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2.xml"/>
  <Override ContentType="application/vnd.openxmlformats-officedocument.presentationml.slide+xml" PartName="/ppt/slides/slide98.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80.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 id="349" r:id="rId99"/>
    <p:sldId id="350" r:id="rId100"/>
    <p:sldId id="351" r:id="rId101"/>
    <p:sldId id="352" r:id="rId102"/>
    <p:sldId id="353" r:id="rId103"/>
    <p:sldId id="354" r:id="rId104"/>
    <p:sldId id="355" r:id="rId105"/>
    <p:sldId id="356" r:id="rId106"/>
    <p:sldId id="357" r:id="rId107"/>
  </p:sldIdLst>
  <p:sldSz cy="5143500" cx="9144000"/>
  <p:notesSz cx="6858000" cy="9144000"/>
  <p:embeddedFontLst>
    <p:embeddedFont>
      <p:font typeface="Proxima Nova"/>
      <p:regular r:id="rId108"/>
      <p:bold r:id="rId109"/>
      <p:italic r:id="rId110"/>
      <p:boldItalic r:id="rId111"/>
    </p:embeddedFont>
    <p:embeddedFont>
      <p:font typeface="Helvetica Neue"/>
      <p:regular r:id="rId112"/>
      <p:bold r:id="rId113"/>
      <p:italic r:id="rId114"/>
      <p:boldItalic r:id="rId115"/>
    </p:embeddedFont>
    <p:embeddedFont>
      <p:font typeface="Oswald"/>
      <p:regular r:id="rId116"/>
      <p:bold r:id="rId11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83751268-670D-4D1B-8E16-CDCA2EE08F23}">
  <a:tblStyle styleId="{83751268-670D-4D1B-8E16-CDCA2EE08F23}"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348CAD56-33A2-433F-953C-6A80100E3405}" styleName="Table_1">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AA7C2A01-035A-415F-93BD-DC6D27973F49}" styleName="Table_2">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07" Type="http://schemas.openxmlformats.org/officeDocument/2006/relationships/slide" Target="slides/slide102.xml"/><Relationship Id="rId106" Type="http://schemas.openxmlformats.org/officeDocument/2006/relationships/slide" Target="slides/slide101.xml"/><Relationship Id="rId105" Type="http://schemas.openxmlformats.org/officeDocument/2006/relationships/slide" Target="slides/slide100.xml"/><Relationship Id="rId104" Type="http://schemas.openxmlformats.org/officeDocument/2006/relationships/slide" Target="slides/slide99.xml"/><Relationship Id="rId109" Type="http://schemas.openxmlformats.org/officeDocument/2006/relationships/font" Target="fonts/ProximaNova-bold.fntdata"/><Relationship Id="rId108" Type="http://schemas.openxmlformats.org/officeDocument/2006/relationships/font" Target="fonts/ProximaNova-regular.fntdata"/><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103" Type="http://schemas.openxmlformats.org/officeDocument/2006/relationships/slide" Target="slides/slide98.xml"/><Relationship Id="rId102" Type="http://schemas.openxmlformats.org/officeDocument/2006/relationships/slide" Target="slides/slide97.xml"/><Relationship Id="rId101" Type="http://schemas.openxmlformats.org/officeDocument/2006/relationships/slide" Target="slides/slide96.xml"/><Relationship Id="rId100" Type="http://schemas.openxmlformats.org/officeDocument/2006/relationships/slide" Target="slides/slide95.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95" Type="http://schemas.openxmlformats.org/officeDocument/2006/relationships/slide" Target="slides/slide90.xml"/><Relationship Id="rId94" Type="http://schemas.openxmlformats.org/officeDocument/2006/relationships/slide" Target="slides/slide89.xml"/><Relationship Id="rId97" Type="http://schemas.openxmlformats.org/officeDocument/2006/relationships/slide" Target="slides/slide92.xml"/><Relationship Id="rId96" Type="http://schemas.openxmlformats.org/officeDocument/2006/relationships/slide" Target="slides/slide91.xml"/><Relationship Id="rId11" Type="http://schemas.openxmlformats.org/officeDocument/2006/relationships/slide" Target="slides/slide6.xml"/><Relationship Id="rId99" Type="http://schemas.openxmlformats.org/officeDocument/2006/relationships/slide" Target="slides/slide94.xml"/><Relationship Id="rId10" Type="http://schemas.openxmlformats.org/officeDocument/2006/relationships/slide" Target="slides/slide5.xml"/><Relationship Id="rId98" Type="http://schemas.openxmlformats.org/officeDocument/2006/relationships/slide" Target="slides/slide93.xml"/><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slide" Target="slides/slide86.xml"/><Relationship Id="rId90" Type="http://schemas.openxmlformats.org/officeDocument/2006/relationships/slide" Target="slides/slide85.xml"/><Relationship Id="rId93" Type="http://schemas.openxmlformats.org/officeDocument/2006/relationships/slide" Target="slides/slide88.xml"/><Relationship Id="rId92" Type="http://schemas.openxmlformats.org/officeDocument/2006/relationships/slide" Target="slides/slide87.xml"/><Relationship Id="rId117" Type="http://schemas.openxmlformats.org/officeDocument/2006/relationships/font" Target="fonts/Oswald-bold.fntdata"/><Relationship Id="rId116" Type="http://schemas.openxmlformats.org/officeDocument/2006/relationships/font" Target="fonts/Oswald-regular.fntdata"/><Relationship Id="rId115" Type="http://schemas.openxmlformats.org/officeDocument/2006/relationships/font" Target="fonts/HelveticaNeue-boldItalic.fntdata"/><Relationship Id="rId15" Type="http://schemas.openxmlformats.org/officeDocument/2006/relationships/slide" Target="slides/slide10.xml"/><Relationship Id="rId110" Type="http://schemas.openxmlformats.org/officeDocument/2006/relationships/font" Target="fonts/ProximaNova-italic.fntdata"/><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14" Type="http://schemas.openxmlformats.org/officeDocument/2006/relationships/font" Target="fonts/HelveticaNeue-italic.fntdata"/><Relationship Id="rId18" Type="http://schemas.openxmlformats.org/officeDocument/2006/relationships/slide" Target="slides/slide13.xml"/><Relationship Id="rId113" Type="http://schemas.openxmlformats.org/officeDocument/2006/relationships/font" Target="fonts/HelveticaNeue-bold.fntdata"/><Relationship Id="rId112" Type="http://schemas.openxmlformats.org/officeDocument/2006/relationships/font" Target="fonts/HelveticaNeue-regular.fntdata"/><Relationship Id="rId111" Type="http://schemas.openxmlformats.org/officeDocument/2006/relationships/font" Target="fonts/ProximaNova-boldItalic.fntdata"/><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87" Type="http://schemas.openxmlformats.org/officeDocument/2006/relationships/slide" Target="slides/slide82.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65" Type="http://schemas.openxmlformats.org/officeDocument/2006/relationships/slide" Target="slides/slide60.xml"/><Relationship Id="rId68" Type="http://schemas.openxmlformats.org/officeDocument/2006/relationships/slide" Target="slides/slide63.xml"/><Relationship Id="rId67" Type="http://schemas.openxmlformats.org/officeDocument/2006/relationships/slide" Target="slides/slide62.xml"/><Relationship Id="rId60" Type="http://schemas.openxmlformats.org/officeDocument/2006/relationships/slide" Target="slides/slide55.xml"/><Relationship Id="rId69" Type="http://schemas.openxmlformats.org/officeDocument/2006/relationships/slide" Target="slides/slide6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54" Type="http://schemas.openxmlformats.org/officeDocument/2006/relationships/slide" Target="slides/slide49.xml"/><Relationship Id="rId57" Type="http://schemas.openxmlformats.org/officeDocument/2006/relationships/slide" Target="slides/slide52.xml"/><Relationship Id="rId56" Type="http://schemas.openxmlformats.org/officeDocument/2006/relationships/slide" Target="slides/slide51.xml"/><Relationship Id="rId59" Type="http://schemas.openxmlformats.org/officeDocument/2006/relationships/slide" Target="slides/slide54.xml"/><Relationship Id="rId58"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youtube.com/watch?v=Gt9GEwktuSA" TargetMode="External"/><Relationship Id="rId3" Type="http://schemas.openxmlformats.org/officeDocument/2006/relationships/hyperlink" Target="https://www.youtube.com/watch?v=MIq7oqgIZUw" TargetMode="Externa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presentation/d/1TkCqB5lgmfOLS2cStHHtWDNRCAUPc1suQQXOPplqB3M/edit?usp=sharing" TargetMode="External"/><Relationship Id="rId3" Type="http://schemas.openxmlformats.org/officeDocument/2006/relationships/hyperlink" Target="https://bit.ly/2KV8gCt" TargetMode="Externa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pecialprojects.studio/project/out-of-the-box/" TargetMode="External"/><Relationship Id="rId3" Type="http://schemas.openxmlformats.org/officeDocument/2006/relationships/hyperlink" Target="http://specialprojects.studio/project/out-of-the-box/" TargetMode="Externa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presentation/d/1pL2y68OKyToigydRB1ahZNksNCO-vuGvvoALGrHR69k/edit#slide=id.p" TargetMode="External"/><Relationship Id="rId3" Type="http://schemas.openxmlformats.org/officeDocument/2006/relationships/hyperlink" Target="https://bit.ly/2JKmCVW" TargetMode="Externa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svpg.com/our-team/" TargetMode="Externa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hbr.org/2013/09/building-a-minimum-viable-prod" TargetMode="Externa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henextweb.com/dd/2014/11/12/15-ways-test-minimum-viable-product/" TargetMode="Externa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9b01f60f71_1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9b01f60f71_1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ad4caf9a81_1_9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ad4caf9a81_1_9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Duration</a:t>
            </a:r>
            <a:r>
              <a:rPr lang="en"/>
              <a:t>:</a:t>
            </a:r>
            <a:r>
              <a:rPr lang="en"/>
              <a:t> 90 minutes</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9" name="Shape 1479"/>
        <p:cNvGrpSpPr/>
        <p:nvPr/>
      </p:nvGrpSpPr>
      <p:grpSpPr>
        <a:xfrm>
          <a:off x="0" y="0"/>
          <a:ext cx="0" cy="0"/>
          <a:chOff x="0" y="0"/>
          <a:chExt cx="0" cy="0"/>
        </a:xfrm>
      </p:grpSpPr>
      <p:sp>
        <p:nvSpPr>
          <p:cNvPr id="1480" name="Google Shape;1480;g7964139a39_2_6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81" name="Google Shape;1481;g7964139a39_2_63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298450" lvl="0" marL="457200" rtl="0" algn="l">
              <a:spcBef>
                <a:spcPts val="0"/>
              </a:spcBef>
              <a:spcAft>
                <a:spcPts val="1000"/>
              </a:spcAft>
              <a:buClr>
                <a:schemeClr val="dk1"/>
              </a:buClr>
              <a:buSzPts val="1100"/>
              <a:buFont typeface="Arial"/>
              <a:buChar char="●"/>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9" name="Shape 1489"/>
        <p:cNvGrpSpPr/>
        <p:nvPr/>
      </p:nvGrpSpPr>
      <p:grpSpPr>
        <a:xfrm>
          <a:off x="0" y="0"/>
          <a:ext cx="0" cy="0"/>
          <a:chOff x="0" y="0"/>
          <a:chExt cx="0" cy="0"/>
        </a:xfrm>
      </p:grpSpPr>
      <p:sp>
        <p:nvSpPr>
          <p:cNvPr id="1490" name="Google Shape;1490;g7964139a39_2_6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1" name="Google Shape;1491;g7964139a39_2_6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4" name="Shape 1504"/>
        <p:cNvGrpSpPr/>
        <p:nvPr/>
      </p:nvGrpSpPr>
      <p:grpSpPr>
        <a:xfrm>
          <a:off x="0" y="0"/>
          <a:ext cx="0" cy="0"/>
          <a:chOff x="0" y="0"/>
          <a:chExt cx="0" cy="0"/>
        </a:xfrm>
      </p:grpSpPr>
      <p:sp>
        <p:nvSpPr>
          <p:cNvPr id="1505" name="Google Shape;1505;gaed035a949_1_2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6" name="Google Shape;1506;gaed035a949_1_2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788991279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3" name="Google Shape;393;g788991279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Purpose:</a:t>
            </a:r>
            <a:r>
              <a:rPr lang="en">
                <a:solidFill>
                  <a:schemeClr val="dk1"/>
                </a:solidFill>
              </a:rPr>
              <a:t> Highlight the learning objectives that we’ll tackle in this section.</a:t>
            </a:r>
            <a:endParaRPr b="1">
              <a:solidFill>
                <a:schemeClr val="dk1"/>
              </a:solidFill>
            </a:endParaRPr>
          </a:p>
          <a:p>
            <a:pPr indent="0" lvl="0" marL="0" rtl="0" algn="l">
              <a:spcBef>
                <a:spcPts val="0"/>
              </a:spcBef>
              <a:spcAft>
                <a:spcPts val="0"/>
              </a:spcAft>
              <a:buNone/>
            </a:pPr>
            <a:r>
              <a:t/>
            </a:r>
            <a:endParaRPr b="1">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9aa066d798_0_3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3" name="Google Shape;403;g9aa066d798_0_3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Purpose: </a:t>
            </a:r>
            <a:r>
              <a:rPr lang="en">
                <a:solidFill>
                  <a:schemeClr val="dk1"/>
                </a:solidFill>
              </a:rPr>
              <a:t>Knowledge checkpoint to engage students.</a:t>
            </a:r>
            <a:endParaRPr>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Teaching Tips:</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Physical classroom: Have students shout out answers.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Virtual classroom: Have students utilize the chat to submit answers. </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g9aa066d798_0_3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6" name="Google Shape;416;g9aa066d798_0_3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Talking Points:</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298450" lvl="0" marL="457200" rtl="0" algn="l">
              <a:spcBef>
                <a:spcPts val="0"/>
              </a:spcBef>
              <a:spcAft>
                <a:spcPts val="0"/>
              </a:spcAft>
              <a:buClr>
                <a:schemeClr val="dk1"/>
              </a:buClr>
              <a:buSzPts val="1100"/>
              <a:buChar char="●"/>
            </a:pPr>
            <a:r>
              <a:rPr b="1" lang="en">
                <a:solidFill>
                  <a:schemeClr val="dk1"/>
                </a:solidFill>
              </a:rPr>
              <a:t>Answer</a:t>
            </a:r>
            <a:r>
              <a:rPr lang="en">
                <a:solidFill>
                  <a:schemeClr val="dk1"/>
                </a:solidFill>
              </a:rPr>
              <a:t>: All of the above.</a:t>
            </a:r>
            <a:endParaRPr>
              <a:solidFill>
                <a:schemeClr val="dk1"/>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g9aa066d798_0_3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9" name="Google Shape;429;g9aa066d798_0_3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Purpose: </a:t>
            </a:r>
            <a:r>
              <a:rPr lang="en">
                <a:solidFill>
                  <a:schemeClr val="dk1"/>
                </a:solidFill>
              </a:rPr>
              <a:t>Conceptualizing</a:t>
            </a:r>
            <a:r>
              <a:rPr lang="en">
                <a:solidFill>
                  <a:schemeClr val="dk1"/>
                </a:solidFill>
              </a:rPr>
              <a:t> how a product brings together design, engineering, and business </a:t>
            </a:r>
            <a:r>
              <a:rPr lang="en">
                <a:solidFill>
                  <a:schemeClr val="dk1"/>
                </a:solidFill>
              </a:rPr>
              <a:t>teams.</a:t>
            </a:r>
            <a:endParaRPr>
              <a:solidFill>
                <a:schemeClr val="dk1"/>
              </a:solidFill>
            </a:endParaRPr>
          </a:p>
          <a:p>
            <a:pPr indent="0" lvl="0" marL="0" rtl="0" algn="l">
              <a:spcBef>
                <a:spcPts val="0"/>
              </a:spcBef>
              <a:spcAft>
                <a:spcPts val="0"/>
              </a:spcAft>
              <a:buNone/>
            </a:pPr>
            <a:r>
              <a:t/>
            </a:r>
            <a:endParaRPr b="1">
              <a:solidFill>
                <a:schemeClr val="dk1"/>
              </a:solidFill>
            </a:endParaRPr>
          </a:p>
          <a:p>
            <a:pPr indent="0" lvl="0" marL="0" rtl="0" algn="l">
              <a:spcBef>
                <a:spcPts val="0"/>
              </a:spcBef>
              <a:spcAft>
                <a:spcPts val="0"/>
              </a:spcAft>
              <a:buNone/>
            </a:pPr>
            <a:r>
              <a:rPr b="1" lang="en">
                <a:solidFill>
                  <a:schemeClr val="dk1"/>
                </a:solidFill>
              </a:rPr>
              <a:t>Talking Points:</a:t>
            </a:r>
            <a:endParaRPr b="1">
              <a:solidFill>
                <a:schemeClr val="dk1"/>
              </a:solidFill>
            </a:endParaRPr>
          </a:p>
          <a:p>
            <a:pPr indent="0" lvl="0" marL="0" rtl="0" algn="l">
              <a:spcBef>
                <a:spcPts val="0"/>
              </a:spcBef>
              <a:spcAft>
                <a:spcPts val="0"/>
              </a:spcAft>
              <a:buNone/>
            </a:pPr>
            <a:r>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“Product” is a broad term that can mean software, physical goods, consulting services, a training course — anything that people buy and sell.</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Products work when there’s a balance of technology, business, and design.</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You’ll see a lot of these Venn diagrams throughout this workshop.</a:t>
            </a:r>
            <a:endParaRPr b="1">
              <a:solidFill>
                <a:schemeClr val="dk1"/>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g9aa066d798_0_3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7" name="Google Shape;447;g9aa066d798_0_3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Purpose: </a:t>
            </a:r>
            <a:r>
              <a:rPr lang="en">
                <a:solidFill>
                  <a:schemeClr val="dk1"/>
                </a:solidFill>
              </a:rPr>
              <a:t>Give students an opportunity to talk about a product they love and why it’s a good product.</a:t>
            </a:r>
            <a:endParaRPr>
              <a:solidFill>
                <a:schemeClr val="dk1"/>
              </a:solidFill>
            </a:endParaRPr>
          </a:p>
          <a:p>
            <a:pPr indent="0" lvl="0" marL="0" rtl="0" algn="l">
              <a:spcBef>
                <a:spcPts val="0"/>
              </a:spcBef>
              <a:spcAft>
                <a:spcPts val="0"/>
              </a:spcAft>
              <a:buNone/>
            </a:pPr>
            <a:r>
              <a:t/>
            </a:r>
            <a:endParaRPr b="1">
              <a:solidFill>
                <a:schemeClr val="dk1"/>
              </a:solidFill>
            </a:endParaRPr>
          </a:p>
          <a:p>
            <a:pPr indent="0" lvl="0" marL="0" rtl="0" algn="l">
              <a:spcBef>
                <a:spcPts val="0"/>
              </a:spcBef>
              <a:spcAft>
                <a:spcPts val="0"/>
              </a:spcAft>
              <a:buNone/>
            </a:pPr>
            <a:r>
              <a:rPr b="1" lang="en">
                <a:solidFill>
                  <a:schemeClr val="dk1"/>
                </a:solidFill>
              </a:rPr>
              <a:t>Talking Points:</a:t>
            </a:r>
            <a:endParaRPr b="1">
              <a:solidFill>
                <a:schemeClr val="dk1"/>
              </a:solidFill>
            </a:endParaRPr>
          </a:p>
          <a:p>
            <a:pPr indent="0" lvl="0" marL="0" rtl="0" algn="l">
              <a:spcBef>
                <a:spcPts val="0"/>
              </a:spcBef>
              <a:spcAft>
                <a:spcPts val="0"/>
              </a:spcAft>
              <a:buNone/>
            </a:pPr>
            <a:r>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Think of a product you love. It doesn’t have to be anything fancy, just something you love to use.</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Partner up with the person next to you.</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You should each share your product and talk about why it’s so great.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In particular, think in the context of business, tech, and design. This is how PMs think, so it’s good to get in the habit!</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en">
                <a:solidFill>
                  <a:schemeClr val="dk1"/>
                </a:solidFill>
              </a:rPr>
              <a:t>Teaching Tips</a:t>
            </a:r>
            <a:r>
              <a:rPr lang="en">
                <a:solidFill>
                  <a:schemeClr val="dk1"/>
                </a:solidFill>
              </a:rPr>
              <a:t>: </a:t>
            </a:r>
            <a:br>
              <a:rPr lang="en">
                <a:solidFill>
                  <a:schemeClr val="dk1"/>
                </a:solidFill>
              </a:rPr>
            </a:b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See if a few students want to share their products.</a:t>
            </a:r>
            <a:endParaRPr b="1">
              <a:solidFill>
                <a:schemeClr val="dk1"/>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g9aa066d798_0_3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6" name="Google Shape;466;g9aa066d798_0_3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Purpose: </a:t>
            </a:r>
            <a:r>
              <a:rPr lang="en">
                <a:solidFill>
                  <a:schemeClr val="dk1"/>
                </a:solidFill>
              </a:rPr>
              <a:t>Defining product management.</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en">
                <a:solidFill>
                  <a:schemeClr val="dk1"/>
                </a:solidFill>
              </a:rPr>
              <a:t>Talking Points:</a:t>
            </a:r>
            <a:endParaRPr b="1">
              <a:solidFill>
                <a:schemeClr val="dk1"/>
              </a:solidFill>
            </a:endParaRPr>
          </a:p>
          <a:p>
            <a:pPr indent="0" lvl="0" marL="0" rtl="0" algn="l">
              <a:spcBef>
                <a:spcPts val="0"/>
              </a:spcBef>
              <a:spcAft>
                <a:spcPts val="0"/>
              </a:spcAft>
              <a:buNone/>
            </a:pPr>
            <a:r>
              <a:t/>
            </a:r>
            <a:endParaRPr b="1">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What about product management?</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Here are a few definitions of the discipline.</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en">
                <a:solidFill>
                  <a:schemeClr val="dk1"/>
                </a:solidFill>
              </a:rPr>
              <a:t>Teaching Tips</a:t>
            </a:r>
            <a:r>
              <a:rPr lang="en">
                <a:solidFill>
                  <a:schemeClr val="dk1"/>
                </a:solidFill>
              </a:rPr>
              <a:t>:</a:t>
            </a:r>
            <a:endParaRPr>
              <a:solidFill>
                <a:schemeClr val="dk1"/>
              </a:solidFill>
            </a:endParaRPr>
          </a:p>
          <a:p>
            <a:pPr indent="0" lvl="0" marL="0" rtl="0" algn="l">
              <a:spcBef>
                <a:spcPts val="0"/>
              </a:spcBef>
              <a:spcAft>
                <a:spcPts val="0"/>
              </a:spcAft>
              <a:buNone/>
            </a:pPr>
            <a:r>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Read out one or two that you like in particular.</a:t>
            </a:r>
            <a:endParaRPr b="1">
              <a:solidFill>
                <a:schemeClr val="dk1"/>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g9aa066d798_0_3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7" name="Google Shape;477;g9aa066d798_0_3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Purpose: </a:t>
            </a:r>
            <a:r>
              <a:rPr lang="en">
                <a:solidFill>
                  <a:schemeClr val="dk1"/>
                </a:solidFill>
              </a:rPr>
              <a:t>Define the stakeholders in product management and who they work with.</a:t>
            </a:r>
            <a:endParaRPr>
              <a:solidFill>
                <a:schemeClr val="dk1"/>
              </a:solidFill>
            </a:endParaRPr>
          </a:p>
          <a:p>
            <a:pPr indent="0" lvl="0" marL="0" rtl="0" algn="l">
              <a:spcBef>
                <a:spcPts val="0"/>
              </a:spcBef>
              <a:spcAft>
                <a:spcPts val="0"/>
              </a:spcAft>
              <a:buNone/>
            </a:pPr>
            <a:r>
              <a:t/>
            </a:r>
            <a:endParaRPr b="1">
              <a:solidFill>
                <a:schemeClr val="dk1"/>
              </a:solidFill>
            </a:endParaRPr>
          </a:p>
          <a:p>
            <a:pPr indent="0" lvl="0" marL="0" rtl="0" algn="l">
              <a:spcBef>
                <a:spcPts val="0"/>
              </a:spcBef>
              <a:spcAft>
                <a:spcPts val="0"/>
              </a:spcAft>
              <a:buNone/>
            </a:pPr>
            <a:r>
              <a:rPr b="1" lang="en">
                <a:solidFill>
                  <a:schemeClr val="dk1"/>
                </a:solidFill>
              </a:rPr>
              <a:t>Talking Points:</a:t>
            </a:r>
            <a:endParaRPr b="1">
              <a:solidFill>
                <a:schemeClr val="dk1"/>
              </a:solidFill>
            </a:endParaRPr>
          </a:p>
          <a:p>
            <a:pPr indent="0" lvl="0" marL="0" rtl="0" algn="l">
              <a:spcBef>
                <a:spcPts val="0"/>
              </a:spcBef>
              <a:spcAft>
                <a:spcPts val="0"/>
              </a:spcAft>
              <a:buNone/>
            </a:pPr>
            <a:r>
              <a:t/>
            </a:r>
            <a:endParaRPr b="1">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The product management team is responsible for working with almost all internal groups and the external ecosystem to ensure products are great.</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Managing trade-offs between these groups can be a challenge and is a big part of what makes product management so influential and fun.</a:t>
            </a:r>
            <a:endParaRPr b="1">
              <a:solidFill>
                <a:schemeClr val="dk1"/>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g9aa066d798_0_4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7" name="Google Shape;497;g9aa066d798_0_4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Purpose: </a:t>
            </a:r>
            <a:r>
              <a:rPr lang="en">
                <a:solidFill>
                  <a:schemeClr val="dk1"/>
                </a:solidFill>
              </a:rPr>
              <a:t>What a product manager is and isn’t.</a:t>
            </a:r>
            <a:br>
              <a:rPr b="1" lang="en">
                <a:solidFill>
                  <a:schemeClr val="dk1"/>
                </a:solidFill>
              </a:rPr>
            </a:br>
            <a:endParaRPr b="1">
              <a:solidFill>
                <a:schemeClr val="dk1"/>
              </a:solidFill>
            </a:endParaRPr>
          </a:p>
          <a:p>
            <a:pPr indent="0" lvl="0" marL="0" rtl="0" algn="l">
              <a:spcBef>
                <a:spcPts val="0"/>
              </a:spcBef>
              <a:spcAft>
                <a:spcPts val="0"/>
              </a:spcAft>
              <a:buNone/>
            </a:pPr>
            <a:r>
              <a:rPr b="1" lang="en">
                <a:solidFill>
                  <a:schemeClr val="dk1"/>
                </a:solidFill>
              </a:rPr>
              <a:t>Talking Points:</a:t>
            </a:r>
            <a:endParaRPr b="1">
              <a:solidFill>
                <a:schemeClr val="dk1"/>
              </a:solidFill>
            </a:endParaRPr>
          </a:p>
          <a:p>
            <a:pPr indent="0" lvl="0" marL="0" rtl="0" algn="l">
              <a:spcBef>
                <a:spcPts val="0"/>
              </a:spcBef>
              <a:spcAft>
                <a:spcPts val="0"/>
              </a:spcAft>
              <a:buNone/>
            </a:pPr>
            <a:r>
              <a:t/>
            </a:r>
            <a:endParaRPr b="1">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Roles and responsibilities vary based on the actual company and other members of the product team, but here are some key qualities.</a:t>
            </a:r>
            <a:endParaRPr b="1">
              <a:solidFill>
                <a:schemeClr val="dk1"/>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g9aa066d798_0_4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8" name="Google Shape;508;g9aa066d798_0_4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Product: </a:t>
            </a:r>
            <a:r>
              <a:rPr lang="en">
                <a:solidFill>
                  <a:schemeClr val="dk1"/>
                </a:solidFill>
              </a:rPr>
              <a:t>Differentiating the different roles in product.</a:t>
            </a:r>
            <a:r>
              <a:rPr lang="en">
                <a:solidFill>
                  <a:schemeClr val="dk1"/>
                </a:solidFill>
              </a:rPr>
              <a:t> </a:t>
            </a:r>
            <a:endParaRPr>
              <a:solidFill>
                <a:schemeClr val="dk1"/>
              </a:solidFill>
            </a:endParaRPr>
          </a:p>
          <a:p>
            <a:pPr indent="0" lvl="0" marL="0" rtl="0" algn="l">
              <a:spcBef>
                <a:spcPts val="0"/>
              </a:spcBef>
              <a:spcAft>
                <a:spcPts val="0"/>
              </a:spcAft>
              <a:buNone/>
            </a:pPr>
            <a:r>
              <a:t/>
            </a:r>
            <a:endParaRPr b="1">
              <a:solidFill>
                <a:schemeClr val="dk1"/>
              </a:solidFill>
            </a:endParaRPr>
          </a:p>
          <a:p>
            <a:pPr indent="0" lvl="0" marL="0" rtl="0" algn="l">
              <a:spcBef>
                <a:spcPts val="0"/>
              </a:spcBef>
              <a:spcAft>
                <a:spcPts val="0"/>
              </a:spcAft>
              <a:buNone/>
            </a:pPr>
            <a:r>
              <a:rPr b="1" lang="en">
                <a:solidFill>
                  <a:schemeClr val="dk1"/>
                </a:solidFill>
              </a:rPr>
              <a:t>Talking Points:</a:t>
            </a:r>
            <a:endParaRPr b="1">
              <a:solidFill>
                <a:schemeClr val="dk1"/>
              </a:solidFill>
            </a:endParaRPr>
          </a:p>
          <a:p>
            <a:pPr indent="0" lvl="0" marL="0" rtl="0" algn="l">
              <a:spcBef>
                <a:spcPts val="0"/>
              </a:spcBef>
              <a:spcAft>
                <a:spcPts val="0"/>
              </a:spcAft>
              <a:buNone/>
            </a:pPr>
            <a:r>
              <a:t/>
            </a:r>
            <a:endParaRPr b="1">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There are lots of jobs with the word “product” in their title.</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Has anyone come across any of these job titles?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Does anyone need clarity on what a product manager does compared to these other roles?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en">
                <a:solidFill>
                  <a:schemeClr val="dk1"/>
                </a:solidFill>
              </a:rPr>
              <a:t>Teaching Tips:</a:t>
            </a:r>
            <a:endParaRPr b="1">
              <a:solidFill>
                <a:schemeClr val="dk1"/>
              </a:solidFill>
            </a:endParaRPr>
          </a:p>
          <a:p>
            <a:pPr indent="0" lvl="0" marL="0" rtl="0" algn="l">
              <a:spcBef>
                <a:spcPts val="0"/>
              </a:spcBef>
              <a:spcAft>
                <a:spcPts val="0"/>
              </a:spcAft>
              <a:buNone/>
            </a:pPr>
            <a:r>
              <a:t/>
            </a:r>
            <a:endParaRPr>
              <a:solidFill>
                <a:schemeClr val="dk1"/>
              </a:solidFill>
            </a:endParaRPr>
          </a:p>
          <a:p>
            <a:pPr indent="-298450" lvl="0" marL="457200" rtl="0" algn="l">
              <a:spcBef>
                <a:spcPts val="0"/>
              </a:spcBef>
              <a:spcAft>
                <a:spcPts val="0"/>
              </a:spcAft>
              <a:buClr>
                <a:schemeClr val="dk1"/>
              </a:buClr>
              <a:buSzPts val="1100"/>
              <a:buChar char="●"/>
            </a:pPr>
            <a:r>
              <a:rPr b="1" lang="en">
                <a:solidFill>
                  <a:schemeClr val="dk1"/>
                </a:solidFill>
              </a:rPr>
              <a:t>Note</a:t>
            </a:r>
            <a:r>
              <a:rPr lang="en">
                <a:solidFill>
                  <a:schemeClr val="dk1"/>
                </a:solidFill>
              </a:rPr>
              <a:t>: You can mention that a product owner often appears in Agile or Scrum environments.</a:t>
            </a:r>
            <a:endParaRPr b="1">
              <a:solidFill>
                <a:schemeClr val="dk1"/>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9bd9a76599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9bd9a76599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g9bfd326f5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1" name="Google Shape;521;g9bfd326f5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Purpose: </a:t>
            </a:r>
            <a:r>
              <a:rPr lang="en"/>
              <a:t>Define</a:t>
            </a:r>
            <a:r>
              <a:rPr b="1" lang="en"/>
              <a:t> </a:t>
            </a:r>
            <a:r>
              <a:rPr lang="en"/>
              <a:t>the different career pathways in product </a:t>
            </a:r>
            <a:r>
              <a:rPr lang="en"/>
              <a:t>management.</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Talking Points: </a:t>
            </a:r>
            <a:endParaRPr b="1"/>
          </a:p>
          <a:p>
            <a:pPr indent="0" lvl="0" marL="0" rtl="0" algn="l">
              <a:spcBef>
                <a:spcPts val="0"/>
              </a:spcBef>
              <a:spcAft>
                <a:spcPts val="0"/>
              </a:spcAft>
              <a:buNone/>
            </a:pPr>
            <a:r>
              <a:t/>
            </a:r>
            <a:endParaRPr b="1"/>
          </a:p>
          <a:p>
            <a:pPr indent="-298450" lvl="0" marL="457200" rtl="0" algn="l">
              <a:spcBef>
                <a:spcPts val="0"/>
              </a:spcBef>
              <a:spcAft>
                <a:spcPts val="0"/>
              </a:spcAft>
              <a:buSzPts val="1100"/>
              <a:buChar char="●"/>
            </a:pPr>
            <a:r>
              <a:rPr lang="en"/>
              <a:t>This timeline breaks down the </a:t>
            </a:r>
            <a:r>
              <a:rPr lang="en"/>
              <a:t>hierarchy of roles in product management.</a:t>
            </a:r>
            <a:endParaRPr/>
          </a:p>
          <a:p>
            <a:pPr indent="-298450" lvl="0" marL="457200" rtl="0" algn="l">
              <a:spcBef>
                <a:spcPts val="0"/>
              </a:spcBef>
              <a:spcAft>
                <a:spcPts val="0"/>
              </a:spcAft>
              <a:buSzPts val="1100"/>
              <a:buChar char="●"/>
            </a:pPr>
            <a:r>
              <a:rPr lang="en"/>
              <a:t>Please keep in mind that these roles and responsibilities can vary between organizations. </a:t>
            </a:r>
            <a:endParaRPr/>
          </a:p>
          <a:p>
            <a:pPr indent="-298450" lvl="0" marL="457200" rtl="0" algn="l">
              <a:spcBef>
                <a:spcPts val="0"/>
              </a:spcBef>
              <a:spcAft>
                <a:spcPts val="0"/>
              </a:spcAft>
              <a:buSzPts val="1100"/>
              <a:buChar char="●"/>
            </a:pPr>
            <a:r>
              <a:rPr lang="en"/>
              <a:t>Another common misconception with working in product is that there is single path into getting the role you want. There are a variety of different avenues.</a:t>
            </a:r>
            <a:endParaRPr/>
          </a:p>
          <a:p>
            <a:pPr indent="0" lvl="0" marL="457200" rtl="0" algn="l">
              <a:spcBef>
                <a:spcPts val="0"/>
              </a:spcBef>
              <a:spcAft>
                <a:spcPts val="0"/>
              </a:spcAft>
              <a:buNone/>
            </a:pPr>
            <a:r>
              <a:t/>
            </a:r>
            <a:endParaRPr/>
          </a:p>
          <a:p>
            <a:pPr indent="0" lvl="0" marL="0" rtl="0" algn="l">
              <a:spcBef>
                <a:spcPts val="0"/>
              </a:spcBef>
              <a:spcAft>
                <a:spcPts val="0"/>
              </a:spcAft>
              <a:buNone/>
            </a:pPr>
            <a:r>
              <a:rPr b="1" lang="en"/>
              <a:t>Teaching Tips</a:t>
            </a:r>
            <a:r>
              <a:rPr lang="en"/>
              <a:t>:</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The instructor should share their career trajectory into product management as well as helpful tips to keep in mind when pursuing a role in product.</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5" name="Shape 565"/>
        <p:cNvGrpSpPr/>
        <p:nvPr/>
      </p:nvGrpSpPr>
      <p:grpSpPr>
        <a:xfrm>
          <a:off x="0" y="0"/>
          <a:ext cx="0" cy="0"/>
          <a:chOff x="0" y="0"/>
          <a:chExt cx="0" cy="0"/>
        </a:xfrm>
      </p:grpSpPr>
      <p:sp>
        <p:nvSpPr>
          <p:cNvPr id="566" name="Google Shape;566;g9aa066d798_0_4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7" name="Google Shape;567;g9aa066d798_0_4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Talking Points:</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Let’s start to get a feel for the actual day-to-day activities of a PM.</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Jot down notes during the video.</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We’ll discuss a bit when it’s done.</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en">
                <a:solidFill>
                  <a:schemeClr val="dk1"/>
                </a:solidFill>
              </a:rPr>
              <a:t>Teaching Tips</a:t>
            </a:r>
            <a:r>
              <a:rPr lang="en">
                <a:solidFill>
                  <a:schemeClr val="dk1"/>
                </a:solidFill>
              </a:rPr>
              <a:t>:</a:t>
            </a:r>
            <a:endParaRPr>
              <a:solidFill>
                <a:schemeClr val="dk1"/>
              </a:solidFill>
            </a:endParaRPr>
          </a:p>
          <a:p>
            <a:pPr indent="0" lvl="0" marL="0" rtl="0" algn="l">
              <a:spcBef>
                <a:spcPts val="0"/>
              </a:spcBef>
              <a:spcAft>
                <a:spcPts val="0"/>
              </a:spcAft>
              <a:buNone/>
            </a:pPr>
            <a:r>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Other examples:</a:t>
            </a:r>
            <a:endParaRPr>
              <a:solidFill>
                <a:schemeClr val="dk1"/>
              </a:solidFill>
            </a:endParaRPr>
          </a:p>
          <a:p>
            <a:pPr indent="-298450" lvl="1" marL="914400" rtl="0" algn="l">
              <a:spcBef>
                <a:spcPts val="0"/>
              </a:spcBef>
              <a:spcAft>
                <a:spcPts val="0"/>
              </a:spcAft>
              <a:buClr>
                <a:schemeClr val="dk1"/>
              </a:buClr>
              <a:buSzPts val="1100"/>
              <a:buChar char="○"/>
            </a:pPr>
            <a:r>
              <a:rPr lang="en" u="sng">
                <a:solidFill>
                  <a:schemeClr val="hlink"/>
                </a:solidFill>
                <a:hlinkClick r:id="rId2"/>
              </a:rPr>
              <a:t>Soti Incorporated </a:t>
            </a:r>
            <a:r>
              <a:rPr lang="en">
                <a:solidFill>
                  <a:schemeClr val="dk1"/>
                </a:solidFill>
              </a:rPr>
              <a:t>— based in Canada </a:t>
            </a:r>
            <a:endParaRPr>
              <a:solidFill>
                <a:schemeClr val="dk1"/>
              </a:solidFill>
            </a:endParaRPr>
          </a:p>
          <a:p>
            <a:pPr indent="-298450" lvl="1" marL="914400" rtl="0" algn="l">
              <a:spcBef>
                <a:spcPts val="0"/>
              </a:spcBef>
              <a:spcAft>
                <a:spcPts val="0"/>
              </a:spcAft>
              <a:buClr>
                <a:schemeClr val="dk1"/>
              </a:buClr>
              <a:buSzPts val="1100"/>
              <a:buChar char="○"/>
            </a:pPr>
            <a:r>
              <a:rPr lang="en" u="sng">
                <a:solidFill>
                  <a:schemeClr val="hlink"/>
                </a:solidFill>
                <a:hlinkClick r:id="rId3"/>
              </a:rPr>
              <a:t>Google</a:t>
            </a:r>
            <a:r>
              <a:rPr lang="en">
                <a:solidFill>
                  <a:schemeClr val="dk1"/>
                </a:solidFill>
              </a:rPr>
              <a:t> — PMs at Google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highlight>
                  <a:srgbClr val="FED532"/>
                </a:highlight>
              </a:rPr>
              <a:t>Customize It!</a:t>
            </a:r>
            <a:endParaRPr b="1">
              <a:solidFill>
                <a:schemeClr val="dk1"/>
              </a:solidFill>
              <a:highlight>
                <a:srgbClr val="FED532"/>
              </a:highlight>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Share your own schedule, the schedule of a team member, or another example — anything that highlights a day in the life of a PM.</a:t>
            </a:r>
            <a:endParaRPr b="1">
              <a:solidFill>
                <a:schemeClr val="dk1"/>
              </a:solidFil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6" name="Shape 576"/>
        <p:cNvGrpSpPr/>
        <p:nvPr/>
      </p:nvGrpSpPr>
      <p:grpSpPr>
        <a:xfrm>
          <a:off x="0" y="0"/>
          <a:ext cx="0" cy="0"/>
          <a:chOff x="0" y="0"/>
          <a:chExt cx="0" cy="0"/>
        </a:xfrm>
      </p:grpSpPr>
      <p:sp>
        <p:nvSpPr>
          <p:cNvPr id="577" name="Google Shape;577;g9aa066d798_0_4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8" name="Google Shape;578;g9aa066d798_0_4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Purpose: </a:t>
            </a:r>
            <a:r>
              <a:rPr lang="en">
                <a:solidFill>
                  <a:schemeClr val="dk1"/>
                </a:solidFill>
              </a:rPr>
              <a:t>Summarize</a:t>
            </a:r>
            <a:r>
              <a:rPr b="1" lang="en">
                <a:solidFill>
                  <a:schemeClr val="dk1"/>
                </a:solidFill>
              </a:rPr>
              <a:t> </a:t>
            </a:r>
            <a:r>
              <a:rPr lang="en">
                <a:solidFill>
                  <a:schemeClr val="dk1"/>
                </a:solidFill>
              </a:rPr>
              <a:t>the core responsibilities of a product manager </a:t>
            </a:r>
            <a:endParaRPr>
              <a:solidFill>
                <a:schemeClr val="dk1"/>
              </a:solidFill>
            </a:endParaRPr>
          </a:p>
          <a:p>
            <a:pPr indent="0" lvl="0" marL="0" rtl="0" algn="l">
              <a:spcBef>
                <a:spcPts val="0"/>
              </a:spcBef>
              <a:spcAft>
                <a:spcPts val="0"/>
              </a:spcAft>
              <a:buNone/>
            </a:pPr>
            <a:r>
              <a:t/>
            </a:r>
            <a:endParaRPr b="1">
              <a:solidFill>
                <a:schemeClr val="dk1"/>
              </a:solidFill>
            </a:endParaRPr>
          </a:p>
          <a:p>
            <a:pPr indent="0" lvl="0" marL="0" rtl="0" algn="l">
              <a:spcBef>
                <a:spcPts val="0"/>
              </a:spcBef>
              <a:spcAft>
                <a:spcPts val="0"/>
              </a:spcAft>
              <a:buNone/>
            </a:pPr>
            <a:r>
              <a:rPr b="1" lang="en">
                <a:solidFill>
                  <a:schemeClr val="dk1"/>
                </a:solidFill>
              </a:rPr>
              <a:t>Talking Points:</a:t>
            </a:r>
            <a:endParaRPr b="1">
              <a:solidFill>
                <a:schemeClr val="dk1"/>
              </a:solidFill>
            </a:endParaRPr>
          </a:p>
          <a:p>
            <a:pPr indent="0" lvl="0" marL="0" rtl="0" algn="l">
              <a:spcBef>
                <a:spcPts val="0"/>
              </a:spcBef>
              <a:spcAft>
                <a:spcPts val="0"/>
              </a:spcAft>
              <a:buNone/>
            </a:pPr>
            <a:r>
              <a:t/>
            </a:r>
            <a:endParaRPr b="1">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As we’ve seen, PM is a multi-faceted role.</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But you can sum it all up with these three things.</a:t>
            </a:r>
            <a:endParaRPr b="1">
              <a:solidFill>
                <a:schemeClr val="dk1"/>
              </a:solidFil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6" name="Shape 586"/>
        <p:cNvGrpSpPr/>
        <p:nvPr/>
      </p:nvGrpSpPr>
      <p:grpSpPr>
        <a:xfrm>
          <a:off x="0" y="0"/>
          <a:ext cx="0" cy="0"/>
          <a:chOff x="0" y="0"/>
          <a:chExt cx="0" cy="0"/>
        </a:xfrm>
      </p:grpSpPr>
      <p:sp>
        <p:nvSpPr>
          <p:cNvPr id="587" name="Google Shape;587;g9aa066d798_0_4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8" name="Google Shape;588;g9aa066d798_0_4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Purpose: </a:t>
            </a:r>
            <a:r>
              <a:rPr lang="en">
                <a:solidFill>
                  <a:schemeClr val="dk1"/>
                </a:solidFill>
              </a:rPr>
              <a:t>Outlining the product team.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Talking Points:</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Let’s start with stakeholder management. We’ve already touched on it a bit.</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First, you have the PM squad: the people you’ll work with all of the time.</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Here’s a typical squad.</a:t>
            </a:r>
            <a:endParaRPr b="1">
              <a:solidFill>
                <a:schemeClr val="dk1"/>
              </a:solidFil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9" name="Shape 609"/>
        <p:cNvGrpSpPr/>
        <p:nvPr/>
      </p:nvGrpSpPr>
      <p:grpSpPr>
        <a:xfrm>
          <a:off x="0" y="0"/>
          <a:ext cx="0" cy="0"/>
          <a:chOff x="0" y="0"/>
          <a:chExt cx="0" cy="0"/>
        </a:xfrm>
      </p:grpSpPr>
      <p:sp>
        <p:nvSpPr>
          <p:cNvPr id="610" name="Google Shape;610;g9aa066d798_0_4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1" name="Google Shape;611;g9aa066d798_0_4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Talking Points:</a:t>
            </a:r>
            <a:endParaRPr b="1">
              <a:solidFill>
                <a:schemeClr val="dk1"/>
              </a:solidFill>
            </a:endParaRPr>
          </a:p>
          <a:p>
            <a:pPr indent="0" lvl="0" marL="0" rtl="0" algn="l">
              <a:spcBef>
                <a:spcPts val="0"/>
              </a:spcBef>
              <a:spcAft>
                <a:spcPts val="0"/>
              </a:spcAft>
              <a:buNone/>
            </a:pPr>
            <a:r>
              <a:t/>
            </a:r>
            <a:endParaRPr b="1">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Based on what we’ve talked about and what you may already know about PMs, which of these is a better representation of the job? Why?</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en">
                <a:solidFill>
                  <a:schemeClr val="dk1"/>
                </a:solidFill>
              </a:rPr>
              <a:t>Teaching Tips</a:t>
            </a:r>
            <a:r>
              <a:rPr lang="en">
                <a:solidFill>
                  <a:schemeClr val="dk1"/>
                </a:solidFill>
              </a:rPr>
              <a:t>:</a:t>
            </a:r>
            <a:endParaRPr>
              <a:solidFill>
                <a:schemeClr val="dk1"/>
              </a:solidFill>
            </a:endParaRPr>
          </a:p>
          <a:p>
            <a:pPr indent="0" lvl="0" marL="0" rtl="0" algn="l">
              <a:spcBef>
                <a:spcPts val="0"/>
              </a:spcBef>
              <a:spcAft>
                <a:spcPts val="0"/>
              </a:spcAft>
              <a:buNone/>
            </a:pPr>
            <a:r>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Have a few students shout out their answers.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If no one volunteers, explain that, at GA, we think of PMs as the conductor, not the CEO.</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en">
                <a:solidFill>
                  <a:schemeClr val="dk1"/>
                </a:solidFill>
                <a:highlight>
                  <a:srgbClr val="FFD966"/>
                </a:highlight>
              </a:rPr>
              <a:t>For remote classrooms</a:t>
            </a:r>
            <a:r>
              <a:rPr lang="en">
                <a:solidFill>
                  <a:schemeClr val="dk1"/>
                </a:solidFill>
              </a:rPr>
              <a:t>: </a:t>
            </a:r>
            <a:endParaRPr>
              <a:solidFill>
                <a:schemeClr val="dk1"/>
              </a:solidFill>
            </a:endParaRPr>
          </a:p>
          <a:p>
            <a:pPr indent="0" lvl="0" marL="0" rtl="0" algn="l">
              <a:spcBef>
                <a:spcPts val="0"/>
              </a:spcBef>
              <a:spcAft>
                <a:spcPts val="0"/>
              </a:spcAft>
              <a:buNone/>
            </a:pPr>
            <a:r>
              <a:t/>
            </a:r>
            <a:endParaRPr b="1">
              <a:solidFill>
                <a:schemeClr val="dk1"/>
              </a:solidFill>
              <a:highlight>
                <a:srgbClr val="FFFF00"/>
              </a:highlight>
            </a:endParaRPr>
          </a:p>
          <a:p>
            <a:pPr indent="-298450" lvl="0" marL="457200" rtl="0" algn="l">
              <a:spcBef>
                <a:spcPts val="0"/>
              </a:spcBef>
              <a:spcAft>
                <a:spcPts val="0"/>
              </a:spcAft>
              <a:buClr>
                <a:schemeClr val="dk1"/>
              </a:buClr>
              <a:buSzPts val="1100"/>
              <a:buChar char="●"/>
            </a:pPr>
            <a:r>
              <a:rPr lang="en">
                <a:solidFill>
                  <a:schemeClr val="dk1"/>
                </a:solidFill>
              </a:rPr>
              <a:t> Instruct students to come off mute to share their responses.</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0" name="Shape 620"/>
        <p:cNvGrpSpPr/>
        <p:nvPr/>
      </p:nvGrpSpPr>
      <p:grpSpPr>
        <a:xfrm>
          <a:off x="0" y="0"/>
          <a:ext cx="0" cy="0"/>
          <a:chOff x="0" y="0"/>
          <a:chExt cx="0" cy="0"/>
        </a:xfrm>
      </p:grpSpPr>
      <p:sp>
        <p:nvSpPr>
          <p:cNvPr id="621" name="Google Shape;621;g9aa066d798_0_7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2" name="Google Shape;622;g9aa066d798_0_7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Purpose: </a:t>
            </a:r>
            <a:r>
              <a:rPr lang="en">
                <a:solidFill>
                  <a:schemeClr val="dk1"/>
                </a:solidFill>
              </a:rPr>
              <a:t>Outli</a:t>
            </a:r>
            <a:r>
              <a:rPr lang="en">
                <a:solidFill>
                  <a:schemeClr val="dk1"/>
                </a:solidFill>
              </a:rPr>
              <a:t>ne</a:t>
            </a:r>
            <a:r>
              <a:rPr lang="en">
                <a:solidFill>
                  <a:schemeClr val="dk1"/>
                </a:solidFill>
              </a:rPr>
              <a:t> the product development process.</a:t>
            </a:r>
            <a:endParaRPr>
              <a:solidFill>
                <a:schemeClr val="dk1"/>
              </a:solidFill>
            </a:endParaRPr>
          </a:p>
          <a:p>
            <a:pPr indent="0" lvl="0" marL="0" rtl="0" algn="l">
              <a:spcBef>
                <a:spcPts val="0"/>
              </a:spcBef>
              <a:spcAft>
                <a:spcPts val="0"/>
              </a:spcAft>
              <a:buNone/>
            </a:pPr>
            <a:r>
              <a:t/>
            </a:r>
            <a:endParaRPr b="1">
              <a:solidFill>
                <a:schemeClr val="dk1"/>
              </a:solidFill>
            </a:endParaRPr>
          </a:p>
          <a:p>
            <a:pPr indent="0" lvl="0" marL="0" rtl="0" algn="l">
              <a:spcBef>
                <a:spcPts val="0"/>
              </a:spcBef>
              <a:spcAft>
                <a:spcPts val="0"/>
              </a:spcAft>
              <a:buNone/>
            </a:pPr>
            <a:r>
              <a:rPr b="1" lang="en">
                <a:solidFill>
                  <a:schemeClr val="dk1"/>
                </a:solidFill>
              </a:rPr>
              <a:t>Talking Points:</a:t>
            </a:r>
            <a:endParaRPr b="1">
              <a:solidFill>
                <a:schemeClr val="dk1"/>
              </a:solidFill>
            </a:endParaRPr>
          </a:p>
          <a:p>
            <a:pPr indent="0" lvl="0" marL="0" rtl="0" algn="l">
              <a:spcBef>
                <a:spcPts val="0"/>
              </a:spcBef>
              <a:spcAft>
                <a:spcPts val="0"/>
              </a:spcAft>
              <a:buNone/>
            </a:pPr>
            <a:r>
              <a:t/>
            </a:r>
            <a:endParaRPr b="1">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The product life cycle looks something like this.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Today, we’ll do a whirlwind tour of this process as we conceive and plan for your project, develop and launch it, and iterate on it as it progresses through its life cycle.</a:t>
            </a:r>
            <a:endParaRPr>
              <a:solidFill>
                <a:schemeClr val="dk1"/>
              </a:solidFill>
            </a:endParaRPr>
          </a:p>
          <a:p>
            <a:pPr indent="0" lvl="0" marL="457200" rtl="0" algn="l">
              <a:spcBef>
                <a:spcPts val="0"/>
              </a:spcBef>
              <a:spcAft>
                <a:spcPts val="0"/>
              </a:spcAft>
              <a:buNone/>
            </a:pPr>
            <a:r>
              <a:t/>
            </a:r>
            <a:endParaRPr b="1">
              <a:solidFill>
                <a:schemeClr val="dk1"/>
              </a:solidFil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9" name="Shape 649"/>
        <p:cNvGrpSpPr/>
        <p:nvPr/>
      </p:nvGrpSpPr>
      <p:grpSpPr>
        <a:xfrm>
          <a:off x="0" y="0"/>
          <a:ext cx="0" cy="0"/>
          <a:chOff x="0" y="0"/>
          <a:chExt cx="0" cy="0"/>
        </a:xfrm>
      </p:grpSpPr>
      <p:sp>
        <p:nvSpPr>
          <p:cNvPr id="650" name="Google Shape;650;g9bfd326f55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1" name="Google Shape;651;g9bfd326f55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Purpose: </a:t>
            </a:r>
            <a:r>
              <a:rPr lang="en">
                <a:solidFill>
                  <a:schemeClr val="dk1"/>
                </a:solidFill>
              </a:rPr>
              <a:t>Outline the responsibilities of a PM throughout the process.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Talking Points:</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Here’s a quick overview of the PM’s responsibilities at each phase of the process.</a:t>
            </a:r>
            <a:endParaRPr>
              <a:solidFill>
                <a:schemeClr val="dk1"/>
              </a:solidFil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7" name="Shape 657"/>
        <p:cNvGrpSpPr/>
        <p:nvPr/>
      </p:nvGrpSpPr>
      <p:grpSpPr>
        <a:xfrm>
          <a:off x="0" y="0"/>
          <a:ext cx="0" cy="0"/>
          <a:chOff x="0" y="0"/>
          <a:chExt cx="0" cy="0"/>
        </a:xfrm>
      </p:grpSpPr>
      <p:sp>
        <p:nvSpPr>
          <p:cNvPr id="658" name="Google Shape;658;g9aa066d798_0_2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9" name="Google Shape;659;g9aa066d798_0_2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Purpose: </a:t>
            </a:r>
            <a:r>
              <a:rPr lang="en"/>
              <a:t>Give students the opportunity to gauge their understanding of the product development process.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5" name="Shape 665"/>
        <p:cNvGrpSpPr/>
        <p:nvPr/>
      </p:nvGrpSpPr>
      <p:grpSpPr>
        <a:xfrm>
          <a:off x="0" y="0"/>
          <a:ext cx="0" cy="0"/>
          <a:chOff x="0" y="0"/>
          <a:chExt cx="0" cy="0"/>
        </a:xfrm>
      </p:grpSpPr>
      <p:sp>
        <p:nvSpPr>
          <p:cNvPr id="666" name="Google Shape;666;ga1127b4f2b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7" name="Google Shape;667;ga1127b4f2b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highlight>
                  <a:schemeClr val="lt1"/>
                </a:highlight>
              </a:rPr>
              <a:t>Purpose: </a:t>
            </a:r>
            <a:r>
              <a:rPr lang="en">
                <a:solidFill>
                  <a:schemeClr val="dk1"/>
                </a:solidFill>
                <a:highlight>
                  <a:schemeClr val="lt1"/>
                </a:highlight>
              </a:rPr>
              <a:t>A brief overview of the different product development frameworks.</a:t>
            </a:r>
            <a:endParaRPr>
              <a:solidFill>
                <a:schemeClr val="dk1"/>
              </a:solidFill>
              <a:highlight>
                <a:schemeClr val="lt1"/>
              </a:highlight>
            </a:endParaRPr>
          </a:p>
          <a:p>
            <a:pPr indent="0" lvl="0" marL="0" rtl="0" algn="l">
              <a:spcBef>
                <a:spcPts val="0"/>
              </a:spcBef>
              <a:spcAft>
                <a:spcPts val="0"/>
              </a:spcAft>
              <a:buNone/>
            </a:pPr>
            <a:r>
              <a:t/>
            </a:r>
            <a:endParaRPr>
              <a:solidFill>
                <a:schemeClr val="dk1"/>
              </a:solidFill>
              <a:highlight>
                <a:schemeClr val="lt1"/>
              </a:highlight>
            </a:endParaRPr>
          </a:p>
          <a:p>
            <a:pPr indent="0" lvl="0" marL="0" rtl="0" algn="l">
              <a:spcBef>
                <a:spcPts val="0"/>
              </a:spcBef>
              <a:spcAft>
                <a:spcPts val="0"/>
              </a:spcAft>
              <a:buNone/>
            </a:pPr>
            <a:r>
              <a:rPr b="1" lang="en">
                <a:solidFill>
                  <a:schemeClr val="dk1"/>
                </a:solidFill>
                <a:highlight>
                  <a:schemeClr val="lt1"/>
                </a:highlight>
              </a:rPr>
              <a:t>Teaching Tips:</a:t>
            </a:r>
            <a:endParaRPr b="1">
              <a:solidFill>
                <a:schemeClr val="dk1"/>
              </a:solidFill>
              <a:highlight>
                <a:schemeClr val="lt1"/>
              </a:highlight>
            </a:endParaRPr>
          </a:p>
          <a:p>
            <a:pPr indent="0" lvl="0" marL="0" rtl="0" algn="l">
              <a:spcBef>
                <a:spcPts val="0"/>
              </a:spcBef>
              <a:spcAft>
                <a:spcPts val="0"/>
              </a:spcAft>
              <a:buNone/>
            </a:pPr>
            <a:r>
              <a:t/>
            </a:r>
            <a:endParaRPr b="1">
              <a:solidFill>
                <a:schemeClr val="dk1"/>
              </a:solidFill>
              <a:highlight>
                <a:schemeClr val="lt1"/>
              </a:highlight>
            </a:endParaRPr>
          </a:p>
          <a:p>
            <a:pPr indent="-298450" lvl="0" marL="457200" rtl="0" algn="l">
              <a:spcBef>
                <a:spcPts val="0"/>
              </a:spcBef>
              <a:spcAft>
                <a:spcPts val="0"/>
              </a:spcAft>
              <a:buClr>
                <a:schemeClr val="dk1"/>
              </a:buClr>
              <a:buSzPts val="1100"/>
              <a:buChar char="●"/>
            </a:pPr>
            <a:r>
              <a:rPr lang="en">
                <a:solidFill>
                  <a:schemeClr val="dk1"/>
                </a:solidFill>
              </a:rPr>
              <a:t>Give some more background about Agile in the context of waterfall.</a:t>
            </a:r>
            <a:endParaRPr>
              <a:solidFill>
                <a:schemeClr val="dk1"/>
              </a:solidFill>
            </a:endParaRPr>
          </a:p>
          <a:p>
            <a:pPr indent="-298450" lvl="0" marL="457200" rtl="0" algn="l">
              <a:spcBef>
                <a:spcPts val="0"/>
              </a:spcBef>
              <a:spcAft>
                <a:spcPts val="0"/>
              </a:spcAft>
              <a:buClr>
                <a:schemeClr val="dk1"/>
              </a:buClr>
              <a:buSzPts val="1100"/>
              <a:buChar char="●"/>
            </a:pPr>
            <a:r>
              <a:rPr b="1" lang="en">
                <a:solidFill>
                  <a:schemeClr val="dk1"/>
                </a:solidFill>
              </a:rPr>
              <a:t>Note</a:t>
            </a:r>
            <a:r>
              <a:rPr lang="en">
                <a:solidFill>
                  <a:schemeClr val="dk1"/>
                </a:solidFill>
              </a:rPr>
              <a:t>: Don’t spend too much time explaining this, as there will be an opportunity to examine it further.</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en">
                <a:solidFill>
                  <a:schemeClr val="dk1"/>
                </a:solidFill>
              </a:rPr>
              <a:t>Talking Points:</a:t>
            </a:r>
            <a:endParaRPr b="1">
              <a:solidFill>
                <a:schemeClr val="dk1"/>
              </a:solidFill>
            </a:endParaRPr>
          </a:p>
          <a:p>
            <a:pPr indent="0" lvl="0" marL="0" rtl="0" algn="l">
              <a:spcBef>
                <a:spcPts val="0"/>
              </a:spcBef>
              <a:spcAft>
                <a:spcPts val="0"/>
              </a:spcAft>
              <a:buNone/>
            </a:pPr>
            <a:r>
              <a:t/>
            </a:r>
            <a:endParaRPr b="1">
              <a:solidFill>
                <a:schemeClr val="dk1"/>
              </a:solidFill>
            </a:endParaRPr>
          </a:p>
          <a:p>
            <a:pPr indent="0" lvl="0" marL="0" rtl="0" algn="l">
              <a:spcBef>
                <a:spcPts val="0"/>
              </a:spcBef>
              <a:spcAft>
                <a:spcPts val="0"/>
              </a:spcAft>
              <a:buNone/>
            </a:pPr>
            <a:r>
              <a:rPr b="1" lang="en">
                <a:solidFill>
                  <a:schemeClr val="dk1"/>
                </a:solidFill>
              </a:rPr>
              <a:t>Waterfall </a:t>
            </a:r>
            <a:endParaRPr b="1">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Waterfall is sort of “the way things have always been:” It’s a sequential process where each stage of development is completed before moving onto the next (like a waterfall). It typically involves gathering requirements, followed by design, development, delivery, etc.</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Waterfall may still be used for hardware or when you need to launch a version of your product that’s manufactured at scale.</a:t>
            </a:r>
            <a:endParaRPr>
              <a:solidFill>
                <a:schemeClr val="dk1"/>
              </a:solidFill>
            </a:endParaRPr>
          </a:p>
          <a:p>
            <a:pPr indent="0" lvl="0" marL="457200" rtl="0" algn="l">
              <a:spcBef>
                <a:spcPts val="0"/>
              </a:spcBef>
              <a:spcAft>
                <a:spcPts val="0"/>
              </a:spcAft>
              <a:buNone/>
            </a:pPr>
            <a:r>
              <a:rPr lang="en">
                <a:solidFill>
                  <a:schemeClr val="dk1"/>
                </a:solidFill>
              </a:rPr>
              <a:t> </a:t>
            </a:r>
            <a:endParaRPr>
              <a:solidFill>
                <a:schemeClr val="dk1"/>
              </a:solidFill>
            </a:endParaRPr>
          </a:p>
          <a:p>
            <a:pPr indent="0" lvl="0" marL="0" rtl="0" algn="l">
              <a:spcBef>
                <a:spcPts val="0"/>
              </a:spcBef>
              <a:spcAft>
                <a:spcPts val="0"/>
              </a:spcAft>
              <a:buNone/>
            </a:pPr>
            <a:r>
              <a:rPr b="1" lang="en">
                <a:solidFill>
                  <a:schemeClr val="dk1"/>
                </a:solidFill>
              </a:rPr>
              <a:t>Agile</a:t>
            </a:r>
            <a:endParaRPr b="1">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On the other hand, you have Agile. In its simplest form, Agile is an iterative process of development. Instead of building the whole product, you build the smallest possible useful part and give it to users who then tell you what is right and what is wrong.</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highlight>
                  <a:schemeClr val="lt1"/>
                </a:highlight>
              </a:rPr>
              <a:t>Agile primarily focuses on software development and shares some overlaps with lean, but companies are looking for ways to use it for other products.</a:t>
            </a:r>
            <a:endParaRPr>
              <a:solidFill>
                <a:schemeClr val="dk1"/>
              </a:solidFill>
              <a:highlight>
                <a:schemeClr val="lt1"/>
              </a:highlight>
            </a:endParaRPr>
          </a:p>
          <a:p>
            <a:pPr indent="-298450" lvl="0" marL="457200" rtl="0" algn="l">
              <a:spcBef>
                <a:spcPts val="0"/>
              </a:spcBef>
              <a:spcAft>
                <a:spcPts val="0"/>
              </a:spcAft>
              <a:buClr>
                <a:schemeClr val="dk1"/>
              </a:buClr>
              <a:buSzPts val="1100"/>
              <a:buChar char="●"/>
            </a:pPr>
            <a:r>
              <a:rPr lang="en">
                <a:solidFill>
                  <a:schemeClr val="dk1"/>
                </a:solidFill>
                <a:highlight>
                  <a:schemeClr val="lt1"/>
                </a:highlight>
              </a:rPr>
              <a:t>Delivering working software via flexible, self-improving systems is the focus here.</a:t>
            </a:r>
            <a:endParaRPr>
              <a:solidFill>
                <a:schemeClr val="dk1"/>
              </a:solidFill>
              <a:highlight>
                <a:schemeClr val="lt1"/>
              </a:highlight>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en">
                <a:solidFill>
                  <a:schemeClr val="dk1"/>
                </a:solidFill>
              </a:rPr>
              <a:t>Lean</a:t>
            </a:r>
            <a:endParaRPr b="1">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The lean process focuses on creating a minimum viable product (MVP) and ensuring that there is a product/market fit.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Lean tells you to optimize the end-to-end process that creates value for your customer, from the initial idea to collecting payment.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highlight>
                  <a:schemeClr val="lt1"/>
                </a:highlight>
              </a:rPr>
              <a:t>Lean shares common values with Agile, and they can be used together.</a:t>
            </a:r>
            <a:endParaRPr b="1">
              <a:solidFill>
                <a:schemeClr val="dk1"/>
              </a:solidFill>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5" name="Shape 685"/>
        <p:cNvGrpSpPr/>
        <p:nvPr/>
      </p:nvGrpSpPr>
      <p:grpSpPr>
        <a:xfrm>
          <a:off x="0" y="0"/>
          <a:ext cx="0" cy="0"/>
          <a:chOff x="0" y="0"/>
          <a:chExt cx="0" cy="0"/>
        </a:xfrm>
      </p:grpSpPr>
      <p:sp>
        <p:nvSpPr>
          <p:cNvPr id="686" name="Google Shape;686;ga2027591e6_2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7" name="Google Shape;687;ga2027591e6_2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Purpose: </a:t>
            </a:r>
            <a:r>
              <a:rPr lang="en">
                <a:solidFill>
                  <a:schemeClr val="dk1"/>
                </a:solidFill>
              </a:rPr>
              <a:t>Describe the key differences between the waterfall and Agile frameworks.</a:t>
            </a:r>
            <a:endParaRPr>
              <a:solidFill>
                <a:schemeClr val="dk1"/>
              </a:solidFill>
            </a:endParaRPr>
          </a:p>
          <a:p>
            <a:pPr indent="0" lvl="0" marL="0" rtl="0" algn="l">
              <a:spcBef>
                <a:spcPts val="0"/>
              </a:spcBef>
              <a:spcAft>
                <a:spcPts val="0"/>
              </a:spcAft>
              <a:buNone/>
            </a:pPr>
            <a:r>
              <a:t/>
            </a:r>
            <a:endParaRPr b="1">
              <a:solidFill>
                <a:schemeClr val="dk1"/>
              </a:solidFill>
            </a:endParaRPr>
          </a:p>
          <a:p>
            <a:pPr indent="0" lvl="0" marL="0" rtl="0" algn="l">
              <a:spcBef>
                <a:spcPts val="0"/>
              </a:spcBef>
              <a:spcAft>
                <a:spcPts val="0"/>
              </a:spcAft>
              <a:buNone/>
            </a:pPr>
            <a:r>
              <a:rPr b="1" lang="en">
                <a:solidFill>
                  <a:schemeClr val="dk1"/>
                </a:solidFill>
              </a:rPr>
              <a:t>Teaching Tips:</a:t>
            </a:r>
            <a:endParaRPr b="1">
              <a:solidFill>
                <a:schemeClr val="dk1"/>
              </a:solidFill>
            </a:endParaRPr>
          </a:p>
          <a:p>
            <a:pPr indent="0" lvl="0" marL="0" rtl="0" algn="l">
              <a:spcBef>
                <a:spcPts val="0"/>
              </a:spcBef>
              <a:spcAft>
                <a:spcPts val="0"/>
              </a:spcAft>
              <a:buNone/>
            </a:pPr>
            <a:r>
              <a:t/>
            </a:r>
            <a:endParaRPr b="1">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Recap the previous activity: Which scenarios use waterfall or Agile? Why?</a:t>
            </a:r>
            <a:endParaRPr b="1">
              <a:solidFill>
                <a:schemeClr val="dk1"/>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3dd4fa9b7e_0_2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3dd4fa9b7e_0_2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6" name="Shape 696"/>
        <p:cNvGrpSpPr/>
        <p:nvPr/>
      </p:nvGrpSpPr>
      <p:grpSpPr>
        <a:xfrm>
          <a:off x="0" y="0"/>
          <a:ext cx="0" cy="0"/>
          <a:chOff x="0" y="0"/>
          <a:chExt cx="0" cy="0"/>
        </a:xfrm>
      </p:grpSpPr>
      <p:sp>
        <p:nvSpPr>
          <p:cNvPr id="697" name="Google Shape;697;gaf0eeda3ca_0_10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8" name="Google Shape;698;gaf0eeda3ca_0_10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Duration: </a:t>
            </a:r>
            <a:r>
              <a:rPr lang="en"/>
              <a:t>60 minutes</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2" name="Shape 712"/>
        <p:cNvGrpSpPr/>
        <p:nvPr/>
      </p:nvGrpSpPr>
      <p:grpSpPr>
        <a:xfrm>
          <a:off x="0" y="0"/>
          <a:ext cx="0" cy="0"/>
          <a:chOff x="0" y="0"/>
          <a:chExt cx="0" cy="0"/>
        </a:xfrm>
      </p:grpSpPr>
      <p:sp>
        <p:nvSpPr>
          <p:cNvPr id="713" name="Google Shape;713;g7889912792_0_4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4" name="Google Shape;714;g7889912792_0_4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Purpose:</a:t>
            </a:r>
            <a:r>
              <a:rPr lang="en">
                <a:solidFill>
                  <a:schemeClr val="dk1"/>
                </a:solidFill>
              </a:rPr>
              <a:t> Highlight the learning objectives that we’ll tackle in this section.</a:t>
            </a:r>
            <a:endParaRPr b="1">
              <a:solidFill>
                <a:schemeClr val="dk1"/>
              </a:solidFill>
            </a:endParaRPr>
          </a:p>
          <a:p>
            <a:pPr indent="0" lvl="0" marL="0" rtl="0" algn="l">
              <a:spcBef>
                <a:spcPts val="0"/>
              </a:spcBef>
              <a:spcAft>
                <a:spcPts val="0"/>
              </a:spcAft>
              <a:buNone/>
            </a:pPr>
            <a:r>
              <a:t/>
            </a:r>
            <a:endParaRPr b="1">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1" name="Shape 721"/>
        <p:cNvGrpSpPr/>
        <p:nvPr/>
      </p:nvGrpSpPr>
      <p:grpSpPr>
        <a:xfrm>
          <a:off x="0" y="0"/>
          <a:ext cx="0" cy="0"/>
          <a:chOff x="0" y="0"/>
          <a:chExt cx="0" cy="0"/>
        </a:xfrm>
      </p:grpSpPr>
      <p:sp>
        <p:nvSpPr>
          <p:cNvPr id="722" name="Google Shape;722;gad4caf9a81_1_6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3" name="Google Shape;723;gad4caf9a81_1_6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9" name="Shape 729"/>
        <p:cNvGrpSpPr/>
        <p:nvPr/>
      </p:nvGrpSpPr>
      <p:grpSpPr>
        <a:xfrm>
          <a:off x="0" y="0"/>
          <a:ext cx="0" cy="0"/>
          <a:chOff x="0" y="0"/>
          <a:chExt cx="0" cy="0"/>
        </a:xfrm>
      </p:grpSpPr>
      <p:sp>
        <p:nvSpPr>
          <p:cNvPr id="730" name="Google Shape;730;ga3607f2715_0_9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1" name="Google Shape;731;ga3607f2715_0_9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Purpose</a:t>
            </a:r>
            <a:r>
              <a:rPr lang="en"/>
              <a:t>: Introduce the in-class project.</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Talking Points: </a:t>
            </a:r>
            <a:endParaRPr b="1"/>
          </a:p>
          <a:p>
            <a:pPr indent="0" lvl="0" marL="0" rtl="0" algn="l">
              <a:spcBef>
                <a:spcPts val="0"/>
              </a:spcBef>
              <a:spcAft>
                <a:spcPts val="0"/>
              </a:spcAft>
              <a:buNone/>
            </a:pPr>
            <a:r>
              <a:t/>
            </a:r>
            <a:endParaRPr b="1"/>
          </a:p>
          <a:p>
            <a:pPr indent="-298450" lvl="0" marL="457200" rtl="0" algn="l">
              <a:spcBef>
                <a:spcPts val="0"/>
              </a:spcBef>
              <a:spcAft>
                <a:spcPts val="0"/>
              </a:spcAft>
              <a:buSzPts val="1100"/>
              <a:buChar char="●"/>
            </a:pPr>
            <a:r>
              <a:rPr lang="en"/>
              <a:t>General Assembly is all about providing hands-on learning opportunities.</a:t>
            </a:r>
            <a:endParaRPr/>
          </a:p>
          <a:p>
            <a:pPr indent="-298450" lvl="0" marL="457200" rtl="0" algn="l">
              <a:spcBef>
                <a:spcPts val="0"/>
              </a:spcBef>
              <a:spcAft>
                <a:spcPts val="0"/>
              </a:spcAft>
              <a:buSzPts val="1100"/>
              <a:buChar char="●"/>
            </a:pPr>
            <a:r>
              <a:rPr lang="en"/>
              <a:t>This project will give you an opportunity to practice and apply what you learn in each section, share your plans, and get feedback from each other and me. </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TEACHING TIPS</a:t>
            </a:r>
            <a:r>
              <a:rPr lang="en"/>
              <a:t>:</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Instructors/IA should assign group students and scenarios to those groups. </a:t>
            </a:r>
            <a:endParaRPr/>
          </a:p>
          <a:p>
            <a:pPr indent="-298450" lvl="0" marL="457200" rtl="0" algn="l">
              <a:spcBef>
                <a:spcPts val="0"/>
              </a:spcBef>
              <a:spcAft>
                <a:spcPts val="0"/>
              </a:spcAft>
              <a:buSzPts val="1100"/>
              <a:buChar char="●"/>
            </a:pPr>
            <a:r>
              <a:rPr lang="en"/>
              <a:t>Send th</a:t>
            </a:r>
            <a:r>
              <a:rPr lang="en"/>
              <a:t>e </a:t>
            </a:r>
            <a:r>
              <a:rPr lang="en" u="sng">
                <a:solidFill>
                  <a:schemeClr val="hlink"/>
                </a:solidFill>
                <a:hlinkClick r:id="rId2"/>
              </a:rPr>
              <a:t>link</a:t>
            </a:r>
            <a:r>
              <a:rPr lang="en"/>
              <a:t> </a:t>
            </a:r>
            <a:r>
              <a:rPr lang="en"/>
              <a:t>to the scenario prompts out to the class so they can review and make a selection. </a:t>
            </a:r>
            <a:endParaRPr/>
          </a:p>
          <a:p>
            <a:pPr indent="-298450" lvl="0" marL="457200" rtl="0" algn="l">
              <a:spcBef>
                <a:spcPts val="0"/>
              </a:spcBef>
              <a:spcAft>
                <a:spcPts val="0"/>
              </a:spcAft>
              <a:buSzPts val="1100"/>
              <a:buChar char="●"/>
            </a:pPr>
            <a:r>
              <a:rPr b="1" lang="en">
                <a:solidFill>
                  <a:schemeClr val="dk1"/>
                </a:solidFill>
              </a:rPr>
              <a:t>Link to Product Management Worksheet: </a:t>
            </a:r>
            <a:r>
              <a:rPr lang="en" u="sng">
                <a:solidFill>
                  <a:srgbClr val="0097A7"/>
                </a:solidFill>
                <a:hlinkClick r:id="rId3">
                  <a:extLst>
                    <a:ext uri="{A12FA001-AC4F-418D-AE19-62706E023703}">
                      <ahyp:hlinkClr val="tx"/>
                    </a:ext>
                  </a:extLst>
                </a:hlinkClick>
              </a:rPr>
              <a:t>https://bit.ly/2KV8gCt</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2" name="Shape 742"/>
        <p:cNvGrpSpPr/>
        <p:nvPr/>
      </p:nvGrpSpPr>
      <p:grpSpPr>
        <a:xfrm>
          <a:off x="0" y="0"/>
          <a:ext cx="0" cy="0"/>
          <a:chOff x="0" y="0"/>
          <a:chExt cx="0" cy="0"/>
        </a:xfrm>
      </p:grpSpPr>
      <p:sp>
        <p:nvSpPr>
          <p:cNvPr id="743" name="Google Shape;743;gb176c6edc0_0_8:notes"/>
          <p:cNvSpPr/>
          <p:nvPr>
            <p:ph idx="2" type="sldImg"/>
          </p:nvPr>
        </p:nvSpPr>
        <p:spPr>
          <a:xfrm>
            <a:off x="381353" y="685800"/>
            <a:ext cx="6095700" cy="3429000"/>
          </a:xfrm>
          <a:custGeom>
            <a:rect b="b" l="l" r="r" t="t"/>
            <a:pathLst>
              <a:path extrusionOk="0" h="120000" w="120000">
                <a:moveTo>
                  <a:pt x="0" y="0"/>
                </a:moveTo>
                <a:lnTo>
                  <a:pt x="120000" y="0"/>
                </a:lnTo>
                <a:lnTo>
                  <a:pt x="120000" y="120000"/>
                </a:lnTo>
                <a:lnTo>
                  <a:pt x="0" y="120000"/>
                </a:lnTo>
                <a:close/>
              </a:path>
            </a:pathLst>
          </a:custGeom>
        </p:spPr>
      </p:sp>
      <p:sp>
        <p:nvSpPr>
          <p:cNvPr id="744" name="Google Shape;744;gb176c6edc0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9" name="Shape 749"/>
        <p:cNvGrpSpPr/>
        <p:nvPr/>
      </p:nvGrpSpPr>
      <p:grpSpPr>
        <a:xfrm>
          <a:off x="0" y="0"/>
          <a:ext cx="0" cy="0"/>
          <a:chOff x="0" y="0"/>
          <a:chExt cx="0" cy="0"/>
        </a:xfrm>
      </p:grpSpPr>
      <p:sp>
        <p:nvSpPr>
          <p:cNvPr id="750" name="Google Shape;750;ga0490bd0f6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1" name="Google Shape;751;ga0490bd0f6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highlight>
                  <a:schemeClr val="lt1"/>
                </a:highlight>
              </a:rPr>
              <a:t>Purpose: </a:t>
            </a:r>
            <a:r>
              <a:rPr lang="en">
                <a:solidFill>
                  <a:schemeClr val="dk1"/>
                </a:solidFill>
                <a:highlight>
                  <a:schemeClr val="lt1"/>
                </a:highlight>
              </a:rPr>
              <a:t>Briefly</a:t>
            </a:r>
            <a:r>
              <a:rPr lang="en">
                <a:solidFill>
                  <a:schemeClr val="dk1"/>
                </a:solidFill>
                <a:highlight>
                  <a:schemeClr val="lt1"/>
                </a:highlight>
              </a:rPr>
              <a:t> cover what market research entails.</a:t>
            </a:r>
            <a:endParaRPr>
              <a:solidFill>
                <a:schemeClr val="dk1"/>
              </a:solidFill>
              <a:highlight>
                <a:schemeClr val="lt1"/>
              </a:highlight>
            </a:endParaRPr>
          </a:p>
          <a:p>
            <a:pPr indent="0" lvl="0" marL="0" rtl="0" algn="l">
              <a:spcBef>
                <a:spcPts val="0"/>
              </a:spcBef>
              <a:spcAft>
                <a:spcPts val="0"/>
              </a:spcAft>
              <a:buClr>
                <a:schemeClr val="dk1"/>
              </a:buClr>
              <a:buSzPts val="1100"/>
              <a:buFont typeface="Arial"/>
              <a:buNone/>
            </a:pPr>
            <a:r>
              <a:t/>
            </a:r>
            <a:endParaRPr b="1">
              <a:solidFill>
                <a:schemeClr val="dk1"/>
              </a:solidFill>
              <a:highlight>
                <a:schemeClr val="lt1"/>
              </a:highlight>
            </a:endParaRPr>
          </a:p>
          <a:p>
            <a:pPr indent="0" lvl="0" marL="0" rtl="0" algn="l">
              <a:spcBef>
                <a:spcPts val="0"/>
              </a:spcBef>
              <a:spcAft>
                <a:spcPts val="0"/>
              </a:spcAft>
              <a:buClr>
                <a:schemeClr val="dk1"/>
              </a:buClr>
              <a:buSzPts val="1100"/>
              <a:buFont typeface="Arial"/>
              <a:buNone/>
            </a:pPr>
            <a:r>
              <a:rPr b="1" lang="en">
                <a:solidFill>
                  <a:schemeClr val="dk1"/>
                </a:solidFill>
                <a:highlight>
                  <a:schemeClr val="lt1"/>
                </a:highlight>
              </a:rPr>
              <a:t>Talking Points:</a:t>
            </a:r>
            <a:endParaRPr b="1">
              <a:solidFill>
                <a:schemeClr val="dk1"/>
              </a:solidFill>
              <a:highlight>
                <a:schemeClr val="lt1"/>
              </a:highlight>
            </a:endParaRPr>
          </a:p>
          <a:p>
            <a:pPr indent="0" lvl="0" marL="0" rtl="0" algn="l">
              <a:spcBef>
                <a:spcPts val="0"/>
              </a:spcBef>
              <a:spcAft>
                <a:spcPts val="0"/>
              </a:spcAft>
              <a:buClr>
                <a:schemeClr val="dk1"/>
              </a:buClr>
              <a:buSzPts val="1100"/>
              <a:buFont typeface="Arial"/>
              <a:buNone/>
            </a:pPr>
            <a:r>
              <a:t/>
            </a:r>
            <a:endParaRPr b="1">
              <a:solidFill>
                <a:schemeClr val="dk1"/>
              </a:solidFill>
              <a:highlight>
                <a:schemeClr val="lt1"/>
              </a:highlight>
            </a:endParaRPr>
          </a:p>
          <a:p>
            <a:pPr indent="-298450" lvl="0" marL="457200" rtl="0" algn="l">
              <a:spcBef>
                <a:spcPts val="0"/>
              </a:spcBef>
              <a:spcAft>
                <a:spcPts val="0"/>
              </a:spcAft>
              <a:buClr>
                <a:schemeClr val="dk1"/>
              </a:buClr>
              <a:buSzPts val="1100"/>
              <a:buChar char="●"/>
            </a:pPr>
            <a:r>
              <a:rPr lang="en">
                <a:solidFill>
                  <a:schemeClr val="dk1"/>
                </a:solidFill>
                <a:highlight>
                  <a:schemeClr val="lt1"/>
                </a:highlight>
              </a:rPr>
              <a:t>We’re lightly touching on market research here so you have some precursory knowledge. For the purposes of our projects, however, we’re assuming market research has already been done. </a:t>
            </a:r>
            <a:endParaRPr>
              <a:solidFill>
                <a:schemeClr val="dk1"/>
              </a:solidFill>
              <a:highlight>
                <a:schemeClr val="lt1"/>
              </a:highlight>
            </a:endParaRPr>
          </a:p>
          <a:p>
            <a:pPr indent="0" lvl="0" marL="457200" rtl="0" algn="l">
              <a:spcBef>
                <a:spcPts val="0"/>
              </a:spcBef>
              <a:spcAft>
                <a:spcPts val="0"/>
              </a:spcAft>
              <a:buNone/>
            </a:pPr>
            <a:r>
              <a:t/>
            </a:r>
            <a:endParaRPr b="1">
              <a:solidFill>
                <a:schemeClr val="dk1"/>
              </a:solidFill>
              <a:highlight>
                <a:schemeClr val="lt1"/>
              </a:highlight>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8" name="Shape 758"/>
        <p:cNvGrpSpPr/>
        <p:nvPr/>
      </p:nvGrpSpPr>
      <p:grpSpPr>
        <a:xfrm>
          <a:off x="0" y="0"/>
          <a:ext cx="0" cy="0"/>
          <a:chOff x="0" y="0"/>
          <a:chExt cx="0" cy="0"/>
        </a:xfrm>
      </p:grpSpPr>
      <p:sp>
        <p:nvSpPr>
          <p:cNvPr id="759" name="Google Shape;759;ga2027591e6_1_16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0" name="Google Shape;760;ga2027591e6_1_16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highlight>
                  <a:schemeClr val="lt1"/>
                </a:highlight>
              </a:rPr>
              <a:t>Purpose: </a:t>
            </a:r>
            <a:r>
              <a:rPr lang="en">
                <a:solidFill>
                  <a:schemeClr val="dk1"/>
                </a:solidFill>
                <a:highlight>
                  <a:schemeClr val="lt1"/>
                </a:highlight>
              </a:rPr>
              <a:t>Emphasize why customer research is important.</a:t>
            </a:r>
            <a:endParaRPr>
              <a:solidFill>
                <a:schemeClr val="dk1"/>
              </a:solidFill>
              <a:highlight>
                <a:schemeClr val="lt1"/>
              </a:highlight>
            </a:endParaRPr>
          </a:p>
          <a:p>
            <a:pPr indent="0" lvl="0" marL="0" rtl="0" algn="l">
              <a:spcBef>
                <a:spcPts val="0"/>
              </a:spcBef>
              <a:spcAft>
                <a:spcPts val="0"/>
              </a:spcAft>
              <a:buClr>
                <a:schemeClr val="dk1"/>
              </a:buClr>
              <a:buSzPts val="1100"/>
              <a:buFont typeface="Arial"/>
              <a:buNone/>
            </a:pPr>
            <a:r>
              <a:t/>
            </a:r>
            <a:endParaRPr b="1">
              <a:solidFill>
                <a:schemeClr val="dk1"/>
              </a:solidFill>
              <a:highlight>
                <a:schemeClr val="lt1"/>
              </a:highlight>
            </a:endParaRPr>
          </a:p>
          <a:p>
            <a:pPr indent="0" lvl="0" marL="0" rtl="0" algn="l">
              <a:spcBef>
                <a:spcPts val="0"/>
              </a:spcBef>
              <a:spcAft>
                <a:spcPts val="0"/>
              </a:spcAft>
              <a:buClr>
                <a:schemeClr val="dk1"/>
              </a:buClr>
              <a:buSzPts val="1100"/>
              <a:buFont typeface="Arial"/>
              <a:buNone/>
            </a:pPr>
            <a:r>
              <a:rPr b="1" lang="en">
                <a:solidFill>
                  <a:schemeClr val="dk1"/>
                </a:solidFill>
                <a:highlight>
                  <a:schemeClr val="lt1"/>
                </a:highlight>
              </a:rPr>
              <a:t>Talking Points:</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Talking to customers can help prevent a lot of the issues businesses face.</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While market research gathers data about entire markets, consumer research focuses on simple demographics of an existing or potential customer group (such as age, gender, or income level).</a:t>
            </a:r>
            <a:endParaRPr>
              <a:solidFill>
                <a:schemeClr val="dk1"/>
              </a:solidFill>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6" name="Shape 766"/>
        <p:cNvGrpSpPr/>
        <p:nvPr/>
      </p:nvGrpSpPr>
      <p:grpSpPr>
        <a:xfrm>
          <a:off x="0" y="0"/>
          <a:ext cx="0" cy="0"/>
          <a:chOff x="0" y="0"/>
          <a:chExt cx="0" cy="0"/>
        </a:xfrm>
      </p:grpSpPr>
      <p:sp>
        <p:nvSpPr>
          <p:cNvPr id="767" name="Google Shape;767;ga2027591e6_1_10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8" name="Google Shape;768;ga2027591e6_1_10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Purpose:</a:t>
            </a:r>
            <a:r>
              <a:rPr lang="en">
                <a:solidFill>
                  <a:schemeClr val="dk1"/>
                </a:solidFill>
              </a:rPr>
              <a:t> Articulate the importance of </a:t>
            </a:r>
            <a:r>
              <a:rPr lang="en">
                <a:solidFill>
                  <a:schemeClr val="dk1"/>
                </a:solidFill>
              </a:rPr>
              <a:t>market</a:t>
            </a:r>
            <a:r>
              <a:rPr lang="en">
                <a:solidFill>
                  <a:schemeClr val="dk1"/>
                </a:solidFill>
              </a:rPr>
              <a:t> research through a case study.</a:t>
            </a:r>
            <a:endParaRPr>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Source</a:t>
            </a:r>
            <a:r>
              <a:rPr lang="en">
                <a:solidFill>
                  <a:schemeClr val="dk1"/>
                </a:solidFill>
              </a:rPr>
              <a:t>:</a:t>
            </a:r>
            <a:r>
              <a:rPr lang="en">
                <a:solidFill>
                  <a:schemeClr val="dk1"/>
                </a:solidFill>
                <a:uFill>
                  <a:noFill/>
                </a:uFill>
                <a:hlinkClick r:id="rId2">
                  <a:extLst>
                    <a:ext uri="{A12FA001-AC4F-418D-AE19-62706E023703}">
                      <ahyp:hlinkClr val="tx"/>
                    </a:ext>
                  </a:extLst>
                </a:hlinkClick>
              </a:rPr>
              <a:t> </a:t>
            </a:r>
            <a:r>
              <a:rPr lang="en" u="sng">
                <a:solidFill>
                  <a:schemeClr val="accent5"/>
                </a:solidFill>
                <a:hlinkClick r:id="rId3">
                  <a:extLst>
                    <a:ext uri="{A12FA001-AC4F-418D-AE19-62706E023703}">
                      <ahyp:hlinkClr val="tx"/>
                    </a:ext>
                  </a:extLst>
                </a:hlinkClick>
              </a:rPr>
              <a:t>http://specialprojects.studio/project/out-of-the-box/</a:t>
            </a:r>
            <a:endParaRPr b="1">
              <a:solidFill>
                <a:schemeClr val="dk1"/>
              </a:solidFill>
              <a:highlight>
                <a:schemeClr val="lt1"/>
              </a:highlight>
            </a:endParaRPr>
          </a:p>
          <a:p>
            <a:pPr indent="0" lvl="0" marL="0" rtl="0" algn="l">
              <a:spcBef>
                <a:spcPts val="0"/>
              </a:spcBef>
              <a:spcAft>
                <a:spcPts val="0"/>
              </a:spcAft>
              <a:buClr>
                <a:schemeClr val="dk1"/>
              </a:buClr>
              <a:buSzPts val="1100"/>
              <a:buFont typeface="Arial"/>
              <a:buNone/>
            </a:pPr>
            <a:r>
              <a:t/>
            </a:r>
            <a:endParaRPr b="1">
              <a:solidFill>
                <a:schemeClr val="dk1"/>
              </a:solidFill>
              <a:highlight>
                <a:schemeClr val="lt1"/>
              </a:highlight>
            </a:endParaRPr>
          </a:p>
          <a:p>
            <a:pPr indent="0" lvl="0" marL="0" rtl="0" algn="l">
              <a:spcBef>
                <a:spcPts val="0"/>
              </a:spcBef>
              <a:spcAft>
                <a:spcPts val="0"/>
              </a:spcAft>
              <a:buClr>
                <a:schemeClr val="dk1"/>
              </a:buClr>
              <a:buSzPts val="1100"/>
              <a:buFont typeface="Arial"/>
              <a:buNone/>
            </a:pPr>
            <a:r>
              <a:rPr b="1" lang="en">
                <a:solidFill>
                  <a:schemeClr val="dk1"/>
                </a:solidFill>
                <a:highlight>
                  <a:schemeClr val="lt1"/>
                </a:highlight>
              </a:rPr>
              <a:t>Talking Points:</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The goal of this example is to demonstrate that the issue isn’t always what you think. It takes listening to your users to understand what their problems actually are.</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In 2009, consultants London-based design firm Special Projects were enlisted to help Samsung understand why elderly people were reluctant smartphone users (only 5% of elderly users were sending at least one text a day). Through user research, the team found that it wasn’t an individual’s age or digital fluency that hindered their smartphone experience, as it initially assumed. Instead, it was the out-of-the-box experience.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In a test where both an elderly user and a young user were given £100 to buy a phone, both had the same level of motivation and desire. But, while the young user went straight to trial and error to learn how the phone worked, the elderly user went straight to the manual, which overwhelmed and discouraged them before they even set up the phone. This is why Special Projects created a tactile manual where the phone components are placed within the book and users are guided through setup as they turn the pages.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highlight>
                  <a:srgbClr val="FFDC00"/>
                </a:highlight>
              </a:rPr>
              <a:t>Customize It! </a:t>
            </a:r>
            <a:endParaRPr b="1">
              <a:solidFill>
                <a:schemeClr val="dk1"/>
              </a:solidFill>
              <a:highlight>
                <a:srgbClr val="FFDC00"/>
              </a:highlight>
            </a:endParaRPr>
          </a:p>
          <a:p>
            <a:pPr indent="0" lvl="0" marL="0" rtl="0" algn="l">
              <a:spcBef>
                <a:spcPts val="0"/>
              </a:spcBef>
              <a:spcAft>
                <a:spcPts val="0"/>
              </a:spcAft>
              <a:buClr>
                <a:schemeClr val="dk1"/>
              </a:buClr>
              <a:buSzPts val="1100"/>
              <a:buFont typeface="Arial"/>
              <a:buNone/>
            </a:pPr>
            <a:r>
              <a:t/>
            </a:r>
            <a:endParaRPr b="1">
              <a:solidFill>
                <a:schemeClr val="dk1"/>
              </a:solidFill>
              <a:highlight>
                <a:srgbClr val="FFDC00"/>
              </a:highlight>
            </a:endParaRPr>
          </a:p>
          <a:p>
            <a:pPr indent="-298450" lvl="0" marL="457200" rtl="0" algn="l">
              <a:spcBef>
                <a:spcPts val="0"/>
              </a:spcBef>
              <a:spcAft>
                <a:spcPts val="0"/>
              </a:spcAft>
              <a:buClr>
                <a:schemeClr val="dk1"/>
              </a:buClr>
              <a:buSzPts val="1100"/>
              <a:buChar char="●"/>
            </a:pPr>
            <a:r>
              <a:rPr lang="en">
                <a:solidFill>
                  <a:schemeClr val="dk1"/>
                </a:solidFill>
              </a:rPr>
              <a:t>Feel free to use a different example. The key is to help students to understand the importance of understanding consumers. </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8" name="Shape 778"/>
        <p:cNvGrpSpPr/>
        <p:nvPr/>
      </p:nvGrpSpPr>
      <p:grpSpPr>
        <a:xfrm>
          <a:off x="0" y="0"/>
          <a:ext cx="0" cy="0"/>
          <a:chOff x="0" y="0"/>
          <a:chExt cx="0" cy="0"/>
        </a:xfrm>
      </p:grpSpPr>
      <p:sp>
        <p:nvSpPr>
          <p:cNvPr id="779" name="Google Shape;779;g9aa066d798_0_26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0" name="Google Shape;780;g9aa066d798_0_26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highlight>
                  <a:schemeClr val="lt1"/>
                </a:highlight>
              </a:rPr>
              <a:t>Purpose: </a:t>
            </a:r>
            <a:r>
              <a:rPr lang="en">
                <a:solidFill>
                  <a:schemeClr val="dk1"/>
                </a:solidFill>
                <a:highlight>
                  <a:schemeClr val="lt1"/>
                </a:highlight>
              </a:rPr>
              <a:t>Talk about the difference between problem statements and hypotheses and how they tie into customer research.</a:t>
            </a:r>
            <a:endParaRPr>
              <a:solidFill>
                <a:schemeClr val="dk1"/>
              </a:solidFill>
              <a:highlight>
                <a:schemeClr val="lt1"/>
              </a:highlight>
            </a:endParaRPr>
          </a:p>
          <a:p>
            <a:pPr indent="0" lvl="0" marL="0" rtl="0" algn="l">
              <a:spcBef>
                <a:spcPts val="0"/>
              </a:spcBef>
              <a:spcAft>
                <a:spcPts val="0"/>
              </a:spcAft>
              <a:buNone/>
            </a:pPr>
            <a:r>
              <a:t/>
            </a:r>
            <a:endParaRPr b="1">
              <a:solidFill>
                <a:schemeClr val="dk1"/>
              </a:solidFill>
              <a:highlight>
                <a:schemeClr val="lt1"/>
              </a:highlight>
            </a:endParaRPr>
          </a:p>
          <a:p>
            <a:pPr indent="0" lvl="0" marL="0" rtl="0" algn="l">
              <a:spcBef>
                <a:spcPts val="0"/>
              </a:spcBef>
              <a:spcAft>
                <a:spcPts val="0"/>
              </a:spcAft>
              <a:buNone/>
            </a:pPr>
            <a:r>
              <a:rPr b="1" lang="en">
                <a:solidFill>
                  <a:schemeClr val="dk1"/>
                </a:solidFill>
                <a:highlight>
                  <a:schemeClr val="lt1"/>
                </a:highlight>
              </a:rPr>
              <a:t>Talking Points:</a:t>
            </a:r>
            <a:endParaRPr b="1">
              <a:solidFill>
                <a:schemeClr val="dk1"/>
              </a:solidFill>
            </a:endParaRPr>
          </a:p>
          <a:p>
            <a:pPr indent="0" lvl="0" marL="0" rtl="0" algn="l">
              <a:spcBef>
                <a:spcPts val="0"/>
              </a:spcBef>
              <a:spcAft>
                <a:spcPts val="0"/>
              </a:spcAft>
              <a:buNone/>
            </a:pPr>
            <a:r>
              <a:t/>
            </a:r>
            <a:endParaRPr b="1">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Customer research can give you a ton of data, which also means you can take it in a ton of different directions.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In our case, we’ll focus customer research around our problem statement and hypothesis.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The goal of customer research here is to validate these statements — i.e., make sure they reflect what customers actually think — so we can build the right product for them.</a:t>
            </a:r>
            <a:endParaRPr b="1">
              <a:solidFill>
                <a:schemeClr val="dk1"/>
              </a:solidFill>
              <a:highlight>
                <a:schemeClr val="lt1"/>
              </a:highlight>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2" name="Shape 792"/>
        <p:cNvGrpSpPr/>
        <p:nvPr/>
      </p:nvGrpSpPr>
      <p:grpSpPr>
        <a:xfrm>
          <a:off x="0" y="0"/>
          <a:ext cx="0" cy="0"/>
          <a:chOff x="0" y="0"/>
          <a:chExt cx="0" cy="0"/>
        </a:xfrm>
      </p:grpSpPr>
      <p:sp>
        <p:nvSpPr>
          <p:cNvPr id="793" name="Google Shape;793;g9aa066d798_0_26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4" name="Google Shape;794;g9aa066d798_0_26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highlight>
                  <a:schemeClr val="lt1"/>
                </a:highlight>
              </a:rPr>
              <a:t>Purpose: </a:t>
            </a:r>
            <a:r>
              <a:rPr lang="en">
                <a:solidFill>
                  <a:schemeClr val="dk1"/>
                </a:solidFill>
                <a:highlight>
                  <a:schemeClr val="lt1"/>
                </a:highlight>
              </a:rPr>
              <a:t>This is an opportunity to use Uber as example to analyze the differences between a problem statement and a hypothesis.</a:t>
            </a:r>
            <a:endParaRPr>
              <a:solidFill>
                <a:schemeClr val="dk1"/>
              </a:solidFill>
              <a:highlight>
                <a:schemeClr val="lt1"/>
              </a:highlight>
            </a:endParaRPr>
          </a:p>
          <a:p>
            <a:pPr indent="0" lvl="0" marL="0" rtl="0" algn="l">
              <a:spcBef>
                <a:spcPts val="0"/>
              </a:spcBef>
              <a:spcAft>
                <a:spcPts val="0"/>
              </a:spcAft>
              <a:buClr>
                <a:schemeClr val="dk1"/>
              </a:buClr>
              <a:buSzPts val="1100"/>
              <a:buFont typeface="Arial"/>
              <a:buNone/>
            </a:pPr>
            <a:r>
              <a:t/>
            </a:r>
            <a:endParaRPr b="1">
              <a:solidFill>
                <a:schemeClr val="dk1"/>
              </a:solidFill>
              <a:highlight>
                <a:schemeClr val="lt1"/>
              </a:highlight>
            </a:endParaRPr>
          </a:p>
          <a:p>
            <a:pPr indent="0" lvl="0" marL="0" rtl="0" algn="l">
              <a:spcBef>
                <a:spcPts val="0"/>
              </a:spcBef>
              <a:spcAft>
                <a:spcPts val="0"/>
              </a:spcAft>
              <a:buClr>
                <a:schemeClr val="dk1"/>
              </a:buClr>
              <a:buSzPts val="1100"/>
              <a:buFont typeface="Arial"/>
              <a:buNone/>
            </a:pPr>
            <a:r>
              <a:rPr b="1" lang="en">
                <a:solidFill>
                  <a:schemeClr val="dk1"/>
                </a:solidFill>
                <a:highlight>
                  <a:schemeClr val="lt1"/>
                </a:highlight>
              </a:rPr>
              <a:t>Talking Points:</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Here’s a problem statement and hypothesis for Uber.</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This is something the company might instinctively think about its customers or have noticed from data and behavior. But it needs to be proven and validated via research.</a:t>
            </a:r>
            <a:endParaRPr b="1">
              <a:solidFill>
                <a:schemeClr val="dk1"/>
              </a:solidFill>
              <a:highlight>
                <a:schemeClr val="lt1"/>
              </a:highlight>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7964139a39_2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7964139a39_2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Clr>
                <a:schemeClr val="dk1"/>
              </a:buClr>
              <a:buSzPts val="1100"/>
              <a:buChar char="●"/>
            </a:pPr>
            <a:r>
              <a:rPr lang="en"/>
              <a:t>General Assembly was founded in NYC 2011 as a coworking hub for innovators and entrepreneurs.</a:t>
            </a:r>
            <a:endParaRPr/>
          </a:p>
          <a:p>
            <a:pPr indent="-298450" lvl="0" marL="457200" rtl="0" algn="l">
              <a:lnSpc>
                <a:spcPct val="115000"/>
              </a:lnSpc>
              <a:spcBef>
                <a:spcPts val="0"/>
              </a:spcBef>
              <a:spcAft>
                <a:spcPts val="0"/>
              </a:spcAft>
              <a:buClr>
                <a:schemeClr val="dk1"/>
              </a:buClr>
              <a:buSzPts val="1100"/>
              <a:buChar char="●"/>
            </a:pPr>
            <a:r>
              <a:rPr lang="en"/>
              <a:t>When our members were asked to share their expertise with one another through impromptu classes and workshops, the potential and power of peer-to-peer mentorship emerged.</a:t>
            </a:r>
            <a:endParaRPr/>
          </a:p>
          <a:p>
            <a:pPr indent="-298450" lvl="0" marL="457200" rtl="0" algn="l">
              <a:lnSpc>
                <a:spcPct val="115000"/>
              </a:lnSpc>
              <a:spcBef>
                <a:spcPts val="0"/>
              </a:spcBef>
              <a:spcAft>
                <a:spcPts val="0"/>
              </a:spcAft>
              <a:buClr>
                <a:schemeClr val="dk1"/>
              </a:buClr>
              <a:buSzPts val="1100"/>
              <a:buChar char="●"/>
            </a:pPr>
            <a:r>
              <a:rPr lang="en"/>
              <a:t>We now offer more than 25 courses online and at 20+ campuses around the world from New York, to London, to Sydney and Singapore. We also work with businesses and have trained more than 40 of the Fortune 100 companies!</a:t>
            </a:r>
            <a:endParaRPr/>
          </a:p>
          <a:p>
            <a:pPr indent="-298450" lvl="0" marL="457200" rtl="0" algn="l">
              <a:lnSpc>
                <a:spcPct val="115000"/>
              </a:lnSpc>
              <a:spcBef>
                <a:spcPts val="0"/>
              </a:spcBef>
              <a:spcAft>
                <a:spcPts val="0"/>
              </a:spcAft>
              <a:buClr>
                <a:schemeClr val="dk1"/>
              </a:buClr>
              <a:buSzPts val="1100"/>
              <a:buChar char="●"/>
            </a:pPr>
            <a:r>
              <a:rPr lang="en"/>
              <a:t>We’re most proud of our 70,000 full-time, part-time, and self-led alumni, as well as the 600,000 alumni of our workshops and bootcamps — all of whom were taught by active industry professionals.</a:t>
            </a:r>
            <a:endParaRPr/>
          </a:p>
          <a:p>
            <a:pPr indent="-298450" lvl="0" marL="457200" rtl="0" algn="l">
              <a:lnSpc>
                <a:spcPct val="115000"/>
              </a:lnSpc>
              <a:spcBef>
                <a:spcPts val="0"/>
              </a:spcBef>
              <a:spcAft>
                <a:spcPts val="0"/>
              </a:spcAft>
              <a:buClr>
                <a:schemeClr val="dk1"/>
              </a:buClr>
              <a:buSzPts val="1100"/>
              <a:buChar char="●"/>
            </a:pPr>
            <a:r>
              <a:rPr lang="en"/>
              <a:t>Our curricula are developed in collaboration with our global business partners to ensure they meet industry demand. </a:t>
            </a:r>
            <a:endParaRPr/>
          </a:p>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2" name="Shape 802"/>
        <p:cNvGrpSpPr/>
        <p:nvPr/>
      </p:nvGrpSpPr>
      <p:grpSpPr>
        <a:xfrm>
          <a:off x="0" y="0"/>
          <a:ext cx="0" cy="0"/>
          <a:chOff x="0" y="0"/>
          <a:chExt cx="0" cy="0"/>
        </a:xfrm>
      </p:grpSpPr>
      <p:sp>
        <p:nvSpPr>
          <p:cNvPr id="803" name="Google Shape;803;ga02a85e012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4" name="Google Shape;804;ga02a85e012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highlight>
                  <a:schemeClr val="lt1"/>
                </a:highlight>
              </a:rPr>
              <a:t>Purpose: </a:t>
            </a:r>
            <a:r>
              <a:rPr lang="en">
                <a:solidFill>
                  <a:schemeClr val="dk1"/>
                </a:solidFill>
                <a:highlight>
                  <a:schemeClr val="lt1"/>
                </a:highlight>
              </a:rPr>
              <a:t>An exercise to give students a chance to write a problem statement for their projects.</a:t>
            </a:r>
            <a:endParaRPr>
              <a:solidFill>
                <a:schemeClr val="dk1"/>
              </a:solidFill>
              <a:highlight>
                <a:schemeClr val="lt1"/>
              </a:highlight>
            </a:endParaRPr>
          </a:p>
          <a:p>
            <a:pPr indent="0" lvl="0" marL="0" rtl="0" algn="l">
              <a:spcBef>
                <a:spcPts val="0"/>
              </a:spcBef>
              <a:spcAft>
                <a:spcPts val="0"/>
              </a:spcAft>
              <a:buClr>
                <a:schemeClr val="dk1"/>
              </a:buClr>
              <a:buSzPts val="1100"/>
              <a:buFont typeface="Arial"/>
              <a:buNone/>
            </a:pPr>
            <a:r>
              <a:t/>
            </a:r>
            <a:endParaRPr>
              <a:solidFill>
                <a:schemeClr val="dk1"/>
              </a:solidFill>
              <a:highlight>
                <a:schemeClr val="lt1"/>
              </a:highlight>
            </a:endParaRPr>
          </a:p>
          <a:p>
            <a:pPr indent="0" lvl="0" marL="0" rtl="0" algn="l">
              <a:spcBef>
                <a:spcPts val="0"/>
              </a:spcBef>
              <a:spcAft>
                <a:spcPts val="0"/>
              </a:spcAft>
              <a:buClr>
                <a:schemeClr val="dk1"/>
              </a:buClr>
              <a:buSzPts val="1100"/>
              <a:buFont typeface="Arial"/>
              <a:buNone/>
            </a:pPr>
            <a:r>
              <a:rPr b="1" lang="en">
                <a:solidFill>
                  <a:schemeClr val="dk1"/>
                </a:solidFill>
                <a:highlight>
                  <a:schemeClr val="lt1"/>
                </a:highlight>
              </a:rPr>
              <a:t>Talking Points:</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This is one of the most important parts of your project. It will set the whole thing up for success and frame a lot of your work to come.</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Take a stab at writing these based on what you already know about your customers and ideas you might have for solving their problems.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Teaching Tips</a:t>
            </a:r>
            <a:r>
              <a:rPr lang="en">
                <a:solidFill>
                  <a:schemeClr val="dk1"/>
                </a:solidFill>
              </a:rPr>
              <a:t>:</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298450" lvl="0" marL="457200" rtl="0" algn="l">
              <a:spcBef>
                <a:spcPts val="0"/>
              </a:spcBef>
              <a:spcAft>
                <a:spcPts val="0"/>
              </a:spcAft>
              <a:buClr>
                <a:schemeClr val="dk1"/>
              </a:buClr>
              <a:buSzPts val="1100"/>
              <a:buChar char="●"/>
            </a:pPr>
            <a:r>
              <a:rPr b="1" lang="en">
                <a:solidFill>
                  <a:schemeClr val="dk1"/>
                </a:solidFill>
              </a:rPr>
              <a:t>Note</a:t>
            </a:r>
            <a:r>
              <a:rPr lang="en">
                <a:solidFill>
                  <a:schemeClr val="dk1"/>
                </a:solidFill>
              </a:rPr>
              <a:t>: Have some students share what they wrote to get a sense of people’s work so far.</a:t>
            </a:r>
            <a:endParaRPr b="1">
              <a:solidFill>
                <a:schemeClr val="dk1"/>
              </a:solidFill>
              <a:highlight>
                <a:schemeClr val="lt1"/>
              </a:highlight>
            </a:endParaRPr>
          </a:p>
          <a:p>
            <a:pPr indent="0" lvl="0" marL="0" rtl="0" algn="l">
              <a:spcBef>
                <a:spcPts val="0"/>
              </a:spcBef>
              <a:spcAft>
                <a:spcPts val="0"/>
              </a:spcAft>
              <a:buNone/>
            </a:pPr>
            <a:r>
              <a:t/>
            </a:r>
            <a:endParaRPr/>
          </a:p>
          <a:p>
            <a:pPr indent="0" lvl="0" marL="0" rtl="0" algn="l">
              <a:spcBef>
                <a:spcPts val="0"/>
              </a:spcBef>
              <a:spcAft>
                <a:spcPts val="0"/>
              </a:spcAft>
              <a:buNone/>
            </a:pPr>
            <a:r>
              <a:rPr b="1" lang="en">
                <a:solidFill>
                  <a:schemeClr val="dk1"/>
                </a:solidFill>
                <a:highlight>
                  <a:srgbClr val="FFD966"/>
                </a:highlight>
              </a:rPr>
              <a:t>For remote classrooms</a:t>
            </a:r>
            <a:r>
              <a:rPr lang="en">
                <a:solidFill>
                  <a:schemeClr val="dk1"/>
                </a:solidFill>
              </a:rPr>
              <a:t>:</a:t>
            </a:r>
            <a:r>
              <a:rPr b="1" lang="en">
                <a:solidFill>
                  <a:schemeClr val="dk1"/>
                </a:solidFill>
                <a:highlight>
                  <a:srgbClr val="FFFF00"/>
                </a:highlight>
              </a:rPr>
              <a:t> </a:t>
            </a:r>
            <a:endParaRPr b="1">
              <a:solidFill>
                <a:schemeClr val="dk1"/>
              </a:solidFill>
              <a:highlight>
                <a:srgbClr val="FFFF00"/>
              </a:highlight>
            </a:endParaRPr>
          </a:p>
          <a:p>
            <a:pPr indent="0" lvl="0" marL="0" rtl="0" algn="l">
              <a:spcBef>
                <a:spcPts val="0"/>
              </a:spcBef>
              <a:spcAft>
                <a:spcPts val="0"/>
              </a:spcAft>
              <a:buNone/>
            </a:pPr>
            <a:r>
              <a:t/>
            </a:r>
            <a:endParaRPr b="1">
              <a:solidFill>
                <a:schemeClr val="dk1"/>
              </a:solidFill>
              <a:highlight>
                <a:srgbClr val="FFFF00"/>
              </a:highlight>
            </a:endParaRPr>
          </a:p>
          <a:p>
            <a:pPr indent="-298450" lvl="0" marL="457200" rtl="0" algn="l">
              <a:spcBef>
                <a:spcPts val="0"/>
              </a:spcBef>
              <a:spcAft>
                <a:spcPts val="0"/>
              </a:spcAft>
              <a:buClr>
                <a:schemeClr val="dk1"/>
              </a:buClr>
              <a:buSzPts val="1100"/>
              <a:buChar char="●"/>
            </a:pPr>
            <a:r>
              <a:rPr lang="en">
                <a:solidFill>
                  <a:schemeClr val="dk1"/>
                </a:solidFill>
              </a:rPr>
              <a:t>Set up breakout rooms for student pairs/groups. Screenshot the slide and post it in the Slack channel before opening the rooms.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At the 60-second mark, send a message to all rooms: “Start to wrap up your discussions. Rooms will close in one minute!”</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Move around from breakout room to breakout room to “walk around the classroom.”</a:t>
            </a:r>
            <a:endParaRPr b="1">
              <a:solidFill>
                <a:schemeClr val="dk1"/>
              </a:solidFill>
              <a:highlight>
                <a:srgbClr val="FFFF00"/>
              </a:highlight>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45720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3" name="Shape 813"/>
        <p:cNvGrpSpPr/>
        <p:nvPr/>
      </p:nvGrpSpPr>
      <p:grpSpPr>
        <a:xfrm>
          <a:off x="0" y="0"/>
          <a:ext cx="0" cy="0"/>
          <a:chOff x="0" y="0"/>
          <a:chExt cx="0" cy="0"/>
        </a:xfrm>
      </p:grpSpPr>
      <p:sp>
        <p:nvSpPr>
          <p:cNvPr id="814" name="Google Shape;814;ga02a85e012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5" name="Google Shape;815;ga02a85e012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highlight>
                  <a:schemeClr val="lt1"/>
                </a:highlight>
              </a:rPr>
              <a:t>Purpose: </a:t>
            </a:r>
            <a:r>
              <a:rPr lang="en">
                <a:solidFill>
                  <a:schemeClr val="dk1"/>
                </a:solidFill>
                <a:highlight>
                  <a:schemeClr val="lt1"/>
                </a:highlight>
              </a:rPr>
              <a:t>An exercise to give students a chance to write a hypothesis for their projects.</a:t>
            </a:r>
            <a:endParaRPr>
              <a:solidFill>
                <a:schemeClr val="dk1"/>
              </a:solidFill>
              <a:highlight>
                <a:schemeClr val="lt1"/>
              </a:highlight>
            </a:endParaRPr>
          </a:p>
          <a:p>
            <a:pPr indent="0" lvl="0" marL="0" rtl="0" algn="l">
              <a:spcBef>
                <a:spcPts val="0"/>
              </a:spcBef>
              <a:spcAft>
                <a:spcPts val="0"/>
              </a:spcAft>
              <a:buNone/>
            </a:pPr>
            <a:r>
              <a:t/>
            </a:r>
            <a:endParaRPr b="1">
              <a:solidFill>
                <a:schemeClr val="dk1"/>
              </a:solidFill>
              <a:highlight>
                <a:schemeClr val="lt1"/>
              </a:highlight>
            </a:endParaRPr>
          </a:p>
          <a:p>
            <a:pPr indent="0" lvl="0" marL="0" rtl="0" algn="l">
              <a:spcBef>
                <a:spcPts val="0"/>
              </a:spcBef>
              <a:spcAft>
                <a:spcPts val="0"/>
              </a:spcAft>
              <a:buNone/>
            </a:pPr>
            <a:r>
              <a:rPr b="1" lang="en">
                <a:solidFill>
                  <a:schemeClr val="dk1"/>
                </a:solidFill>
                <a:highlight>
                  <a:schemeClr val="lt1"/>
                </a:highlight>
              </a:rPr>
              <a:t>Talking Points:</a:t>
            </a:r>
            <a:endParaRPr b="1">
              <a:solidFill>
                <a:schemeClr val="dk1"/>
              </a:solidFill>
            </a:endParaRPr>
          </a:p>
          <a:p>
            <a:pPr indent="0" lvl="0" marL="0" rtl="0" algn="l">
              <a:spcBef>
                <a:spcPts val="0"/>
              </a:spcBef>
              <a:spcAft>
                <a:spcPts val="0"/>
              </a:spcAft>
              <a:buNone/>
            </a:pPr>
            <a:r>
              <a:t/>
            </a:r>
            <a:endParaRPr b="1">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This is one of the most important parts of your project. It will set your project up for success and frame a lot of your work to come.</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Take a stab at writing these based on what you already know about your customers and ideas you might have for solving their problems.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en">
                <a:solidFill>
                  <a:schemeClr val="dk1"/>
                </a:solidFill>
              </a:rPr>
              <a:t>Teaching Tips</a:t>
            </a:r>
            <a:r>
              <a:rPr lang="en">
                <a:solidFill>
                  <a:schemeClr val="dk1"/>
                </a:solidFill>
              </a:rPr>
              <a:t>:</a:t>
            </a:r>
            <a:endParaRPr>
              <a:solidFill>
                <a:schemeClr val="dk1"/>
              </a:solidFill>
            </a:endParaRPr>
          </a:p>
          <a:p>
            <a:pPr indent="0" lvl="0" marL="0" rtl="0" algn="l">
              <a:spcBef>
                <a:spcPts val="0"/>
              </a:spcBef>
              <a:spcAft>
                <a:spcPts val="0"/>
              </a:spcAft>
              <a:buNone/>
            </a:pPr>
            <a:r>
              <a:t/>
            </a:r>
            <a:endParaRPr>
              <a:solidFill>
                <a:schemeClr val="dk1"/>
              </a:solidFill>
            </a:endParaRPr>
          </a:p>
          <a:p>
            <a:pPr indent="-298450" lvl="0" marL="457200" rtl="0" algn="l">
              <a:spcBef>
                <a:spcPts val="0"/>
              </a:spcBef>
              <a:spcAft>
                <a:spcPts val="0"/>
              </a:spcAft>
              <a:buClr>
                <a:schemeClr val="dk1"/>
              </a:buClr>
              <a:buSzPts val="1100"/>
              <a:buChar char="●"/>
            </a:pPr>
            <a:r>
              <a:rPr b="1" lang="en">
                <a:solidFill>
                  <a:schemeClr val="dk1"/>
                </a:solidFill>
              </a:rPr>
              <a:t>Note</a:t>
            </a:r>
            <a:r>
              <a:rPr lang="en">
                <a:solidFill>
                  <a:schemeClr val="dk1"/>
                </a:solidFill>
              </a:rPr>
              <a:t>: Have some students share what they wrote to get a sense of people’s work so far.</a:t>
            </a:r>
            <a:endParaRPr b="1">
              <a:solidFill>
                <a:schemeClr val="dk1"/>
              </a:solidFill>
              <a:highlight>
                <a:schemeClr val="lt1"/>
              </a:highlight>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b="1" lang="en">
                <a:solidFill>
                  <a:schemeClr val="dk1"/>
                </a:solidFill>
                <a:highlight>
                  <a:srgbClr val="FFD966"/>
                </a:highlight>
              </a:rPr>
              <a:t>For remote classrooms</a:t>
            </a:r>
            <a:r>
              <a:rPr lang="en">
                <a:solidFill>
                  <a:schemeClr val="dk1"/>
                </a:solidFill>
              </a:rPr>
              <a:t>:</a:t>
            </a:r>
            <a:r>
              <a:rPr b="1" lang="en">
                <a:solidFill>
                  <a:schemeClr val="dk1"/>
                </a:solidFill>
                <a:highlight>
                  <a:srgbClr val="FFFF00"/>
                </a:highlight>
              </a:rPr>
              <a:t> </a:t>
            </a:r>
            <a:endParaRPr b="1">
              <a:solidFill>
                <a:schemeClr val="dk1"/>
              </a:solidFill>
              <a:highlight>
                <a:srgbClr val="FFFF00"/>
              </a:highlight>
            </a:endParaRPr>
          </a:p>
          <a:p>
            <a:pPr indent="0" lvl="0" marL="0" rtl="0" algn="l">
              <a:spcBef>
                <a:spcPts val="0"/>
              </a:spcBef>
              <a:spcAft>
                <a:spcPts val="0"/>
              </a:spcAft>
              <a:buClr>
                <a:schemeClr val="dk1"/>
              </a:buClr>
              <a:buSzPts val="1100"/>
              <a:buFont typeface="Arial"/>
              <a:buNone/>
            </a:pPr>
            <a:r>
              <a:t/>
            </a:r>
            <a:endParaRPr b="1">
              <a:solidFill>
                <a:schemeClr val="dk1"/>
              </a:solidFill>
              <a:highlight>
                <a:srgbClr val="FFFF00"/>
              </a:highlight>
            </a:endParaRPr>
          </a:p>
          <a:p>
            <a:pPr indent="-298450" lvl="0" marL="457200" rtl="0" algn="l">
              <a:spcBef>
                <a:spcPts val="0"/>
              </a:spcBef>
              <a:spcAft>
                <a:spcPts val="0"/>
              </a:spcAft>
              <a:buClr>
                <a:schemeClr val="dk1"/>
              </a:buClr>
              <a:buSzPts val="1100"/>
              <a:buChar char="●"/>
            </a:pPr>
            <a:r>
              <a:rPr lang="en">
                <a:solidFill>
                  <a:schemeClr val="dk1"/>
                </a:solidFill>
              </a:rPr>
              <a:t>Set up breakout rooms for student pairs/groups. Screenshot the slide and post it in the Slack channel before opening the rooms.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At the 60-second mark, send a message to all rooms: “Start to wrap up your discussions. Rooms will close in one minute!”</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Move around from breakout room to breakout room to “walk around the classroom.”</a:t>
            </a:r>
            <a:endParaRPr b="1">
              <a:solidFill>
                <a:schemeClr val="dk1"/>
              </a:solidFill>
              <a:highlight>
                <a:srgbClr val="FFFF00"/>
              </a:highlight>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4" name="Shape 824"/>
        <p:cNvGrpSpPr/>
        <p:nvPr/>
      </p:nvGrpSpPr>
      <p:grpSpPr>
        <a:xfrm>
          <a:off x="0" y="0"/>
          <a:ext cx="0" cy="0"/>
          <a:chOff x="0" y="0"/>
          <a:chExt cx="0" cy="0"/>
        </a:xfrm>
      </p:grpSpPr>
      <p:sp>
        <p:nvSpPr>
          <p:cNvPr id="825" name="Google Shape;825;ga3912e17b1_1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6" name="Google Shape;826;ga3912e17b1_1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Purpose: </a:t>
            </a:r>
            <a:r>
              <a:rPr lang="en">
                <a:solidFill>
                  <a:schemeClr val="dk1"/>
                </a:solidFill>
              </a:rPr>
              <a:t>Give each group an opportunity to share out its product/problem statement/hypothesis.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en">
                <a:solidFill>
                  <a:schemeClr val="dk1"/>
                </a:solidFill>
              </a:rPr>
              <a:t>Teaching Tips</a:t>
            </a:r>
            <a:r>
              <a:rPr lang="en">
                <a:solidFill>
                  <a:schemeClr val="dk1"/>
                </a:solidFill>
              </a:rPr>
              <a:t>: </a:t>
            </a:r>
            <a:endParaRPr>
              <a:solidFill>
                <a:schemeClr val="dk1"/>
              </a:solidFill>
            </a:endParaRPr>
          </a:p>
          <a:p>
            <a:pPr indent="0" lvl="0" marL="0" rtl="0" algn="l">
              <a:spcBef>
                <a:spcPts val="0"/>
              </a:spcBef>
              <a:spcAft>
                <a:spcPts val="0"/>
              </a:spcAft>
              <a:buNone/>
            </a:pPr>
            <a:r>
              <a:t/>
            </a:r>
            <a:endParaRPr b="1">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Instruct student to use the product </a:t>
            </a:r>
            <a:r>
              <a:rPr lang="en">
                <a:solidFill>
                  <a:schemeClr val="dk1"/>
                </a:solidFill>
              </a:rPr>
              <a:t>management</a:t>
            </a:r>
            <a:r>
              <a:rPr lang="en">
                <a:solidFill>
                  <a:schemeClr val="dk1"/>
                </a:solidFill>
              </a:rPr>
              <a:t> </a:t>
            </a:r>
            <a:r>
              <a:rPr lang="en">
                <a:solidFill>
                  <a:schemeClr val="dk1"/>
                </a:solidFill>
              </a:rPr>
              <a:t>worksheet to write out their hypotheses and problem statements.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Instructors should pick groups to share out their problem statements and hypotheses.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Instructors should be observing whether or not each group has a good understanding of how write a problem statement and </a:t>
            </a:r>
            <a:r>
              <a:rPr lang="en">
                <a:solidFill>
                  <a:schemeClr val="dk1"/>
                </a:solidFill>
              </a:rPr>
              <a:t>hypothesis for its project.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Each group should have a problem statement and hypothesis following the guidelines in Slides 38–39.</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Give them live feedback to ensure everyone is on the right track.</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en">
                <a:solidFill>
                  <a:schemeClr val="dk1"/>
                </a:solidFill>
                <a:highlight>
                  <a:srgbClr val="FFFF00"/>
                </a:highlight>
              </a:rPr>
              <a:t>For Remote Instruction: </a:t>
            </a:r>
            <a:endParaRPr b="1">
              <a:solidFill>
                <a:schemeClr val="dk1"/>
              </a:solidFill>
              <a:highlight>
                <a:srgbClr val="FFFF00"/>
              </a:highlight>
            </a:endParaRPr>
          </a:p>
          <a:p>
            <a:pPr indent="-298450" lvl="0" marL="457200" rtl="0" algn="l">
              <a:spcBef>
                <a:spcPts val="0"/>
              </a:spcBef>
              <a:spcAft>
                <a:spcPts val="0"/>
              </a:spcAft>
              <a:buClr>
                <a:schemeClr val="dk1"/>
              </a:buClr>
              <a:buSzPts val="1100"/>
              <a:buChar char="●"/>
            </a:pPr>
            <a:r>
              <a:rPr lang="en">
                <a:solidFill>
                  <a:schemeClr val="dk1"/>
                </a:solidFill>
              </a:rPr>
              <a:t>Have students come off mute to share.</a:t>
            </a:r>
            <a:endParaRPr>
              <a:solidFill>
                <a:schemeClr val="dk1"/>
              </a:solidFill>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7" name="Shape 837"/>
        <p:cNvGrpSpPr/>
        <p:nvPr/>
      </p:nvGrpSpPr>
      <p:grpSpPr>
        <a:xfrm>
          <a:off x="0" y="0"/>
          <a:ext cx="0" cy="0"/>
          <a:chOff x="0" y="0"/>
          <a:chExt cx="0" cy="0"/>
        </a:xfrm>
      </p:grpSpPr>
      <p:sp>
        <p:nvSpPr>
          <p:cNvPr id="838" name="Google Shape;838;ga3912e17b1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9" name="Google Shape;839;ga3912e17b1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Purpose: </a:t>
            </a:r>
            <a:r>
              <a:rPr lang="en">
                <a:solidFill>
                  <a:schemeClr val="dk1"/>
                </a:solidFill>
              </a:rPr>
              <a:t>Introduce learners to the concept of assumptions.</a:t>
            </a:r>
            <a:endParaRPr>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Talking Points: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What part of these statements are assumptions?</a:t>
            </a:r>
            <a:endParaRPr b="1">
              <a:solidFill>
                <a:schemeClr val="dk1"/>
              </a:solidFill>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7" name="Shape 847"/>
        <p:cNvGrpSpPr/>
        <p:nvPr/>
      </p:nvGrpSpPr>
      <p:grpSpPr>
        <a:xfrm>
          <a:off x="0" y="0"/>
          <a:ext cx="0" cy="0"/>
          <a:chOff x="0" y="0"/>
          <a:chExt cx="0" cy="0"/>
        </a:xfrm>
      </p:grpSpPr>
      <p:sp>
        <p:nvSpPr>
          <p:cNvPr id="848" name="Google Shape;848;ga3912e17b1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9" name="Google Shape;849;ga3912e17b1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Talking Points: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Gotcha! The answer is all of the above. All of these are assumptions. It’s nothing fancier than that.</a:t>
            </a:r>
            <a:endParaRPr b="1">
              <a:solidFill>
                <a:schemeClr val="dk1"/>
              </a:solidFill>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7" name="Shape 857"/>
        <p:cNvGrpSpPr/>
        <p:nvPr/>
      </p:nvGrpSpPr>
      <p:grpSpPr>
        <a:xfrm>
          <a:off x="0" y="0"/>
          <a:ext cx="0" cy="0"/>
          <a:chOff x="0" y="0"/>
          <a:chExt cx="0" cy="0"/>
        </a:xfrm>
      </p:grpSpPr>
      <p:sp>
        <p:nvSpPr>
          <p:cNvPr id="858" name="Google Shape;858;ga3912e17b1_1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9" name="Google Shape;859;ga3912e17b1_1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Talking Points:</a:t>
            </a:r>
            <a:endParaRPr>
              <a:solidFill>
                <a:schemeClr val="dk1"/>
              </a:solidFill>
            </a:endParaRPr>
          </a:p>
          <a:p>
            <a:pPr indent="0" lvl="0" marL="0" rtl="0" algn="l">
              <a:spcBef>
                <a:spcPts val="0"/>
              </a:spcBef>
              <a:spcAft>
                <a:spcPts val="0"/>
              </a:spcAft>
              <a:buNone/>
            </a:pPr>
            <a:r>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Remember how we said that we use research and interviews to validate our assumptions?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We already know that these statements are assumptions.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So let’s discuss. Imagine we work at Uber. Given these assumptions, what would we want to understand about our users?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Potential answers:</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How they currently find and get taxis.</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How they currently pay for taxis.</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What’s difficult about that process.</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What would “easy” look like in an ideal world.</a:t>
            </a:r>
            <a:endParaRPr b="1">
              <a:solidFill>
                <a:schemeClr val="dk1"/>
              </a:solidFill>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9" name="Shape 869"/>
        <p:cNvGrpSpPr/>
        <p:nvPr/>
      </p:nvGrpSpPr>
      <p:grpSpPr>
        <a:xfrm>
          <a:off x="0" y="0"/>
          <a:ext cx="0" cy="0"/>
          <a:chOff x="0" y="0"/>
          <a:chExt cx="0" cy="0"/>
        </a:xfrm>
      </p:grpSpPr>
      <p:sp>
        <p:nvSpPr>
          <p:cNvPr id="870" name="Google Shape;870;ga3912e17b1_1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1" name="Google Shape;871;ga3912e17b1_1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Purpose: </a:t>
            </a:r>
            <a:r>
              <a:rPr lang="en">
                <a:solidFill>
                  <a:schemeClr val="dk1"/>
                </a:solidFill>
              </a:rPr>
              <a:t>Give students an opportunity to create their own assumptions based on the hypothesis they developed.</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en">
                <a:solidFill>
                  <a:schemeClr val="dk1"/>
                </a:solidFill>
              </a:rPr>
              <a:t>Talking Points:</a:t>
            </a:r>
            <a:endParaRPr b="1">
              <a:solidFill>
                <a:schemeClr val="dk1"/>
              </a:solidFill>
            </a:endParaRPr>
          </a:p>
          <a:p>
            <a:pPr indent="0" lvl="0" marL="0" rtl="0" algn="l">
              <a:spcBef>
                <a:spcPts val="0"/>
              </a:spcBef>
              <a:spcAft>
                <a:spcPts val="0"/>
              </a:spcAft>
              <a:buNone/>
            </a:pPr>
            <a:r>
              <a:t/>
            </a:r>
            <a:endParaRPr b="1">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Now that you know some best practices for asking questions, it’s time to write questions for your project.</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To start, write the assumptions you need to validate.</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Then, write the interview questions you would ask to validate those assumptions.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highlight>
                  <a:srgbClr val="FFDB00"/>
                </a:highlight>
              </a:rPr>
              <a:t>For remote classrooms</a:t>
            </a:r>
            <a:r>
              <a:rPr lang="en">
                <a:solidFill>
                  <a:schemeClr val="dk1"/>
                </a:solidFill>
              </a:rPr>
              <a:t>:</a:t>
            </a:r>
            <a:endParaRPr>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highlight>
                <a:srgbClr val="FFDB00"/>
              </a:highlight>
            </a:endParaRPr>
          </a:p>
          <a:p>
            <a:pPr indent="-304800" lvl="0" marL="457200" rtl="0" algn="l">
              <a:spcBef>
                <a:spcPts val="0"/>
              </a:spcBef>
              <a:spcAft>
                <a:spcPts val="0"/>
              </a:spcAft>
              <a:buClr>
                <a:schemeClr val="dk1"/>
              </a:buClr>
              <a:buSzPts val="1200"/>
              <a:buChar char="●"/>
            </a:pPr>
            <a:r>
              <a:rPr lang="en">
                <a:solidFill>
                  <a:schemeClr val="dk1"/>
                </a:solidFill>
              </a:rPr>
              <a:t>For solo activities, you can choose to put people in group breakout rooms or allow students to work independently in the main session.</a:t>
            </a:r>
            <a:endParaRPr b="1">
              <a:solidFill>
                <a:schemeClr val="dk1"/>
              </a:solidFill>
              <a:highlight>
                <a:srgbClr val="FFDB00"/>
              </a:highlight>
            </a:endParaRPr>
          </a:p>
          <a:p>
            <a:pPr indent="0" lvl="0" marL="0" rtl="0" algn="l">
              <a:spcBef>
                <a:spcPts val="0"/>
              </a:spcBef>
              <a:spcAft>
                <a:spcPts val="0"/>
              </a:spcAft>
              <a:buClr>
                <a:schemeClr val="dk1"/>
              </a:buClr>
              <a:buSzPts val="1100"/>
              <a:buFont typeface="Arial"/>
              <a:buNone/>
            </a:pPr>
            <a:r>
              <a:t/>
            </a:r>
            <a:endParaRPr b="1">
              <a:solidFill>
                <a:schemeClr val="dk1"/>
              </a:solidFill>
              <a:highlight>
                <a:srgbClr val="FFD966"/>
              </a:highlight>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0" name="Shape 880"/>
        <p:cNvGrpSpPr/>
        <p:nvPr/>
      </p:nvGrpSpPr>
      <p:grpSpPr>
        <a:xfrm>
          <a:off x="0" y="0"/>
          <a:ext cx="0" cy="0"/>
          <a:chOff x="0" y="0"/>
          <a:chExt cx="0" cy="0"/>
        </a:xfrm>
      </p:grpSpPr>
      <p:sp>
        <p:nvSpPr>
          <p:cNvPr id="881" name="Google Shape;881;g9aa066d798_0_46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2" name="Google Shape;882;g9aa066d798_0_46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highlight>
                  <a:schemeClr val="lt1"/>
                </a:highlight>
              </a:rPr>
              <a:t>Talking Points:</a:t>
            </a:r>
            <a:endParaRPr b="1">
              <a:solidFill>
                <a:schemeClr val="dk1"/>
              </a:solidFill>
              <a:highlight>
                <a:schemeClr val="lt1"/>
              </a:highlight>
            </a:endParaRPr>
          </a:p>
          <a:p>
            <a:pPr indent="0" lvl="0" marL="0" rtl="0" algn="l">
              <a:spcBef>
                <a:spcPts val="0"/>
              </a:spcBef>
              <a:spcAft>
                <a:spcPts val="0"/>
              </a:spcAft>
              <a:buNone/>
            </a:pPr>
            <a:r>
              <a:t/>
            </a:r>
            <a:endParaRPr b="1">
              <a:solidFill>
                <a:schemeClr val="dk1"/>
              </a:solidFill>
              <a:highlight>
                <a:schemeClr val="lt1"/>
              </a:highlight>
            </a:endParaRPr>
          </a:p>
          <a:p>
            <a:pPr indent="-298450" lvl="0" marL="457200" rtl="0" algn="l">
              <a:spcBef>
                <a:spcPts val="0"/>
              </a:spcBef>
              <a:spcAft>
                <a:spcPts val="0"/>
              </a:spcAft>
              <a:buClr>
                <a:schemeClr val="dk1"/>
              </a:buClr>
              <a:buSzPts val="1100"/>
              <a:buChar char="●"/>
            </a:pPr>
            <a:r>
              <a:rPr lang="en">
                <a:solidFill>
                  <a:schemeClr val="dk1"/>
                </a:solidFill>
                <a:highlight>
                  <a:schemeClr val="lt1"/>
                </a:highlight>
              </a:rPr>
              <a:t>By now, you should be an expert in this whole assumptions thing.</a:t>
            </a:r>
            <a:endParaRPr>
              <a:solidFill>
                <a:schemeClr val="dk1"/>
              </a:solidFill>
              <a:highlight>
                <a:schemeClr val="lt1"/>
              </a:highlight>
            </a:endParaRPr>
          </a:p>
          <a:p>
            <a:pPr indent="-298450" lvl="0" marL="457200" rtl="0" algn="l">
              <a:spcBef>
                <a:spcPts val="0"/>
              </a:spcBef>
              <a:spcAft>
                <a:spcPts val="0"/>
              </a:spcAft>
              <a:buClr>
                <a:schemeClr val="dk1"/>
              </a:buClr>
              <a:buSzPts val="1100"/>
              <a:buChar char="●"/>
            </a:pPr>
            <a:r>
              <a:rPr lang="en">
                <a:solidFill>
                  <a:schemeClr val="dk1"/>
                </a:solidFill>
                <a:highlight>
                  <a:schemeClr val="lt1"/>
                </a:highlight>
              </a:rPr>
              <a:t>A key part of being a PM is realizing that everything you think you know about customers is an assumption until you validate it using research.</a:t>
            </a:r>
            <a:endParaRPr b="1">
              <a:solidFill>
                <a:schemeClr val="dk1"/>
              </a:solidFill>
              <a:highlight>
                <a:schemeClr val="lt1"/>
              </a:highlight>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7" name="Shape 887"/>
        <p:cNvGrpSpPr/>
        <p:nvPr/>
      </p:nvGrpSpPr>
      <p:grpSpPr>
        <a:xfrm>
          <a:off x="0" y="0"/>
          <a:ext cx="0" cy="0"/>
          <a:chOff x="0" y="0"/>
          <a:chExt cx="0" cy="0"/>
        </a:xfrm>
      </p:grpSpPr>
      <p:sp>
        <p:nvSpPr>
          <p:cNvPr id="888" name="Google Shape;888;ga0490bd0f6_0_5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9" name="Google Shape;889;ga0490bd0f6_0_5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Purpose: </a:t>
            </a:r>
            <a:r>
              <a:rPr lang="en">
                <a:solidFill>
                  <a:schemeClr val="dk1"/>
                </a:solidFill>
              </a:rPr>
              <a:t>Introduce different methodologies of research. </a:t>
            </a:r>
            <a:endParaRPr>
              <a:solidFill>
                <a:schemeClr val="dk1"/>
              </a:solidFill>
            </a:endParaRPr>
          </a:p>
          <a:p>
            <a:pPr indent="0" lvl="0" marL="0" rtl="0" algn="l">
              <a:spcBef>
                <a:spcPts val="0"/>
              </a:spcBef>
              <a:spcAft>
                <a:spcPts val="0"/>
              </a:spcAft>
              <a:buNone/>
            </a:pPr>
            <a:r>
              <a:t/>
            </a:r>
            <a:endParaRPr b="1">
              <a:solidFill>
                <a:schemeClr val="dk1"/>
              </a:solidFill>
            </a:endParaRPr>
          </a:p>
          <a:p>
            <a:pPr indent="0" lvl="0" marL="0" rtl="0" algn="l">
              <a:spcBef>
                <a:spcPts val="0"/>
              </a:spcBef>
              <a:spcAft>
                <a:spcPts val="0"/>
              </a:spcAft>
              <a:buNone/>
            </a:pPr>
            <a:r>
              <a:rPr b="1" lang="en">
                <a:solidFill>
                  <a:schemeClr val="dk1"/>
                </a:solidFill>
              </a:rPr>
              <a:t>Talking Points:</a:t>
            </a:r>
            <a:endParaRPr>
              <a:solidFill>
                <a:schemeClr val="dk1"/>
              </a:solidFill>
            </a:endParaRPr>
          </a:p>
          <a:p>
            <a:pPr indent="0" lvl="0" marL="0" rtl="0" algn="l">
              <a:spcBef>
                <a:spcPts val="0"/>
              </a:spcBef>
              <a:spcAft>
                <a:spcPts val="0"/>
              </a:spcAft>
              <a:buNone/>
            </a:pPr>
            <a:r>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So, how do you actually do all of this customer research?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There are a number of options, both qualitative and quantitative.</a:t>
            </a:r>
            <a:endParaRPr b="1">
              <a:solidFill>
                <a:schemeClr val="dk1"/>
              </a:solidFill>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4" name="Shape 904"/>
        <p:cNvGrpSpPr/>
        <p:nvPr/>
      </p:nvGrpSpPr>
      <p:grpSpPr>
        <a:xfrm>
          <a:off x="0" y="0"/>
          <a:ext cx="0" cy="0"/>
          <a:chOff x="0" y="0"/>
          <a:chExt cx="0" cy="0"/>
        </a:xfrm>
      </p:grpSpPr>
      <p:sp>
        <p:nvSpPr>
          <p:cNvPr id="905" name="Google Shape;905;ga0490bd0f6_0_6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6" name="Google Shape;906;ga0490bd0f6_0_6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Purpose: </a:t>
            </a:r>
            <a:r>
              <a:rPr lang="en">
                <a:solidFill>
                  <a:schemeClr val="dk1"/>
                </a:solidFill>
              </a:rPr>
              <a:t>Highlight the methodologies that are heavily used in the industry.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en">
                <a:solidFill>
                  <a:schemeClr val="dk1"/>
                </a:solidFill>
              </a:rPr>
              <a:t>Talking Points:</a:t>
            </a:r>
            <a:endParaRPr>
              <a:solidFill>
                <a:schemeClr val="dk1"/>
              </a:solidFill>
            </a:endParaRPr>
          </a:p>
          <a:p>
            <a:pPr indent="0" lvl="0" marL="0" rtl="0" algn="l">
              <a:spcBef>
                <a:spcPts val="0"/>
              </a:spcBef>
              <a:spcAft>
                <a:spcPts val="0"/>
              </a:spcAft>
              <a:buNone/>
            </a:pPr>
            <a:r>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Highlighted research types = best for this phase in the development process.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In this lesson, we’ll specifically focus on customer interviews because they’re important for the development process and can be incredibly illuminating.</a:t>
            </a:r>
            <a:endParaRPr b="1">
              <a:solidFill>
                <a:schemeClr val="dk1"/>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7964139a39_2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7964139a39_2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Char char="●"/>
            </a:pPr>
            <a:r>
              <a:rPr lang="en" sz="1050">
                <a:solidFill>
                  <a:schemeClr val="dk1"/>
                </a:solidFill>
                <a:highlight>
                  <a:schemeClr val="lt1"/>
                </a:highlight>
              </a:rPr>
              <a:t>So, who are we and why are you here? General Assembly — “GA” — is a global education institution that specializes in the most in-demand skills across data, design, technology, and business.</a:t>
            </a:r>
            <a:endParaRPr sz="1050">
              <a:solidFill>
                <a:schemeClr val="dk1"/>
              </a:solidFill>
              <a:highlight>
                <a:schemeClr val="lt1"/>
              </a:highlight>
            </a:endParaRPr>
          </a:p>
          <a:p>
            <a:pPr indent="-295275" lvl="0" marL="457200" rtl="0" algn="l">
              <a:spcBef>
                <a:spcPts val="0"/>
              </a:spcBef>
              <a:spcAft>
                <a:spcPts val="0"/>
              </a:spcAft>
              <a:buClr>
                <a:schemeClr val="dk1"/>
              </a:buClr>
              <a:buSzPts val="1050"/>
              <a:buChar char="●"/>
            </a:pPr>
            <a:r>
              <a:rPr lang="en" sz="1050">
                <a:solidFill>
                  <a:schemeClr val="dk1"/>
                </a:solidFill>
                <a:highlight>
                  <a:schemeClr val="lt1"/>
                </a:highlight>
              </a:rPr>
              <a:t>We offer classes, workshops, and courses in web development, design, digital marketing, data science, and business with a range of commitment options.</a:t>
            </a:r>
            <a:endParaRPr sz="1050">
              <a:solidFill>
                <a:schemeClr val="dk1"/>
              </a:solidFill>
              <a:highlight>
                <a:schemeClr val="lt1"/>
              </a:highlight>
            </a:endParaRPr>
          </a:p>
          <a:p>
            <a:pPr indent="-295275" lvl="0" marL="457200" rtl="0" algn="l">
              <a:spcBef>
                <a:spcPts val="0"/>
              </a:spcBef>
              <a:spcAft>
                <a:spcPts val="0"/>
              </a:spcAft>
              <a:buClr>
                <a:schemeClr val="dk1"/>
              </a:buClr>
              <a:buSzPts val="1050"/>
              <a:buChar char="●"/>
            </a:pPr>
            <a:r>
              <a:rPr lang="en" sz="1050">
                <a:solidFill>
                  <a:schemeClr val="dk1"/>
                </a:solidFill>
                <a:highlight>
                  <a:schemeClr val="lt1"/>
                </a:highlight>
              </a:rPr>
              <a:t>As part of helping individuals like yourselves acquire new skills and/or transition into a new career, we also work with a global network of employers as a source of talent. More than 9,000 of our Immersive graduates have been hired into tech careers!</a:t>
            </a:r>
            <a:endParaRPr sz="1050">
              <a:solidFill>
                <a:schemeClr val="dk1"/>
              </a:solidFill>
              <a:highlight>
                <a:schemeClr val="lt1"/>
              </a:highlight>
            </a:endParaRPr>
          </a:p>
          <a:p>
            <a:pPr indent="0" lvl="0" marL="0" rtl="0" algn="l">
              <a:spcBef>
                <a:spcPts val="0"/>
              </a:spcBef>
              <a:spcAft>
                <a:spcPts val="0"/>
              </a:spcAft>
              <a:buNone/>
            </a:pPr>
            <a:r>
              <a:t/>
            </a:r>
            <a:endParaRPr sz="1050">
              <a:solidFill>
                <a:schemeClr val="dk1"/>
              </a:solidFill>
              <a:highlight>
                <a:schemeClr val="lt1"/>
              </a:highlight>
            </a:endParaRPr>
          </a:p>
          <a:p>
            <a:pPr indent="0" lvl="0" marL="0" rtl="0" algn="l">
              <a:lnSpc>
                <a:spcPct val="115000"/>
              </a:lnSpc>
              <a:spcBef>
                <a:spcPts val="0"/>
              </a:spcBef>
              <a:spcAft>
                <a:spcPts val="0"/>
              </a:spcAft>
              <a:buNone/>
            </a:pPr>
            <a:r>
              <a:rPr b="1" lang="en">
                <a:solidFill>
                  <a:schemeClr val="dk1"/>
                </a:solidFill>
              </a:rPr>
              <a:t>TALKING POINTS</a:t>
            </a:r>
            <a:r>
              <a:rPr lang="en">
                <a:solidFill>
                  <a:schemeClr val="dk1"/>
                </a:solidFill>
              </a:rPr>
              <a:t>: </a:t>
            </a:r>
            <a:br>
              <a:rPr lang="en">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General Assembly was founded in NYC 2011 as a coworking hub for innovators and entrepreneurs.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When our members were asked to share their expertise with one another through impromptu classes and workshops, the potential and power of peer-to-peer mentorship emerged.</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We now offer courses online and at 30+ campuses around the world. We also work with businesses and have trained more than 40 of the Fortune 100 companies!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We’re most proud of our 70,000+ part- and full-time alumni, as well as the 500,000 alumni of our workshops and bootcamps — all of whom were taught by active industry professionals.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Our curricula are developed in collaboration with our expert network to emphasize real-world relevance and meet evolving employer demands.</a:t>
            </a:r>
            <a:endParaRPr sz="1050">
              <a:solidFill>
                <a:schemeClr val="dk1"/>
              </a:solidFill>
              <a:highlight>
                <a:schemeClr val="lt1"/>
              </a:highlight>
            </a:endParaRPr>
          </a:p>
          <a:p>
            <a:pPr indent="0" lvl="0" marL="0" rtl="0" algn="l">
              <a:spcBef>
                <a:spcPts val="0"/>
              </a:spcBef>
              <a:spcAft>
                <a:spcPts val="0"/>
              </a:spcAft>
              <a:buNone/>
            </a:pPr>
            <a:r>
              <a:t/>
            </a:r>
            <a:endParaRPr sz="1050">
              <a:solidFill>
                <a:schemeClr val="dk1"/>
              </a:solidFill>
              <a:highlight>
                <a:schemeClr val="lt1"/>
              </a:highlight>
            </a:endParaRPr>
          </a:p>
          <a:p>
            <a:pPr indent="0" lvl="0" marL="0" rtl="0" algn="l">
              <a:spcBef>
                <a:spcPts val="0"/>
              </a:spcBef>
              <a:spcAft>
                <a:spcPts val="0"/>
              </a:spcAft>
              <a:buClr>
                <a:schemeClr val="dk1"/>
              </a:buClr>
              <a:buSzPts val="14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1" name="Shape 921"/>
        <p:cNvGrpSpPr/>
        <p:nvPr/>
      </p:nvGrpSpPr>
      <p:grpSpPr>
        <a:xfrm>
          <a:off x="0" y="0"/>
          <a:ext cx="0" cy="0"/>
          <a:chOff x="0" y="0"/>
          <a:chExt cx="0" cy="0"/>
        </a:xfrm>
      </p:grpSpPr>
      <p:sp>
        <p:nvSpPr>
          <p:cNvPr id="922" name="Google Shape;922;ga3912e17b1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3" name="Google Shape;923;ga3912e17b1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Talking Points:</a:t>
            </a:r>
            <a:endParaRPr>
              <a:solidFill>
                <a:schemeClr val="dk1"/>
              </a:solidFill>
            </a:endParaRPr>
          </a:p>
          <a:p>
            <a:pPr indent="0" lvl="0" marL="0" rtl="0" algn="l">
              <a:spcBef>
                <a:spcPts val="0"/>
              </a:spcBef>
              <a:spcAft>
                <a:spcPts val="0"/>
              </a:spcAft>
              <a:buNone/>
            </a:pPr>
            <a:r>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We’ve said it once and we’ll say it again (and again and again throughout this course): You need to validate your assumptions about your users through research. That’s what customer interviews are for.</a:t>
            </a:r>
            <a:endParaRPr b="1">
              <a:solidFill>
                <a:schemeClr val="dk1"/>
              </a:solidFill>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9" name="Shape 929"/>
        <p:cNvGrpSpPr/>
        <p:nvPr/>
      </p:nvGrpSpPr>
      <p:grpSpPr>
        <a:xfrm>
          <a:off x="0" y="0"/>
          <a:ext cx="0" cy="0"/>
          <a:chOff x="0" y="0"/>
          <a:chExt cx="0" cy="0"/>
        </a:xfrm>
      </p:grpSpPr>
      <p:sp>
        <p:nvSpPr>
          <p:cNvPr id="930" name="Google Shape;930;ga3912e17b1_1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1" name="Google Shape;931;ga3912e17b1_1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Talking Points: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Let’s refine a few of the questions you wrote by looking at some best practices for asking them.</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Teaching Tips</a:t>
            </a:r>
            <a:r>
              <a:rPr lang="en">
                <a:solidFill>
                  <a:schemeClr val="dk1"/>
                </a:solidFill>
              </a:rPr>
              <a:t>: </a:t>
            </a:r>
            <a:br>
              <a:rPr lang="en">
                <a:solidFill>
                  <a:schemeClr val="dk1"/>
                </a:solidFill>
              </a:rPr>
            </a:b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Have students shout out which one they think is better and explain why.</a:t>
            </a:r>
            <a:endParaRPr b="1">
              <a:solidFill>
                <a:schemeClr val="dk1"/>
              </a:solidFill>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8" name="Shape 938"/>
        <p:cNvGrpSpPr/>
        <p:nvPr/>
      </p:nvGrpSpPr>
      <p:grpSpPr>
        <a:xfrm>
          <a:off x="0" y="0"/>
          <a:ext cx="0" cy="0"/>
          <a:chOff x="0" y="0"/>
          <a:chExt cx="0" cy="0"/>
        </a:xfrm>
      </p:grpSpPr>
      <p:sp>
        <p:nvSpPr>
          <p:cNvPr id="939" name="Google Shape;939;ga3912e17b1_1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0" name="Google Shape;940;ga3912e17b1_1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Talking Points: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The question on the left is closed. It generates a yes/no answer that only gives you feedback about weights.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The question on the right leads to a lot more discussion about what happens at the gym.</a:t>
            </a:r>
            <a:endParaRPr b="1">
              <a:solidFill>
                <a:schemeClr val="dk1"/>
              </a:solidFill>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9" name="Shape 949"/>
        <p:cNvGrpSpPr/>
        <p:nvPr/>
      </p:nvGrpSpPr>
      <p:grpSpPr>
        <a:xfrm>
          <a:off x="0" y="0"/>
          <a:ext cx="0" cy="0"/>
          <a:chOff x="0" y="0"/>
          <a:chExt cx="0" cy="0"/>
        </a:xfrm>
      </p:grpSpPr>
      <p:sp>
        <p:nvSpPr>
          <p:cNvPr id="950" name="Google Shape;950;ga3912e17b1_1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1" name="Google Shape;951;ga3912e17b1_1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Talking Points: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Have students shout out which one they think is better and explain why.</a:t>
            </a:r>
            <a:endParaRPr b="1">
              <a:solidFill>
                <a:schemeClr val="dk1"/>
              </a:solidFill>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8" name="Shape 958"/>
        <p:cNvGrpSpPr/>
        <p:nvPr/>
      </p:nvGrpSpPr>
      <p:grpSpPr>
        <a:xfrm>
          <a:off x="0" y="0"/>
          <a:ext cx="0" cy="0"/>
          <a:chOff x="0" y="0"/>
          <a:chExt cx="0" cy="0"/>
        </a:xfrm>
      </p:grpSpPr>
      <p:sp>
        <p:nvSpPr>
          <p:cNvPr id="959" name="Google Shape;959;ga3912e17b1_1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0" name="Google Shape;960;ga3912e17b1_1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Talking Points:</a:t>
            </a:r>
            <a:endParaRPr>
              <a:solidFill>
                <a:schemeClr val="dk1"/>
              </a:solidFill>
            </a:endParaRPr>
          </a:p>
          <a:p>
            <a:pPr indent="0" lvl="0" marL="0" rtl="0" algn="l">
              <a:spcBef>
                <a:spcPts val="0"/>
              </a:spcBef>
              <a:spcAft>
                <a:spcPts val="0"/>
              </a:spcAft>
              <a:buNone/>
            </a:pPr>
            <a:r>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Ask about specific instances, not generalities. When you ask someone how often they go to the gym, they might answer generally. “Five times a week” is what we’d all hope to answer for that. In reality, it might look much different. By focusing on what has already happened, you get a better sense of what people are actually doing.</a:t>
            </a:r>
            <a:endParaRPr b="1">
              <a:solidFill>
                <a:schemeClr val="dk1"/>
              </a:solidFill>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9" name="Shape 969"/>
        <p:cNvGrpSpPr/>
        <p:nvPr/>
      </p:nvGrpSpPr>
      <p:grpSpPr>
        <a:xfrm>
          <a:off x="0" y="0"/>
          <a:ext cx="0" cy="0"/>
          <a:chOff x="0" y="0"/>
          <a:chExt cx="0" cy="0"/>
        </a:xfrm>
      </p:grpSpPr>
      <p:sp>
        <p:nvSpPr>
          <p:cNvPr id="970" name="Google Shape;970;ga3912e17b1_1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1" name="Google Shape;971;ga3912e17b1_1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Talking Points: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Have students shout out which one they think is better and explain why.</a:t>
            </a:r>
            <a:endParaRPr b="1">
              <a:solidFill>
                <a:schemeClr val="dk1"/>
              </a:solidFill>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8" name="Shape 978"/>
        <p:cNvGrpSpPr/>
        <p:nvPr/>
      </p:nvGrpSpPr>
      <p:grpSpPr>
        <a:xfrm>
          <a:off x="0" y="0"/>
          <a:ext cx="0" cy="0"/>
          <a:chOff x="0" y="0"/>
          <a:chExt cx="0" cy="0"/>
        </a:xfrm>
      </p:grpSpPr>
      <p:sp>
        <p:nvSpPr>
          <p:cNvPr id="979" name="Google Shape;979;ga3912e17b1_1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0" name="Google Shape;980;ga3912e17b1_1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Talking Points:</a:t>
            </a:r>
            <a:endParaRPr>
              <a:solidFill>
                <a:schemeClr val="dk1"/>
              </a:solidFill>
            </a:endParaRPr>
          </a:p>
          <a:p>
            <a:pPr indent="0" lvl="0" marL="0" rtl="0" algn="l">
              <a:spcBef>
                <a:spcPts val="0"/>
              </a:spcBef>
              <a:spcAft>
                <a:spcPts val="0"/>
              </a:spcAft>
              <a:buNone/>
            </a:pPr>
            <a:r>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The question on the right is leading — it already assumes that cardio is better than weight lifting. You’re boxing people into that answer.</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The question on the left opens up their possible answers a lot more broadly.</a:t>
            </a:r>
            <a:endParaRPr b="1">
              <a:solidFill>
                <a:schemeClr val="dk1"/>
              </a:solidFill>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9" name="Shape 989"/>
        <p:cNvGrpSpPr/>
        <p:nvPr/>
      </p:nvGrpSpPr>
      <p:grpSpPr>
        <a:xfrm>
          <a:off x="0" y="0"/>
          <a:ext cx="0" cy="0"/>
          <a:chOff x="0" y="0"/>
          <a:chExt cx="0" cy="0"/>
        </a:xfrm>
      </p:grpSpPr>
      <p:sp>
        <p:nvSpPr>
          <p:cNvPr id="990" name="Google Shape;990;ga3912e17b1_1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1" name="Google Shape;991;ga3912e17b1_1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Purpose: </a:t>
            </a:r>
            <a:r>
              <a:rPr lang="en">
                <a:solidFill>
                  <a:schemeClr val="dk1"/>
                </a:solidFill>
              </a:rPr>
              <a:t>Introduce how to write better interview questions.</a:t>
            </a:r>
            <a:endParaRPr>
              <a:solidFill>
                <a:schemeClr val="dk1"/>
              </a:solidFill>
            </a:endParaRPr>
          </a:p>
          <a:p>
            <a:pPr indent="0" lvl="0" marL="0" rtl="0" algn="l">
              <a:spcBef>
                <a:spcPts val="0"/>
              </a:spcBef>
              <a:spcAft>
                <a:spcPts val="0"/>
              </a:spcAft>
              <a:buNone/>
            </a:pPr>
            <a:r>
              <a:t/>
            </a:r>
            <a:endParaRPr b="1">
              <a:solidFill>
                <a:schemeClr val="dk1"/>
              </a:solidFill>
            </a:endParaRPr>
          </a:p>
          <a:p>
            <a:pPr indent="0" lvl="0" marL="0" rtl="0" algn="l">
              <a:spcBef>
                <a:spcPts val="0"/>
              </a:spcBef>
              <a:spcAft>
                <a:spcPts val="0"/>
              </a:spcAft>
              <a:buNone/>
            </a:pPr>
            <a:r>
              <a:rPr b="1" lang="en">
                <a:solidFill>
                  <a:schemeClr val="dk1"/>
                </a:solidFill>
              </a:rPr>
              <a:t>Talking Points:</a:t>
            </a:r>
            <a:endParaRPr>
              <a:solidFill>
                <a:schemeClr val="dk1"/>
              </a:solidFill>
            </a:endParaRPr>
          </a:p>
          <a:p>
            <a:pPr indent="0" lvl="0" marL="0" rtl="0" algn="l">
              <a:spcBef>
                <a:spcPts val="0"/>
              </a:spcBef>
              <a:spcAft>
                <a:spcPts val="0"/>
              </a:spcAft>
              <a:buNone/>
            </a:pPr>
            <a:r>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The way you phrase questions can help you gain better insights.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“What?”, “How?”, and “Why?” are more powerful open-ended questions that lead to better conversations.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“Is?”, “Does”, “When?”, “Which?”, “Who?”, and “Where?” are more closed and lead to yes/no or basic answers.</a:t>
            </a:r>
            <a:endParaRPr b="1">
              <a:solidFill>
                <a:schemeClr val="dk1"/>
              </a:solidFill>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8" name="Shape 1008"/>
        <p:cNvGrpSpPr/>
        <p:nvPr/>
      </p:nvGrpSpPr>
      <p:grpSpPr>
        <a:xfrm>
          <a:off x="0" y="0"/>
          <a:ext cx="0" cy="0"/>
          <a:chOff x="0" y="0"/>
          <a:chExt cx="0" cy="0"/>
        </a:xfrm>
      </p:grpSpPr>
      <p:sp>
        <p:nvSpPr>
          <p:cNvPr id="1009" name="Google Shape;1009;ga3912e17b1_1_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0" name="Google Shape;1010;ga3912e17b1_1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Talking Points:</a:t>
            </a:r>
            <a:endParaRPr b="1">
              <a:solidFill>
                <a:schemeClr val="dk1"/>
              </a:solidFill>
            </a:endParaRPr>
          </a:p>
          <a:p>
            <a:pPr indent="0" lvl="0" marL="0" rtl="0" algn="l">
              <a:spcBef>
                <a:spcPts val="0"/>
              </a:spcBef>
              <a:spcAft>
                <a:spcPts val="0"/>
              </a:spcAft>
              <a:buNone/>
            </a:pPr>
            <a:r>
              <a:t/>
            </a:r>
            <a:endParaRPr b="1">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Here are some more examples of how you might phrase questions to lead to conversations and more/better insights.</a:t>
            </a:r>
            <a:endParaRPr b="1">
              <a:solidFill>
                <a:schemeClr val="dk1"/>
              </a:solidFill>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5" name="Shape 1025"/>
        <p:cNvGrpSpPr/>
        <p:nvPr/>
      </p:nvGrpSpPr>
      <p:grpSpPr>
        <a:xfrm>
          <a:off x="0" y="0"/>
          <a:ext cx="0" cy="0"/>
          <a:chOff x="0" y="0"/>
          <a:chExt cx="0" cy="0"/>
        </a:xfrm>
      </p:grpSpPr>
      <p:sp>
        <p:nvSpPr>
          <p:cNvPr id="1026" name="Google Shape;1026;ga3607f271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7" name="Google Shape;1027;ga3607f271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Purpose: </a:t>
            </a:r>
            <a:r>
              <a:rPr lang="en"/>
              <a:t>Give students a chance to create their own user interview questions based on their assumptions .</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Teaching Tips: </a:t>
            </a:r>
            <a:endParaRPr b="1"/>
          </a:p>
          <a:p>
            <a:pPr indent="0" lvl="0" marL="0" rtl="0" algn="l">
              <a:spcBef>
                <a:spcPts val="0"/>
              </a:spcBef>
              <a:spcAft>
                <a:spcPts val="0"/>
              </a:spcAft>
              <a:buNone/>
            </a:pPr>
            <a:r>
              <a:t/>
            </a:r>
            <a:endParaRPr b="1"/>
          </a:p>
          <a:p>
            <a:pPr indent="-298450" lvl="0" marL="457200" rtl="0" algn="l">
              <a:spcBef>
                <a:spcPts val="0"/>
              </a:spcBef>
              <a:spcAft>
                <a:spcPts val="0"/>
              </a:spcAft>
              <a:buSzPts val="1100"/>
              <a:buChar char="●"/>
            </a:pPr>
            <a:r>
              <a:rPr lang="en"/>
              <a:t>Instruct students to use the worksheet to write out their assumptions.</a:t>
            </a:r>
            <a:endParaRPr/>
          </a:p>
          <a:p>
            <a:pPr indent="-298450" lvl="0" marL="457200" rtl="0" algn="l">
              <a:spcBef>
                <a:spcPts val="0"/>
              </a:spcBef>
              <a:spcAft>
                <a:spcPts val="0"/>
              </a:spcAft>
              <a:buSzPts val="1100"/>
              <a:buChar char="●"/>
            </a:pPr>
            <a:r>
              <a:rPr lang="en"/>
              <a:t>Remind students that they should be asking open-ended questions when creating questions.</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b="1" lang="en">
                <a:solidFill>
                  <a:schemeClr val="dk1"/>
                </a:solidFill>
                <a:highlight>
                  <a:srgbClr val="FFD966"/>
                </a:highlight>
              </a:rPr>
              <a:t>For remote classrooms</a:t>
            </a:r>
            <a:r>
              <a:rPr lang="en">
                <a:solidFill>
                  <a:schemeClr val="dk1"/>
                </a:solidFill>
              </a:rPr>
              <a:t>:</a:t>
            </a:r>
            <a:r>
              <a:rPr b="1" lang="en">
                <a:solidFill>
                  <a:schemeClr val="dk1"/>
                </a:solidFill>
                <a:highlight>
                  <a:srgbClr val="FFFF00"/>
                </a:highlight>
              </a:rPr>
              <a:t> </a:t>
            </a:r>
            <a:endParaRPr b="1">
              <a:solidFill>
                <a:schemeClr val="dk1"/>
              </a:solidFill>
              <a:highlight>
                <a:srgbClr val="FFFF00"/>
              </a:highlight>
            </a:endParaRPr>
          </a:p>
          <a:p>
            <a:pPr indent="0" lvl="0" marL="0" rtl="0" algn="l">
              <a:spcBef>
                <a:spcPts val="0"/>
              </a:spcBef>
              <a:spcAft>
                <a:spcPts val="0"/>
              </a:spcAft>
              <a:buClr>
                <a:schemeClr val="dk1"/>
              </a:buClr>
              <a:buSzPts val="1100"/>
              <a:buFont typeface="Arial"/>
              <a:buNone/>
            </a:pPr>
            <a:r>
              <a:t/>
            </a:r>
            <a:endParaRPr b="1">
              <a:solidFill>
                <a:schemeClr val="dk1"/>
              </a:solidFill>
              <a:highlight>
                <a:srgbClr val="FFFF00"/>
              </a:highlight>
            </a:endParaRPr>
          </a:p>
          <a:p>
            <a:pPr indent="-298450" lvl="0" marL="457200" rtl="0" algn="l">
              <a:spcBef>
                <a:spcPts val="0"/>
              </a:spcBef>
              <a:spcAft>
                <a:spcPts val="0"/>
              </a:spcAft>
              <a:buClr>
                <a:schemeClr val="dk1"/>
              </a:buClr>
              <a:buSzPts val="1100"/>
              <a:buChar char="●"/>
            </a:pPr>
            <a:r>
              <a:rPr lang="en">
                <a:solidFill>
                  <a:schemeClr val="dk1"/>
                </a:solidFill>
              </a:rPr>
              <a:t>Set up breakout rooms for student pairs/groups. Screenshot the slide and post it in the Slack channel before opening the rooms.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At the 60-second mark, send a message to all rooms: “Start to wrap up your discussions. Rooms will close in one minute!”</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Move around from breakout room to breakout room to “walk around the classroom.”</a:t>
            </a:r>
            <a:endParaRPr b="1">
              <a:solidFill>
                <a:schemeClr val="dk1"/>
              </a:solidFill>
              <a:highlight>
                <a:srgbClr val="FFFF00"/>
              </a:highlight>
            </a:endParaRPr>
          </a:p>
          <a:p>
            <a:pPr indent="0" lvl="0" marL="0" rtl="0" algn="l">
              <a:spcBef>
                <a:spcPts val="0"/>
              </a:spcBef>
              <a:spcAft>
                <a:spcPts val="0"/>
              </a:spcAft>
              <a:buNone/>
            </a:pPr>
            <a:r>
              <a:t/>
            </a:r>
            <a:endParaRPr b="1">
              <a:solidFill>
                <a:schemeClr val="dk1"/>
              </a:solidFill>
              <a:highlight>
                <a:srgbClr val="FFFF00"/>
              </a:highlight>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7964139a39_2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7964139a39_2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7" name="Shape 1037"/>
        <p:cNvGrpSpPr/>
        <p:nvPr/>
      </p:nvGrpSpPr>
      <p:grpSpPr>
        <a:xfrm>
          <a:off x="0" y="0"/>
          <a:ext cx="0" cy="0"/>
          <a:chOff x="0" y="0"/>
          <a:chExt cx="0" cy="0"/>
        </a:xfrm>
      </p:grpSpPr>
      <p:sp>
        <p:nvSpPr>
          <p:cNvPr id="1038" name="Google Shape;1038;ga3607f2715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9" name="Google Shape;1039;ga3607f2715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4" name="Shape 1044"/>
        <p:cNvGrpSpPr/>
        <p:nvPr/>
      </p:nvGrpSpPr>
      <p:grpSpPr>
        <a:xfrm>
          <a:off x="0" y="0"/>
          <a:ext cx="0" cy="0"/>
          <a:chOff x="0" y="0"/>
          <a:chExt cx="0" cy="0"/>
        </a:xfrm>
      </p:grpSpPr>
      <p:sp>
        <p:nvSpPr>
          <p:cNvPr id="1045" name="Google Shape;1045;gaeefd5624b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6" name="Google Shape;1046;gaeefd5624b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Purpose: </a:t>
            </a:r>
            <a:r>
              <a:rPr lang="en">
                <a:solidFill>
                  <a:schemeClr val="dk1"/>
                </a:solidFill>
              </a:rPr>
              <a:t>Students will be able to interview each other to get a feel of what </a:t>
            </a:r>
            <a:r>
              <a:rPr lang="en">
                <a:solidFill>
                  <a:schemeClr val="dk1"/>
                </a:solidFill>
              </a:rPr>
              <a:t>it's</a:t>
            </a:r>
            <a:r>
              <a:rPr lang="en">
                <a:solidFill>
                  <a:schemeClr val="dk1"/>
                </a:solidFill>
              </a:rPr>
              <a:t> like to interview customers.</a:t>
            </a:r>
            <a:endParaRPr>
              <a:solidFill>
                <a:schemeClr val="dk1"/>
              </a:solidFill>
            </a:endParaRPr>
          </a:p>
          <a:p>
            <a:pPr indent="0" lvl="0" marL="0" rtl="0" algn="l">
              <a:spcBef>
                <a:spcPts val="0"/>
              </a:spcBef>
              <a:spcAft>
                <a:spcPts val="0"/>
              </a:spcAft>
              <a:buNone/>
            </a:pPr>
            <a:r>
              <a:t/>
            </a:r>
            <a:endParaRPr b="1">
              <a:solidFill>
                <a:schemeClr val="dk1"/>
              </a:solidFill>
            </a:endParaRPr>
          </a:p>
          <a:p>
            <a:pPr indent="0" lvl="0" marL="0" rtl="0" algn="l">
              <a:spcBef>
                <a:spcPts val="0"/>
              </a:spcBef>
              <a:spcAft>
                <a:spcPts val="0"/>
              </a:spcAft>
              <a:buNone/>
            </a:pPr>
            <a:r>
              <a:rPr b="1" lang="en">
                <a:solidFill>
                  <a:schemeClr val="dk1"/>
                </a:solidFill>
              </a:rPr>
              <a:t>Talking Points:</a:t>
            </a:r>
            <a:endParaRPr b="1">
              <a:solidFill>
                <a:schemeClr val="dk1"/>
              </a:solidFill>
            </a:endParaRPr>
          </a:p>
          <a:p>
            <a:pPr indent="0" lvl="0" marL="0" rtl="0" algn="l">
              <a:spcBef>
                <a:spcPts val="0"/>
              </a:spcBef>
              <a:spcAft>
                <a:spcPts val="0"/>
              </a:spcAft>
              <a:buNone/>
            </a:pPr>
            <a:r>
              <a:t/>
            </a:r>
            <a:endParaRPr b="1">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Don’t worry, we’re not just all talk. You have to do something with those questions.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Let’s practice interviewing customers using the questions you wrote.</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In pairs, take six minutes to interview your partner. Then, take some time to get feedback on how you did.</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Switch roles so you each get time for feedback and practice.</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en">
                <a:solidFill>
                  <a:schemeClr val="dk1"/>
                </a:solidFill>
              </a:rPr>
              <a:t>Teaching Tips</a:t>
            </a:r>
            <a:r>
              <a:rPr lang="en">
                <a:solidFill>
                  <a:schemeClr val="dk1"/>
                </a:solidFill>
              </a:rPr>
              <a:t>:</a:t>
            </a:r>
            <a:endParaRPr>
              <a:solidFill>
                <a:schemeClr val="dk1"/>
              </a:solidFill>
            </a:endParaRPr>
          </a:p>
          <a:p>
            <a:pPr indent="0" lvl="0" marL="0" rtl="0" algn="l">
              <a:spcBef>
                <a:spcPts val="0"/>
              </a:spcBef>
              <a:spcAft>
                <a:spcPts val="0"/>
              </a:spcAft>
              <a:buNone/>
            </a:pPr>
            <a:r>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Depending on the size of the class, no student should be a customer twice. </a:t>
            </a:r>
            <a:endParaRPr>
              <a:solidFill>
                <a:schemeClr val="dk1"/>
              </a:solidFill>
            </a:endParaRPr>
          </a:p>
          <a:p>
            <a:pPr indent="0" lvl="0" marL="0" rtl="0" algn="l">
              <a:spcBef>
                <a:spcPts val="0"/>
              </a:spcBef>
              <a:spcAft>
                <a:spcPts val="0"/>
              </a:spcAft>
              <a:buNone/>
            </a:pPr>
            <a:r>
              <a:t/>
            </a:r>
            <a:endParaRPr b="1">
              <a:solidFill>
                <a:schemeClr val="dk1"/>
              </a:solidFill>
              <a:highlight>
                <a:srgbClr val="FFFF00"/>
              </a:highlight>
            </a:endParaRPr>
          </a:p>
          <a:p>
            <a:pPr indent="0" lvl="0" marL="0" rtl="0" algn="l">
              <a:spcBef>
                <a:spcPts val="0"/>
              </a:spcBef>
              <a:spcAft>
                <a:spcPts val="0"/>
              </a:spcAft>
              <a:buClr>
                <a:schemeClr val="dk1"/>
              </a:buClr>
              <a:buSzPts val="1100"/>
              <a:buFont typeface="Arial"/>
              <a:buNone/>
            </a:pPr>
            <a:r>
              <a:rPr b="1" lang="en">
                <a:solidFill>
                  <a:schemeClr val="dk1"/>
                </a:solidFill>
                <a:highlight>
                  <a:srgbClr val="FFD966"/>
                </a:highlight>
              </a:rPr>
              <a:t>For remote classrooms</a:t>
            </a:r>
            <a:r>
              <a:rPr lang="en">
                <a:solidFill>
                  <a:schemeClr val="dk1"/>
                </a:solidFill>
              </a:rPr>
              <a:t>:</a:t>
            </a:r>
            <a:r>
              <a:rPr b="1" lang="en">
                <a:solidFill>
                  <a:schemeClr val="dk1"/>
                </a:solidFill>
                <a:highlight>
                  <a:srgbClr val="FFFF00"/>
                </a:highlight>
              </a:rPr>
              <a:t> </a:t>
            </a:r>
            <a:endParaRPr b="1">
              <a:solidFill>
                <a:schemeClr val="dk1"/>
              </a:solidFill>
              <a:highlight>
                <a:srgbClr val="FFFF00"/>
              </a:highlight>
            </a:endParaRPr>
          </a:p>
          <a:p>
            <a:pPr indent="0" lvl="0" marL="0" rtl="0" algn="l">
              <a:spcBef>
                <a:spcPts val="0"/>
              </a:spcBef>
              <a:spcAft>
                <a:spcPts val="0"/>
              </a:spcAft>
              <a:buClr>
                <a:schemeClr val="dk1"/>
              </a:buClr>
              <a:buSzPts val="1100"/>
              <a:buFont typeface="Arial"/>
              <a:buNone/>
            </a:pPr>
            <a:r>
              <a:t/>
            </a:r>
            <a:endParaRPr b="1">
              <a:solidFill>
                <a:schemeClr val="dk1"/>
              </a:solidFill>
              <a:highlight>
                <a:srgbClr val="FFFF00"/>
              </a:highlight>
            </a:endParaRPr>
          </a:p>
          <a:p>
            <a:pPr indent="-298450" lvl="0" marL="457200" rtl="0" algn="l">
              <a:spcBef>
                <a:spcPts val="0"/>
              </a:spcBef>
              <a:spcAft>
                <a:spcPts val="0"/>
              </a:spcAft>
              <a:buClr>
                <a:schemeClr val="dk1"/>
              </a:buClr>
              <a:buSzPts val="1100"/>
              <a:buChar char="●"/>
            </a:pPr>
            <a:r>
              <a:rPr lang="en">
                <a:solidFill>
                  <a:schemeClr val="dk1"/>
                </a:solidFill>
              </a:rPr>
              <a:t>Set up breakout rooms for student pairs/groups. Screenshot the slide and post it in the Slack channel before opening the rooms.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At the 60-second mark, send a message to all rooms: “Start to wrap up your discussions. Rooms will close in one minute!”</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Move around from breakout room to breakout room to “walk around the classroom.”</a:t>
            </a:r>
            <a:endParaRPr b="1">
              <a:solidFill>
                <a:schemeClr val="dk1"/>
              </a:solidFill>
              <a:highlight>
                <a:srgbClr val="FFFF00"/>
              </a:highlight>
            </a:endParaRPr>
          </a:p>
          <a:p>
            <a:pPr indent="0" lvl="0" marL="0" rtl="0" algn="l">
              <a:spcBef>
                <a:spcPts val="0"/>
              </a:spcBef>
              <a:spcAft>
                <a:spcPts val="0"/>
              </a:spcAft>
              <a:buNone/>
            </a:pPr>
            <a:r>
              <a:t/>
            </a:r>
            <a:endParaRPr b="1">
              <a:solidFill>
                <a:schemeClr val="dk1"/>
              </a:solidFill>
              <a:highlight>
                <a:srgbClr val="FFFF00"/>
              </a:highlight>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4" name="Shape 1054"/>
        <p:cNvGrpSpPr/>
        <p:nvPr/>
      </p:nvGrpSpPr>
      <p:grpSpPr>
        <a:xfrm>
          <a:off x="0" y="0"/>
          <a:ext cx="0" cy="0"/>
          <a:chOff x="0" y="0"/>
          <a:chExt cx="0" cy="0"/>
        </a:xfrm>
      </p:grpSpPr>
      <p:sp>
        <p:nvSpPr>
          <p:cNvPr id="1055" name="Google Shape;1055;gaf0eeda3ca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6" name="Google Shape;1056;gaf0eeda3ca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Purpose</a:t>
            </a:r>
            <a:r>
              <a:rPr lang="en"/>
              <a:t>: Give students a chance to meet with their groups to talk through insights from their interviews.</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Talking Points:</a:t>
            </a:r>
            <a:endParaRPr b="1"/>
          </a:p>
          <a:p>
            <a:pPr indent="0" lvl="0" marL="0" rtl="0" algn="l">
              <a:spcBef>
                <a:spcPts val="0"/>
              </a:spcBef>
              <a:spcAft>
                <a:spcPts val="0"/>
              </a:spcAft>
              <a:buNone/>
            </a:pPr>
            <a:r>
              <a:t/>
            </a:r>
            <a:endParaRPr b="1"/>
          </a:p>
          <a:p>
            <a:pPr indent="-298450" lvl="0" marL="457200" rtl="0" algn="l">
              <a:spcBef>
                <a:spcPts val="0"/>
              </a:spcBef>
              <a:spcAft>
                <a:spcPts val="0"/>
              </a:spcAft>
              <a:buSzPts val="1100"/>
              <a:buChar char="●"/>
            </a:pPr>
            <a:r>
              <a:rPr lang="en"/>
              <a:t>Now that you all have had a chance to talk to your customers and gain insight into their experience with your product, come together as a group a look through the customer feedback. </a:t>
            </a:r>
            <a:endParaRPr/>
          </a:p>
          <a:p>
            <a:pPr indent="-298450" lvl="0" marL="457200" rtl="0" algn="l">
              <a:spcBef>
                <a:spcPts val="0"/>
              </a:spcBef>
              <a:spcAft>
                <a:spcPts val="0"/>
              </a:spcAft>
              <a:buSzPts val="1100"/>
              <a:buChar char="●"/>
            </a:pPr>
            <a:r>
              <a:rPr lang="en"/>
              <a:t>As you’re looking through the feedback, please keep in mind these questions. We’ll be coming back to share the insights from each group.</a:t>
            </a:r>
            <a:endParaRPr/>
          </a:p>
          <a:p>
            <a:pPr indent="-298450" lvl="0" marL="457200" rtl="0" algn="l">
              <a:spcBef>
                <a:spcPts val="0"/>
              </a:spcBef>
              <a:spcAft>
                <a:spcPts val="0"/>
              </a:spcAft>
              <a:buSzPts val="1100"/>
              <a:buChar char="●"/>
            </a:pPr>
            <a:r>
              <a:rPr lang="en"/>
              <a:t>Elect one person from the group to share out.</a:t>
            </a:r>
            <a:endParaRPr/>
          </a:p>
          <a:p>
            <a:pPr indent="0" lvl="0" marL="0" rtl="0" algn="l">
              <a:spcBef>
                <a:spcPts val="0"/>
              </a:spcBef>
              <a:spcAft>
                <a:spcPts val="0"/>
              </a:spcAft>
              <a:buNone/>
            </a:pPr>
            <a:r>
              <a:t/>
            </a:r>
            <a:endParaRPr b="1">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highlight>
                  <a:srgbClr val="FFD966"/>
                </a:highlight>
              </a:rPr>
              <a:t>For remote classrooms</a:t>
            </a:r>
            <a:r>
              <a:rPr lang="en">
                <a:solidFill>
                  <a:schemeClr val="dk1"/>
                </a:solidFill>
              </a:rPr>
              <a:t>:</a:t>
            </a:r>
            <a:r>
              <a:rPr b="1" lang="en">
                <a:solidFill>
                  <a:schemeClr val="dk1"/>
                </a:solidFill>
                <a:highlight>
                  <a:srgbClr val="FFFF00"/>
                </a:highlight>
              </a:rPr>
              <a:t> </a:t>
            </a:r>
            <a:endParaRPr b="1">
              <a:solidFill>
                <a:schemeClr val="dk1"/>
              </a:solidFill>
              <a:highlight>
                <a:srgbClr val="FFFF00"/>
              </a:highlight>
            </a:endParaRPr>
          </a:p>
          <a:p>
            <a:pPr indent="0" lvl="0" marL="0" rtl="0" algn="l">
              <a:spcBef>
                <a:spcPts val="0"/>
              </a:spcBef>
              <a:spcAft>
                <a:spcPts val="0"/>
              </a:spcAft>
              <a:buClr>
                <a:schemeClr val="dk1"/>
              </a:buClr>
              <a:buSzPts val="1100"/>
              <a:buFont typeface="Arial"/>
              <a:buNone/>
            </a:pPr>
            <a:r>
              <a:t/>
            </a:r>
            <a:endParaRPr b="1">
              <a:solidFill>
                <a:schemeClr val="dk1"/>
              </a:solidFill>
              <a:highlight>
                <a:srgbClr val="FFFF00"/>
              </a:highlight>
            </a:endParaRPr>
          </a:p>
          <a:p>
            <a:pPr indent="-298450" lvl="0" marL="457200" rtl="0" algn="l">
              <a:spcBef>
                <a:spcPts val="0"/>
              </a:spcBef>
              <a:spcAft>
                <a:spcPts val="0"/>
              </a:spcAft>
              <a:buClr>
                <a:schemeClr val="dk1"/>
              </a:buClr>
              <a:buSzPts val="1100"/>
              <a:buChar char="●"/>
            </a:pPr>
            <a:r>
              <a:rPr lang="en">
                <a:solidFill>
                  <a:schemeClr val="dk1"/>
                </a:solidFill>
              </a:rPr>
              <a:t>Set up breakout rooms for student pairs/groups. Screenshot the slide and post it in the Slack channel before opening the rooms.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At the 60-second mark, send a message to all rooms: “Start to wrap up your discussions. Rooms will close in one minute!”</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Move around from breakout room to breakout room to “walk around the classroom.”</a:t>
            </a:r>
            <a:endParaRPr b="1">
              <a:solidFill>
                <a:schemeClr val="dk1"/>
              </a:solidFill>
              <a:highlight>
                <a:srgbClr val="FFFF00"/>
              </a:highlight>
            </a:endParaRPr>
          </a:p>
          <a:p>
            <a:pPr indent="0" lvl="0" marL="0" rtl="0" algn="l">
              <a:spcBef>
                <a:spcPts val="0"/>
              </a:spcBef>
              <a:spcAft>
                <a:spcPts val="0"/>
              </a:spcAft>
              <a:buNone/>
            </a:pPr>
            <a:r>
              <a:t/>
            </a:r>
            <a:endParaRPr b="1">
              <a:solidFill>
                <a:schemeClr val="dk1"/>
              </a:solidFill>
              <a:highlight>
                <a:srgbClr val="FFFF00"/>
              </a:highlight>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3" name="Shape 1063"/>
        <p:cNvGrpSpPr/>
        <p:nvPr/>
      </p:nvGrpSpPr>
      <p:grpSpPr>
        <a:xfrm>
          <a:off x="0" y="0"/>
          <a:ext cx="0" cy="0"/>
          <a:chOff x="0" y="0"/>
          <a:chExt cx="0" cy="0"/>
        </a:xfrm>
      </p:grpSpPr>
      <p:sp>
        <p:nvSpPr>
          <p:cNvPr id="1064" name="Google Shape;1064;g7964139a39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5" name="Google Shape;1065;g7964139a39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Purpose: </a:t>
            </a:r>
            <a:r>
              <a:rPr lang="en">
                <a:solidFill>
                  <a:schemeClr val="dk1"/>
                </a:solidFill>
              </a:rPr>
              <a:t>A break/lunch slide to show where we are on today’s agenda. </a:t>
            </a:r>
            <a:endParaRPr>
              <a:solidFill>
                <a:schemeClr val="dk1"/>
              </a:solidFill>
            </a:endParaRPr>
          </a:p>
          <a:p>
            <a:pPr indent="0" lvl="0" marL="0" rtl="0" algn="l">
              <a:spcBef>
                <a:spcPts val="0"/>
              </a:spcBef>
              <a:spcAft>
                <a:spcPts val="0"/>
              </a:spcAft>
              <a:buNone/>
            </a:pPr>
            <a:r>
              <a:t/>
            </a:r>
            <a:endParaRPr b="1">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TEACHING TIPS:</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Feel free to move this slide to a “pause” point that makes sense for your cohort. </a:t>
            </a:r>
            <a:endParaRPr>
              <a:solidFill>
                <a:schemeClr val="dk1"/>
              </a:solidFill>
            </a:endParaRPr>
          </a:p>
          <a:p>
            <a:pPr indent="-298450" lvl="0" marL="457200" rtl="0" algn="l">
              <a:spcBef>
                <a:spcPts val="0"/>
              </a:spcBef>
              <a:spcAft>
                <a:spcPts val="0"/>
              </a:spcAft>
              <a:buClr>
                <a:schemeClr val="dk1"/>
              </a:buClr>
              <a:buSzPts val="1100"/>
              <a:buChar char="●"/>
            </a:pPr>
            <a:r>
              <a:rPr b="1" lang="en">
                <a:solidFill>
                  <a:schemeClr val="dk1"/>
                </a:solidFill>
              </a:rPr>
              <a:t>Important: </a:t>
            </a:r>
            <a:r>
              <a:rPr lang="en">
                <a:solidFill>
                  <a:schemeClr val="dk1"/>
                </a:solidFill>
              </a:rPr>
              <a:t>Recommend optional activities for students to complete during lunch time. For example:</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Finishing user interviews </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Partnering up for thought partnership for continued interview debriefs</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Any additional reading you’d like to recommend, etc.</a:t>
            </a:r>
            <a:endParaRPr>
              <a:solidFill>
                <a:schemeClr val="dk1"/>
              </a:solidFill>
            </a:endParaRPr>
          </a:p>
          <a:p>
            <a:pPr indent="0" lvl="0" marL="0" rtl="0" algn="l">
              <a:spcBef>
                <a:spcPts val="0"/>
              </a:spcBef>
              <a:spcAft>
                <a:spcPts val="0"/>
              </a:spcAft>
              <a:buNone/>
            </a:pPr>
            <a:r>
              <a:t/>
            </a:r>
            <a:endParaRPr b="1">
              <a:solidFill>
                <a:schemeClr val="dk1"/>
              </a:solidFill>
              <a:highlight>
                <a:srgbClr val="FFDB00"/>
              </a:highlight>
            </a:endParaRPr>
          </a:p>
          <a:p>
            <a:pPr indent="0" lvl="0" marL="0" rtl="0" algn="l">
              <a:spcBef>
                <a:spcPts val="0"/>
              </a:spcBef>
              <a:spcAft>
                <a:spcPts val="0"/>
              </a:spcAft>
              <a:buNone/>
            </a:pPr>
            <a:r>
              <a:rPr b="1" lang="en">
                <a:solidFill>
                  <a:schemeClr val="dk1"/>
                </a:solidFill>
                <a:highlight>
                  <a:srgbClr val="FFDB00"/>
                </a:highlight>
              </a:rPr>
              <a:t>For remote classrooms</a:t>
            </a:r>
            <a:r>
              <a:rPr lang="en">
                <a:solidFill>
                  <a:schemeClr val="dk1"/>
                </a:solidFill>
              </a:rPr>
              <a:t>:</a:t>
            </a:r>
            <a:endParaRPr>
              <a:solidFill>
                <a:schemeClr val="dk1"/>
              </a:solidFill>
            </a:endParaRPr>
          </a:p>
          <a:p>
            <a:pPr indent="0" lvl="0" marL="0" rtl="0" algn="l">
              <a:lnSpc>
                <a:spcPct val="110000"/>
              </a:lnSpc>
              <a:spcBef>
                <a:spcPts val="0"/>
              </a:spcBef>
              <a:spcAft>
                <a:spcPts val="0"/>
              </a:spcAft>
              <a:buClr>
                <a:schemeClr val="dk1"/>
              </a:buClr>
              <a:buSzPts val="1100"/>
              <a:buFont typeface="Arial"/>
              <a:buNone/>
            </a:pPr>
            <a:r>
              <a:t/>
            </a:r>
            <a:endParaRPr b="1">
              <a:solidFill>
                <a:schemeClr val="dk1"/>
              </a:solidFill>
              <a:highlight>
                <a:srgbClr val="FFD966"/>
              </a:highlight>
            </a:endParaRPr>
          </a:p>
          <a:p>
            <a:pPr indent="-298450" lvl="0" marL="457200" rtl="0" algn="l">
              <a:spcBef>
                <a:spcPts val="0"/>
              </a:spcBef>
              <a:spcAft>
                <a:spcPts val="0"/>
              </a:spcAft>
              <a:buClr>
                <a:schemeClr val="dk1"/>
              </a:buClr>
              <a:buSzPts val="1100"/>
              <a:buChar char="●"/>
            </a:pPr>
            <a:r>
              <a:rPr lang="en">
                <a:solidFill>
                  <a:schemeClr val="dk1"/>
                </a:solidFill>
                <a:highlight>
                  <a:schemeClr val="lt1"/>
                </a:highlight>
              </a:rPr>
              <a:t>Encourage students to stay in the Zoom room during lunch. This helps with networking, understanding attendee motivations, and building a shared sense of togetherness.</a:t>
            </a:r>
            <a:endParaRPr>
              <a:solidFill>
                <a:schemeClr val="dk1"/>
              </a:solidFill>
              <a:highlight>
                <a:schemeClr val="lt1"/>
              </a:highlight>
            </a:endParaRPr>
          </a:p>
          <a:p>
            <a:pPr indent="0" lvl="0" marL="0" rtl="0" algn="l">
              <a:spcBef>
                <a:spcPts val="0"/>
              </a:spcBef>
              <a:spcAft>
                <a:spcPts val="0"/>
              </a:spcAft>
              <a:buNone/>
            </a:pPr>
            <a:r>
              <a:t/>
            </a:r>
            <a:endParaRPr b="1">
              <a:solidFill>
                <a:schemeClr val="dk1"/>
              </a:solidFill>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1" name="Shape 1071"/>
        <p:cNvGrpSpPr/>
        <p:nvPr/>
      </p:nvGrpSpPr>
      <p:grpSpPr>
        <a:xfrm>
          <a:off x="0" y="0"/>
          <a:ext cx="0" cy="0"/>
          <a:chOff x="0" y="0"/>
          <a:chExt cx="0" cy="0"/>
        </a:xfrm>
      </p:grpSpPr>
      <p:sp>
        <p:nvSpPr>
          <p:cNvPr id="1072" name="Google Shape;1072;gaf0eeda3ca_0_10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3" name="Google Shape;1073;gaf0eeda3ca_0_10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Duration: </a:t>
            </a:r>
            <a:r>
              <a:rPr lang="en"/>
              <a:t>60 minutes</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7" name="Shape 1087"/>
        <p:cNvGrpSpPr/>
        <p:nvPr/>
      </p:nvGrpSpPr>
      <p:grpSpPr>
        <a:xfrm>
          <a:off x="0" y="0"/>
          <a:ext cx="0" cy="0"/>
          <a:chOff x="0" y="0"/>
          <a:chExt cx="0" cy="0"/>
        </a:xfrm>
      </p:grpSpPr>
      <p:sp>
        <p:nvSpPr>
          <p:cNvPr id="1088" name="Google Shape;1088;g7889912792_0_4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9" name="Google Shape;1089;g7889912792_0_4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Purpose:</a:t>
            </a:r>
            <a:r>
              <a:rPr lang="en">
                <a:solidFill>
                  <a:schemeClr val="dk1"/>
                </a:solidFill>
              </a:rPr>
              <a:t> Highlight the learning objectives that we’ll tackle in this section.</a:t>
            </a:r>
            <a:endParaRPr b="1">
              <a:solidFill>
                <a:schemeClr val="dk1"/>
              </a:solidFill>
            </a:endParaRPr>
          </a:p>
          <a:p>
            <a:pPr indent="0" lvl="0" marL="0" rtl="0" algn="l">
              <a:spcBef>
                <a:spcPts val="0"/>
              </a:spcBef>
              <a:spcAft>
                <a:spcPts val="0"/>
              </a:spcAft>
              <a:buNone/>
            </a:pPr>
            <a:r>
              <a:t/>
            </a:r>
            <a:endParaRPr b="1">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6" name="Shape 1096"/>
        <p:cNvGrpSpPr/>
        <p:nvPr/>
      </p:nvGrpSpPr>
      <p:grpSpPr>
        <a:xfrm>
          <a:off x="0" y="0"/>
          <a:ext cx="0" cy="0"/>
          <a:chOff x="0" y="0"/>
          <a:chExt cx="0" cy="0"/>
        </a:xfrm>
      </p:grpSpPr>
      <p:sp>
        <p:nvSpPr>
          <p:cNvPr id="1097" name="Google Shape;1097;gaed035a949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8" name="Google Shape;1098;gaed035a949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highlight>
                  <a:schemeClr val="lt1"/>
                </a:highlight>
              </a:rPr>
              <a:t>Purpose: </a:t>
            </a:r>
            <a:r>
              <a:rPr lang="en">
                <a:solidFill>
                  <a:schemeClr val="dk1"/>
                </a:solidFill>
                <a:highlight>
                  <a:schemeClr val="lt1"/>
                </a:highlight>
              </a:rPr>
              <a:t>Discuss how the data we gathered from the interviews needs to be analyzed so we can understand themes and trends.</a:t>
            </a:r>
            <a:endParaRPr>
              <a:solidFill>
                <a:schemeClr val="dk1"/>
              </a:solidFill>
            </a:endParaRPr>
          </a:p>
          <a:p>
            <a:pPr indent="0" lvl="0" marL="0" rtl="0" algn="l">
              <a:spcBef>
                <a:spcPts val="0"/>
              </a:spcBef>
              <a:spcAft>
                <a:spcPts val="0"/>
              </a:spcAft>
              <a:buClr>
                <a:schemeClr val="dk1"/>
              </a:buClr>
              <a:buFont typeface="Arial"/>
              <a:buNone/>
            </a:pPr>
            <a:r>
              <a:t/>
            </a:r>
            <a:endParaRPr b="1">
              <a:solidFill>
                <a:schemeClr val="dk1"/>
              </a:solidFill>
            </a:endParaRPr>
          </a:p>
          <a:p>
            <a:pPr indent="0" lvl="0" marL="0" rtl="0" algn="l">
              <a:spcBef>
                <a:spcPts val="0"/>
              </a:spcBef>
              <a:spcAft>
                <a:spcPts val="0"/>
              </a:spcAft>
              <a:buClr>
                <a:schemeClr val="dk1"/>
              </a:buClr>
              <a:buFont typeface="Arial"/>
              <a:buNone/>
            </a:pPr>
            <a:r>
              <a:rPr b="1" lang="en">
                <a:solidFill>
                  <a:schemeClr val="dk1"/>
                </a:solidFill>
              </a:rPr>
              <a:t>Talking Points:</a:t>
            </a:r>
            <a:endParaRPr b="1">
              <a:solidFill>
                <a:schemeClr val="dk1"/>
              </a:solidFill>
            </a:endParaRPr>
          </a:p>
          <a:p>
            <a:pPr indent="0" lvl="0" marL="0" rtl="0" algn="l">
              <a:spcBef>
                <a:spcPts val="0"/>
              </a:spcBef>
              <a:spcAft>
                <a:spcPts val="0"/>
              </a:spcAft>
              <a:buClr>
                <a:schemeClr val="dk1"/>
              </a:buClr>
              <a:buFont typeface="Arial"/>
              <a:buNone/>
            </a:pPr>
            <a:r>
              <a:t/>
            </a:r>
            <a:endParaRPr b="1">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Interviews should help you understand some key things about your target group:</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Pain points</a:t>
            </a:r>
            <a:endParaRPr>
              <a:solidFill>
                <a:schemeClr val="dk1"/>
              </a:solidFill>
            </a:endParaRPr>
          </a:p>
          <a:p>
            <a:pPr indent="-298450" lvl="2" marL="1371600" rtl="0" algn="l">
              <a:spcBef>
                <a:spcPts val="0"/>
              </a:spcBef>
              <a:spcAft>
                <a:spcPts val="0"/>
              </a:spcAft>
              <a:buClr>
                <a:schemeClr val="dk1"/>
              </a:buClr>
              <a:buSzPts val="1100"/>
              <a:buChar char="■"/>
            </a:pPr>
            <a:r>
              <a:rPr lang="en">
                <a:solidFill>
                  <a:schemeClr val="dk1"/>
                </a:solidFill>
              </a:rPr>
              <a:t>Did customers indicate that the problem is particularly painful or severe for them? </a:t>
            </a:r>
            <a:endParaRPr>
              <a:solidFill>
                <a:schemeClr val="dk1"/>
              </a:solidFill>
            </a:endParaRPr>
          </a:p>
          <a:p>
            <a:pPr indent="-298450" lvl="2" marL="1371600" rtl="0" algn="l">
              <a:spcBef>
                <a:spcPts val="0"/>
              </a:spcBef>
              <a:spcAft>
                <a:spcPts val="0"/>
              </a:spcAft>
              <a:buClr>
                <a:schemeClr val="dk1"/>
              </a:buClr>
              <a:buSzPts val="1100"/>
              <a:buChar char="■"/>
            </a:pPr>
            <a:r>
              <a:rPr lang="en">
                <a:solidFill>
                  <a:schemeClr val="dk1"/>
                </a:solidFill>
              </a:rPr>
              <a:t>Times when it was better or worse? </a:t>
            </a:r>
            <a:endParaRPr>
              <a:solidFill>
                <a:schemeClr val="dk1"/>
              </a:solidFill>
            </a:endParaRPr>
          </a:p>
          <a:p>
            <a:pPr indent="-298450" lvl="2" marL="1371600" rtl="0" algn="l">
              <a:spcBef>
                <a:spcPts val="0"/>
              </a:spcBef>
              <a:spcAft>
                <a:spcPts val="0"/>
              </a:spcAft>
              <a:buClr>
                <a:schemeClr val="dk1"/>
              </a:buClr>
              <a:buSzPts val="1100"/>
              <a:buChar char="■"/>
            </a:pPr>
            <a:r>
              <a:rPr lang="en">
                <a:solidFill>
                  <a:schemeClr val="dk1"/>
                </a:solidFill>
              </a:rPr>
              <a:t>Did different types of users indicate different pain levels based on common attributes?</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Interest</a:t>
            </a:r>
            <a:endParaRPr>
              <a:solidFill>
                <a:schemeClr val="dk1"/>
              </a:solidFill>
            </a:endParaRPr>
          </a:p>
          <a:p>
            <a:pPr indent="-298450" lvl="2" marL="1371600" rtl="0" algn="l">
              <a:spcBef>
                <a:spcPts val="0"/>
              </a:spcBef>
              <a:spcAft>
                <a:spcPts val="0"/>
              </a:spcAft>
              <a:buClr>
                <a:schemeClr val="dk1"/>
              </a:buClr>
              <a:buSzPts val="1100"/>
              <a:buChar char="■"/>
            </a:pPr>
            <a:r>
              <a:rPr lang="en">
                <a:solidFill>
                  <a:schemeClr val="dk1"/>
                </a:solidFill>
              </a:rPr>
              <a:t>How much do they want this?</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Switching cost</a:t>
            </a:r>
            <a:endParaRPr>
              <a:solidFill>
                <a:schemeClr val="dk1"/>
              </a:solidFill>
            </a:endParaRPr>
          </a:p>
          <a:p>
            <a:pPr indent="-298450" lvl="2" marL="1371600" rtl="0" algn="l">
              <a:spcBef>
                <a:spcPts val="0"/>
              </a:spcBef>
              <a:spcAft>
                <a:spcPts val="0"/>
              </a:spcAft>
              <a:buClr>
                <a:schemeClr val="dk1"/>
              </a:buClr>
              <a:buSzPts val="1100"/>
              <a:buChar char="■"/>
            </a:pPr>
            <a:r>
              <a:rPr lang="en">
                <a:solidFill>
                  <a:schemeClr val="dk1"/>
                </a:solidFill>
              </a:rPr>
              <a:t>If the user did have a high level of pain, what would it take for them to stop what they’re currently doing and try something different? </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Buying power </a:t>
            </a:r>
            <a:endParaRPr>
              <a:solidFill>
                <a:schemeClr val="dk1"/>
              </a:solidFill>
            </a:endParaRPr>
          </a:p>
          <a:p>
            <a:pPr indent="-298450" lvl="2" marL="1371600" rtl="0" algn="l">
              <a:spcBef>
                <a:spcPts val="0"/>
              </a:spcBef>
              <a:spcAft>
                <a:spcPts val="0"/>
              </a:spcAft>
              <a:buClr>
                <a:schemeClr val="dk1"/>
              </a:buClr>
              <a:buSzPts val="1100"/>
              <a:buChar char="■"/>
            </a:pPr>
            <a:r>
              <a:rPr lang="en">
                <a:solidFill>
                  <a:schemeClr val="dk1"/>
                </a:solidFill>
              </a:rPr>
              <a:t>Does this user have the ability to make a purchase?</a:t>
            </a:r>
            <a:endParaRPr b="1">
              <a:solidFill>
                <a:schemeClr val="dk1"/>
              </a:solidFill>
              <a:highlight>
                <a:schemeClr val="lt1"/>
              </a:highlight>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5" name="Shape 1105"/>
        <p:cNvGrpSpPr/>
        <p:nvPr/>
      </p:nvGrpSpPr>
      <p:grpSpPr>
        <a:xfrm>
          <a:off x="0" y="0"/>
          <a:ext cx="0" cy="0"/>
          <a:chOff x="0" y="0"/>
          <a:chExt cx="0" cy="0"/>
        </a:xfrm>
      </p:grpSpPr>
      <p:sp>
        <p:nvSpPr>
          <p:cNvPr id="1106" name="Google Shape;1106;ga2027591e6_1_2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7" name="Google Shape;1107;ga2027591e6_1_2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highlight>
                  <a:schemeClr val="lt1"/>
                </a:highlight>
              </a:rPr>
              <a:t>Purpose: </a:t>
            </a:r>
            <a:r>
              <a:rPr lang="en">
                <a:solidFill>
                  <a:schemeClr val="dk1"/>
                </a:solidFill>
                <a:highlight>
                  <a:schemeClr val="lt1"/>
                </a:highlight>
              </a:rPr>
              <a:t>Define affinity mapping and its role in gaining customer insight. </a:t>
            </a:r>
            <a:endParaRPr>
              <a:solidFill>
                <a:schemeClr val="dk1"/>
              </a:solidFill>
              <a:highlight>
                <a:schemeClr val="lt1"/>
              </a:highlight>
            </a:endParaRPr>
          </a:p>
          <a:p>
            <a:pPr indent="0" lvl="0" marL="0" rtl="0" algn="l">
              <a:spcBef>
                <a:spcPts val="0"/>
              </a:spcBef>
              <a:spcAft>
                <a:spcPts val="0"/>
              </a:spcAft>
              <a:buNone/>
            </a:pPr>
            <a:r>
              <a:t/>
            </a:r>
            <a:endParaRPr b="1">
              <a:solidFill>
                <a:schemeClr val="dk1"/>
              </a:solidFill>
              <a:highlight>
                <a:schemeClr val="lt1"/>
              </a:highlight>
            </a:endParaRPr>
          </a:p>
          <a:p>
            <a:pPr indent="0" lvl="0" marL="0" rtl="0" algn="l">
              <a:spcBef>
                <a:spcPts val="0"/>
              </a:spcBef>
              <a:spcAft>
                <a:spcPts val="0"/>
              </a:spcAft>
              <a:buNone/>
            </a:pPr>
            <a:r>
              <a:rPr b="1" lang="en">
                <a:solidFill>
                  <a:schemeClr val="dk1"/>
                </a:solidFill>
                <a:highlight>
                  <a:schemeClr val="lt1"/>
                </a:highlight>
              </a:rPr>
              <a:t>Talking Points:</a:t>
            </a:r>
            <a:endParaRPr b="1">
              <a:solidFill>
                <a:schemeClr val="dk1"/>
              </a:solidFill>
              <a:highlight>
                <a:schemeClr val="lt1"/>
              </a:highlight>
            </a:endParaRPr>
          </a:p>
          <a:p>
            <a:pPr indent="0" lvl="0" marL="0" rtl="0" algn="l">
              <a:spcBef>
                <a:spcPts val="0"/>
              </a:spcBef>
              <a:spcAft>
                <a:spcPts val="0"/>
              </a:spcAft>
              <a:buNone/>
            </a:pPr>
            <a:r>
              <a:t/>
            </a:r>
            <a:endParaRPr>
              <a:solidFill>
                <a:schemeClr val="dk1"/>
              </a:solidFill>
              <a:highlight>
                <a:schemeClr val="lt1"/>
              </a:highlight>
            </a:endParaRPr>
          </a:p>
          <a:p>
            <a:pPr indent="-298450" lvl="0" marL="457200" rtl="0" algn="l">
              <a:spcBef>
                <a:spcPts val="0"/>
              </a:spcBef>
              <a:spcAft>
                <a:spcPts val="0"/>
              </a:spcAft>
              <a:buClr>
                <a:schemeClr val="dk1"/>
              </a:buClr>
              <a:buSzPts val="1100"/>
              <a:buChar char="●"/>
            </a:pPr>
            <a:r>
              <a:rPr lang="en">
                <a:solidFill>
                  <a:schemeClr val="dk1"/>
                </a:solidFill>
                <a:highlight>
                  <a:schemeClr val="lt1"/>
                </a:highlight>
              </a:rPr>
              <a:t>A</a:t>
            </a:r>
            <a:r>
              <a:rPr lang="en">
                <a:solidFill>
                  <a:schemeClr val="dk1"/>
                </a:solidFill>
              </a:rPr>
              <a:t>ffinity mapping comes from the world of UX, but it’s an approach that can be applied to other types of research and disciplines.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It’s useful for finding patterns and trends among lots of data, especially interview data.</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Affinity mapping is one way to synthesize research.</a:t>
            </a:r>
            <a:endParaRPr>
              <a:solidFill>
                <a:schemeClr val="dk1"/>
              </a:solidFill>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3" name="Shape 1113"/>
        <p:cNvGrpSpPr/>
        <p:nvPr/>
      </p:nvGrpSpPr>
      <p:grpSpPr>
        <a:xfrm>
          <a:off x="0" y="0"/>
          <a:ext cx="0" cy="0"/>
          <a:chOff x="0" y="0"/>
          <a:chExt cx="0" cy="0"/>
        </a:xfrm>
      </p:grpSpPr>
      <p:sp>
        <p:nvSpPr>
          <p:cNvPr id="1114" name="Google Shape;1114;ga2027591e6_1_2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5" name="Google Shape;1115;ga2027591e6_1_2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highlight>
                  <a:schemeClr val="lt1"/>
                </a:highlight>
              </a:rPr>
              <a:t>Purpose: </a:t>
            </a:r>
            <a:r>
              <a:rPr lang="en">
                <a:solidFill>
                  <a:schemeClr val="dk1"/>
                </a:solidFill>
                <a:highlight>
                  <a:schemeClr val="lt1"/>
                </a:highlight>
              </a:rPr>
              <a:t>Outline the process to properly affinity map.</a:t>
            </a:r>
            <a:endParaRPr>
              <a:solidFill>
                <a:schemeClr val="dk1"/>
              </a:solidFill>
              <a:highlight>
                <a:schemeClr val="lt1"/>
              </a:highlight>
            </a:endParaRPr>
          </a:p>
          <a:p>
            <a:pPr indent="0" lvl="0" marL="0" rtl="0" algn="l">
              <a:spcBef>
                <a:spcPts val="0"/>
              </a:spcBef>
              <a:spcAft>
                <a:spcPts val="0"/>
              </a:spcAft>
              <a:buClr>
                <a:schemeClr val="dk1"/>
              </a:buClr>
              <a:buSzPts val="1100"/>
              <a:buFont typeface="Arial"/>
              <a:buNone/>
            </a:pPr>
            <a:r>
              <a:t/>
            </a:r>
            <a:endParaRPr b="1">
              <a:solidFill>
                <a:schemeClr val="dk1"/>
              </a:solidFill>
              <a:highlight>
                <a:schemeClr val="lt1"/>
              </a:highlight>
            </a:endParaRPr>
          </a:p>
          <a:p>
            <a:pPr indent="0" lvl="0" marL="0" rtl="0" algn="l">
              <a:spcBef>
                <a:spcPts val="0"/>
              </a:spcBef>
              <a:spcAft>
                <a:spcPts val="0"/>
              </a:spcAft>
              <a:buClr>
                <a:schemeClr val="dk1"/>
              </a:buClr>
              <a:buSzPts val="1100"/>
              <a:buFont typeface="Arial"/>
              <a:buNone/>
            </a:pPr>
            <a:r>
              <a:rPr b="1" lang="en">
                <a:solidFill>
                  <a:schemeClr val="dk1"/>
                </a:solidFill>
                <a:highlight>
                  <a:schemeClr val="lt1"/>
                </a:highlight>
              </a:rPr>
              <a:t>Talking Points:</a:t>
            </a:r>
            <a:endParaRPr b="1">
              <a:solidFill>
                <a:schemeClr val="dk1"/>
              </a:solidFill>
              <a:highlight>
                <a:schemeClr val="lt1"/>
              </a:highlight>
            </a:endParaRPr>
          </a:p>
          <a:p>
            <a:pPr indent="0" lvl="0" marL="0" rtl="0" algn="l">
              <a:spcBef>
                <a:spcPts val="0"/>
              </a:spcBef>
              <a:spcAft>
                <a:spcPts val="0"/>
              </a:spcAft>
              <a:buClr>
                <a:schemeClr val="dk1"/>
              </a:buClr>
              <a:buSzPts val="1100"/>
              <a:buFont typeface="Arial"/>
              <a:buNone/>
            </a:pPr>
            <a:r>
              <a:t/>
            </a:r>
            <a:endParaRPr>
              <a:solidFill>
                <a:schemeClr val="dk1"/>
              </a:solidFill>
              <a:highlight>
                <a:schemeClr val="lt1"/>
              </a:highlight>
            </a:endParaRPr>
          </a:p>
          <a:p>
            <a:pPr indent="-298450" lvl="0" marL="457200" rtl="0" algn="l">
              <a:spcBef>
                <a:spcPts val="0"/>
              </a:spcBef>
              <a:spcAft>
                <a:spcPts val="0"/>
              </a:spcAft>
              <a:buClr>
                <a:schemeClr val="dk1"/>
              </a:buClr>
              <a:buSzPts val="1100"/>
              <a:buChar char="●"/>
            </a:pPr>
            <a:r>
              <a:rPr lang="en">
                <a:solidFill>
                  <a:schemeClr val="dk1"/>
                </a:solidFill>
                <a:highlight>
                  <a:schemeClr val="lt1"/>
                </a:highlight>
              </a:rPr>
              <a:t>Here’s how affinity mapping works.</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8" name="Shape 1128"/>
        <p:cNvGrpSpPr/>
        <p:nvPr/>
      </p:nvGrpSpPr>
      <p:grpSpPr>
        <a:xfrm>
          <a:off x="0" y="0"/>
          <a:ext cx="0" cy="0"/>
          <a:chOff x="0" y="0"/>
          <a:chExt cx="0" cy="0"/>
        </a:xfrm>
      </p:grpSpPr>
      <p:sp>
        <p:nvSpPr>
          <p:cNvPr id="1129" name="Google Shape;1129;gaf0eeda3ca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0" name="Google Shape;1130;gaf0eeda3ca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af0eeda3ca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af0eeda3ca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Purpose: </a:t>
            </a:r>
            <a:r>
              <a:rPr lang="en">
                <a:solidFill>
                  <a:schemeClr val="dk1"/>
                </a:solidFill>
              </a:rPr>
              <a:t>Introduce yourself! </a:t>
            </a:r>
            <a:endParaRPr>
              <a:solidFill>
                <a:schemeClr val="dk1"/>
              </a:solidFill>
            </a:endParaRPr>
          </a:p>
          <a:p>
            <a:pPr indent="0" lvl="0" marL="0" rtl="0" algn="l">
              <a:spcBef>
                <a:spcPts val="0"/>
              </a:spcBef>
              <a:spcAft>
                <a:spcPts val="0"/>
              </a:spcAft>
              <a:buNone/>
            </a:pPr>
            <a:r>
              <a:t/>
            </a:r>
            <a:endParaRPr b="1">
              <a:solidFill>
                <a:schemeClr val="dk1"/>
              </a:solidFill>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5" name="Shape 1135"/>
        <p:cNvGrpSpPr/>
        <p:nvPr/>
      </p:nvGrpSpPr>
      <p:grpSpPr>
        <a:xfrm>
          <a:off x="0" y="0"/>
          <a:ext cx="0" cy="0"/>
          <a:chOff x="0" y="0"/>
          <a:chExt cx="0" cy="0"/>
        </a:xfrm>
      </p:grpSpPr>
      <p:sp>
        <p:nvSpPr>
          <p:cNvPr id="1136" name="Google Shape;1136;ga2027591e6_1_3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7" name="Google Shape;1137;ga2027591e6_1_3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Purpose: </a:t>
            </a:r>
            <a:r>
              <a:rPr lang="en">
                <a:solidFill>
                  <a:schemeClr val="dk1"/>
                </a:solidFill>
              </a:rPr>
              <a:t>Walk through how to affinity map.</a:t>
            </a:r>
            <a:endParaRPr>
              <a:solidFill>
                <a:schemeClr val="dk1"/>
              </a:solidFill>
            </a:endParaRPr>
          </a:p>
          <a:p>
            <a:pPr indent="0" lvl="0" marL="0" rtl="0" algn="l">
              <a:spcBef>
                <a:spcPts val="0"/>
              </a:spcBef>
              <a:spcAft>
                <a:spcPts val="0"/>
              </a:spcAft>
              <a:buNone/>
            </a:pPr>
            <a:r>
              <a:t/>
            </a:r>
            <a:endParaRPr b="1"/>
          </a:p>
          <a:p>
            <a:pPr indent="0" lvl="0" marL="0" rtl="0" algn="l">
              <a:spcBef>
                <a:spcPts val="0"/>
              </a:spcBef>
              <a:spcAft>
                <a:spcPts val="0"/>
              </a:spcAft>
              <a:buNone/>
            </a:pPr>
            <a:r>
              <a:rPr b="1" lang="en"/>
              <a:t>Talking Points: </a:t>
            </a:r>
            <a:endParaRPr b="1"/>
          </a:p>
          <a:p>
            <a:pPr indent="0" lvl="0" marL="0" rtl="0" algn="l">
              <a:spcBef>
                <a:spcPts val="0"/>
              </a:spcBef>
              <a:spcAft>
                <a:spcPts val="0"/>
              </a:spcAft>
              <a:buNone/>
            </a:pPr>
            <a:r>
              <a:t/>
            </a:r>
            <a:endParaRPr b="1"/>
          </a:p>
          <a:p>
            <a:pPr indent="-298450" lvl="0" marL="457200" rtl="0" algn="l">
              <a:spcBef>
                <a:spcPts val="0"/>
              </a:spcBef>
              <a:spcAft>
                <a:spcPts val="0"/>
              </a:spcAft>
              <a:buSzPts val="1100"/>
              <a:buChar char="●"/>
            </a:pPr>
            <a:r>
              <a:rPr lang="en"/>
              <a:t>Take a few minutes to look through the Post-its from the interview conducted for the food delivery </a:t>
            </a:r>
            <a:r>
              <a:rPr lang="en"/>
              <a:t>service. </a:t>
            </a:r>
            <a:endParaRPr/>
          </a:p>
          <a:p>
            <a:pPr indent="-298450" lvl="0" marL="457200" rtl="0" algn="l">
              <a:spcBef>
                <a:spcPts val="0"/>
              </a:spcBef>
              <a:spcAft>
                <a:spcPts val="0"/>
              </a:spcAft>
              <a:buSzPts val="1100"/>
              <a:buChar char="●"/>
            </a:pPr>
            <a:r>
              <a:rPr lang="en"/>
              <a:t>Let’s identify a few themes/behaviors together.</a:t>
            </a:r>
            <a:endParaRPr b="1"/>
          </a:p>
          <a:p>
            <a:pPr indent="0" lvl="0" marL="0" rtl="0" algn="l">
              <a:spcBef>
                <a:spcPts val="0"/>
              </a:spcBef>
              <a:spcAft>
                <a:spcPts val="0"/>
              </a:spcAft>
              <a:buNone/>
            </a:pPr>
            <a:r>
              <a:t/>
            </a:r>
            <a:endParaRPr b="1"/>
          </a:p>
          <a:p>
            <a:pPr indent="0" lvl="0" marL="0" rtl="0" algn="l">
              <a:spcBef>
                <a:spcPts val="0"/>
              </a:spcBef>
              <a:spcAft>
                <a:spcPts val="0"/>
              </a:spcAft>
              <a:buNone/>
            </a:pPr>
            <a:r>
              <a:rPr b="1" lang="en"/>
              <a:t>Teaching Tips:</a:t>
            </a:r>
            <a:endParaRPr b="1"/>
          </a:p>
          <a:p>
            <a:pPr indent="0" lvl="0" marL="0" rtl="0" algn="l">
              <a:spcBef>
                <a:spcPts val="0"/>
              </a:spcBef>
              <a:spcAft>
                <a:spcPts val="0"/>
              </a:spcAft>
              <a:buNone/>
            </a:pPr>
            <a:r>
              <a:t/>
            </a:r>
            <a:endParaRPr b="1"/>
          </a:p>
          <a:p>
            <a:pPr indent="-298450" lvl="0" marL="457200" rtl="0" algn="l">
              <a:spcBef>
                <a:spcPts val="0"/>
              </a:spcBef>
              <a:spcAft>
                <a:spcPts val="0"/>
              </a:spcAft>
              <a:buSzPts val="1100"/>
              <a:buChar char="●"/>
            </a:pPr>
            <a:r>
              <a:rPr lang="en"/>
              <a:t>Here are the interview notes for the exercise.</a:t>
            </a:r>
            <a:endParaRPr/>
          </a:p>
          <a:p>
            <a:pPr indent="-298450" lvl="0" marL="457200" rtl="0" algn="l">
              <a:spcBef>
                <a:spcPts val="0"/>
              </a:spcBef>
              <a:spcAft>
                <a:spcPts val="0"/>
              </a:spcAft>
              <a:buSzPts val="1100"/>
              <a:buChar char="●"/>
            </a:pPr>
            <a:r>
              <a:rPr lang="en"/>
              <a:t>Display these on screen while students affinity map.</a:t>
            </a:r>
            <a:endParaRPr/>
          </a:p>
          <a:p>
            <a:pPr indent="-298450" lvl="0" marL="457200" rtl="0" algn="l">
              <a:spcBef>
                <a:spcPts val="0"/>
              </a:spcBef>
              <a:spcAft>
                <a:spcPts val="0"/>
              </a:spcAft>
              <a:buSzPts val="1100"/>
              <a:buChar char="●"/>
            </a:pPr>
            <a:r>
              <a:rPr lang="en"/>
              <a:t>If on campus, have students write these on Post-its.</a:t>
            </a:r>
            <a:endParaRPr/>
          </a:p>
          <a:p>
            <a:pPr indent="-298450" lvl="0" marL="457200" rtl="0" algn="l">
              <a:spcBef>
                <a:spcPts val="0"/>
              </a:spcBef>
              <a:spcAft>
                <a:spcPts val="0"/>
              </a:spcAft>
              <a:buSzPts val="1100"/>
              <a:buChar char="●"/>
            </a:pPr>
            <a:r>
              <a:rPr lang="en"/>
              <a:t>If remote, share this slide with students so they can copy/paste notes and affinity map digitally.</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b="1" lang="en">
                <a:solidFill>
                  <a:schemeClr val="dk1"/>
                </a:solidFill>
                <a:highlight>
                  <a:srgbClr val="FFDC00"/>
                </a:highlight>
              </a:rPr>
              <a:t>Customize It! </a:t>
            </a:r>
            <a:endParaRPr b="1">
              <a:solidFill>
                <a:schemeClr val="dk1"/>
              </a:solidFill>
              <a:highlight>
                <a:srgbClr val="FFDC00"/>
              </a:highlight>
            </a:endParaRPr>
          </a:p>
          <a:p>
            <a:pPr indent="0" lvl="0" marL="0" rtl="0" algn="l">
              <a:spcBef>
                <a:spcPts val="0"/>
              </a:spcBef>
              <a:spcAft>
                <a:spcPts val="0"/>
              </a:spcAft>
              <a:buClr>
                <a:schemeClr val="dk1"/>
              </a:buClr>
              <a:buSzPts val="1100"/>
              <a:buFont typeface="Arial"/>
              <a:buNone/>
            </a:pPr>
            <a:r>
              <a:t/>
            </a:r>
            <a:endParaRPr b="1">
              <a:solidFill>
                <a:schemeClr val="dk1"/>
              </a:solidFill>
              <a:highlight>
                <a:srgbClr val="FFDC00"/>
              </a:highlight>
            </a:endParaRPr>
          </a:p>
          <a:p>
            <a:pPr indent="-298450" lvl="0" marL="457200" rtl="0" algn="l">
              <a:spcBef>
                <a:spcPts val="0"/>
              </a:spcBef>
              <a:spcAft>
                <a:spcPts val="0"/>
              </a:spcAft>
              <a:buClr>
                <a:schemeClr val="dk1"/>
              </a:buClr>
              <a:buSzPts val="1100"/>
              <a:buChar char="●"/>
            </a:pPr>
            <a:r>
              <a:rPr lang="en">
                <a:solidFill>
                  <a:schemeClr val="dk1"/>
                </a:solidFill>
              </a:rPr>
              <a:t>Feel free to use a different exercise. The key is to help students to understand the importance of businesses understanding their consumers.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6" name="Shape 1166"/>
        <p:cNvGrpSpPr/>
        <p:nvPr/>
      </p:nvGrpSpPr>
      <p:grpSpPr>
        <a:xfrm>
          <a:off x="0" y="0"/>
          <a:ext cx="0" cy="0"/>
          <a:chOff x="0" y="0"/>
          <a:chExt cx="0" cy="0"/>
        </a:xfrm>
      </p:grpSpPr>
      <p:sp>
        <p:nvSpPr>
          <p:cNvPr id="1167" name="Google Shape;1167;ga2027591e6_1_2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8" name="Google Shape;1168;ga2027591e6_1_2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highlight>
                  <a:schemeClr val="lt1"/>
                </a:highlight>
              </a:rPr>
              <a:t>Purpose:</a:t>
            </a:r>
            <a:r>
              <a:rPr lang="en">
                <a:solidFill>
                  <a:schemeClr val="dk1"/>
                </a:solidFill>
                <a:highlight>
                  <a:schemeClr val="lt1"/>
                </a:highlight>
              </a:rPr>
              <a:t> Define how to create groupings when affinity mapping.</a:t>
            </a:r>
            <a:endParaRPr>
              <a:solidFill>
                <a:schemeClr val="dk1"/>
              </a:solidFill>
              <a:highlight>
                <a:schemeClr val="lt1"/>
              </a:highlight>
            </a:endParaRPr>
          </a:p>
          <a:p>
            <a:pPr indent="0" lvl="0" marL="0" rtl="0" algn="l">
              <a:spcBef>
                <a:spcPts val="0"/>
              </a:spcBef>
              <a:spcAft>
                <a:spcPts val="0"/>
              </a:spcAft>
              <a:buNone/>
            </a:pPr>
            <a:r>
              <a:t/>
            </a:r>
            <a:endParaRPr b="1">
              <a:solidFill>
                <a:schemeClr val="dk1"/>
              </a:solidFill>
              <a:highlight>
                <a:schemeClr val="lt1"/>
              </a:highlight>
            </a:endParaRPr>
          </a:p>
          <a:p>
            <a:pPr indent="0" lvl="0" marL="0" rtl="0" algn="l">
              <a:spcBef>
                <a:spcPts val="0"/>
              </a:spcBef>
              <a:spcAft>
                <a:spcPts val="0"/>
              </a:spcAft>
              <a:buNone/>
            </a:pPr>
            <a:r>
              <a:rPr b="1" lang="en">
                <a:solidFill>
                  <a:schemeClr val="dk1"/>
                </a:solidFill>
                <a:highlight>
                  <a:schemeClr val="lt1"/>
                </a:highlight>
              </a:rPr>
              <a:t>Talking Points:</a:t>
            </a:r>
            <a:endParaRPr b="1">
              <a:solidFill>
                <a:schemeClr val="dk1"/>
              </a:solidFill>
              <a:highlight>
                <a:schemeClr val="lt1"/>
              </a:highlight>
            </a:endParaRPr>
          </a:p>
          <a:p>
            <a:pPr indent="0" lvl="0" marL="0" rtl="0" algn="l">
              <a:spcBef>
                <a:spcPts val="0"/>
              </a:spcBef>
              <a:spcAft>
                <a:spcPts val="0"/>
              </a:spcAft>
              <a:buNone/>
            </a:pPr>
            <a:r>
              <a:t/>
            </a:r>
            <a:endParaRPr>
              <a:solidFill>
                <a:schemeClr val="dk1"/>
              </a:solidFill>
              <a:highlight>
                <a:schemeClr val="lt1"/>
              </a:highlight>
            </a:endParaRPr>
          </a:p>
          <a:p>
            <a:pPr indent="-298450" lvl="0" marL="457200" rtl="0" algn="l">
              <a:spcBef>
                <a:spcPts val="0"/>
              </a:spcBef>
              <a:spcAft>
                <a:spcPts val="0"/>
              </a:spcAft>
              <a:buClr>
                <a:schemeClr val="dk1"/>
              </a:buClr>
              <a:buSzPts val="1100"/>
              <a:buChar char="●"/>
            </a:pPr>
            <a:r>
              <a:rPr lang="en">
                <a:solidFill>
                  <a:schemeClr val="dk1"/>
                </a:solidFill>
                <a:highlight>
                  <a:schemeClr val="lt1"/>
                </a:highlight>
              </a:rPr>
              <a:t>When affinity mapping, you want to be conscious of these considerations as you create your groupings.</a:t>
            </a:r>
            <a:endParaRPr>
              <a:solidFill>
                <a:schemeClr val="dk1"/>
              </a:solidFill>
              <a:highlight>
                <a:schemeClr val="lt1"/>
              </a:highlight>
            </a:endParaRPr>
          </a:p>
          <a:p>
            <a:pPr indent="-298450" lvl="0" marL="457200" rtl="0" algn="l">
              <a:spcBef>
                <a:spcPts val="0"/>
              </a:spcBef>
              <a:spcAft>
                <a:spcPts val="0"/>
              </a:spcAft>
              <a:buClr>
                <a:schemeClr val="dk1"/>
              </a:buClr>
              <a:buSzPts val="1100"/>
              <a:buChar char="●"/>
            </a:pPr>
            <a:r>
              <a:rPr lang="en">
                <a:solidFill>
                  <a:schemeClr val="dk1"/>
                </a:solidFill>
                <a:highlight>
                  <a:schemeClr val="lt1"/>
                </a:highlight>
              </a:rPr>
              <a:t>This data point system is good in helping </a:t>
            </a:r>
            <a:r>
              <a:rPr lang="en">
                <a:solidFill>
                  <a:schemeClr val="dk1"/>
                </a:solidFill>
                <a:highlight>
                  <a:schemeClr val="lt1"/>
                </a:highlight>
              </a:rPr>
              <a:t>contextualizing</a:t>
            </a:r>
            <a:r>
              <a:rPr lang="en">
                <a:solidFill>
                  <a:schemeClr val="dk1"/>
                </a:solidFill>
                <a:highlight>
                  <a:schemeClr val="lt1"/>
                </a:highlight>
              </a:rPr>
              <a:t> themes from your interviews.</a:t>
            </a:r>
            <a:endParaRPr>
              <a:solidFill>
                <a:schemeClr val="dk1"/>
              </a:solidFill>
              <a:highlight>
                <a:schemeClr val="lt1"/>
              </a:highlight>
            </a:endParaRPr>
          </a:p>
          <a:p>
            <a:pPr indent="0" lvl="0" marL="0" rtl="0" algn="l">
              <a:spcBef>
                <a:spcPts val="0"/>
              </a:spcBef>
              <a:spcAft>
                <a:spcPts val="0"/>
              </a:spcAft>
              <a:buNone/>
            </a:pPr>
            <a:r>
              <a:t/>
            </a:r>
            <a:endParaRPr>
              <a:solidFill>
                <a:schemeClr val="dk1"/>
              </a:solidFill>
              <a:highlight>
                <a:schemeClr val="lt1"/>
              </a:highlight>
            </a:endParaRPr>
          </a:p>
          <a:p>
            <a:pPr indent="0" lvl="0" marL="0" rtl="0" algn="l">
              <a:spcBef>
                <a:spcPts val="0"/>
              </a:spcBef>
              <a:spcAft>
                <a:spcPts val="0"/>
              </a:spcAft>
              <a:buNone/>
            </a:pPr>
            <a:r>
              <a:rPr b="1" lang="en">
                <a:solidFill>
                  <a:schemeClr val="dk1"/>
                </a:solidFill>
                <a:highlight>
                  <a:schemeClr val="lt1"/>
                </a:highlight>
              </a:rPr>
              <a:t>Teaching Tips</a:t>
            </a:r>
            <a:r>
              <a:rPr lang="en">
                <a:solidFill>
                  <a:schemeClr val="dk1"/>
                </a:solidFill>
                <a:highlight>
                  <a:schemeClr val="lt1"/>
                </a:highlight>
              </a:rPr>
              <a:t>:</a:t>
            </a:r>
            <a:r>
              <a:rPr b="1" lang="en">
                <a:solidFill>
                  <a:schemeClr val="dk1"/>
                </a:solidFill>
                <a:highlight>
                  <a:schemeClr val="lt1"/>
                </a:highlight>
              </a:rPr>
              <a:t> </a:t>
            </a:r>
            <a:endParaRPr b="1">
              <a:solidFill>
                <a:schemeClr val="dk1"/>
              </a:solidFill>
              <a:highlight>
                <a:schemeClr val="lt1"/>
              </a:highlight>
            </a:endParaRPr>
          </a:p>
          <a:p>
            <a:pPr indent="0" lvl="0" marL="0" rtl="0" algn="l">
              <a:spcBef>
                <a:spcPts val="0"/>
              </a:spcBef>
              <a:spcAft>
                <a:spcPts val="0"/>
              </a:spcAft>
              <a:buNone/>
            </a:pPr>
            <a:r>
              <a:t/>
            </a:r>
            <a:endParaRPr b="1">
              <a:solidFill>
                <a:schemeClr val="dk1"/>
              </a:solidFill>
              <a:highlight>
                <a:schemeClr val="lt1"/>
              </a:highlight>
            </a:endParaRPr>
          </a:p>
          <a:p>
            <a:pPr indent="-298450" lvl="0" marL="457200" rtl="0" algn="l">
              <a:spcBef>
                <a:spcPts val="0"/>
              </a:spcBef>
              <a:spcAft>
                <a:spcPts val="0"/>
              </a:spcAft>
              <a:buClr>
                <a:schemeClr val="dk1"/>
              </a:buClr>
              <a:buSzPts val="1100"/>
              <a:buChar char="●"/>
            </a:pPr>
            <a:r>
              <a:rPr lang="en">
                <a:solidFill>
                  <a:schemeClr val="dk1"/>
                </a:solidFill>
                <a:highlight>
                  <a:schemeClr val="lt1"/>
                </a:highlight>
              </a:rPr>
              <a:t>Be sure that students understand that the interviews they conducted during this class don’t provide enough data to use this benchmark system. </a:t>
            </a:r>
            <a:endParaRPr>
              <a:solidFill>
                <a:schemeClr val="dk1"/>
              </a:solidFill>
              <a:highlight>
                <a:schemeClr val="lt1"/>
              </a:highlight>
            </a:endParaRPr>
          </a:p>
          <a:p>
            <a:pPr indent="-298450" lvl="0" marL="457200" rtl="0" algn="l">
              <a:spcBef>
                <a:spcPts val="0"/>
              </a:spcBef>
              <a:spcAft>
                <a:spcPts val="0"/>
              </a:spcAft>
              <a:buClr>
                <a:schemeClr val="dk1"/>
              </a:buClr>
              <a:buSzPts val="1100"/>
              <a:buChar char="●"/>
            </a:pPr>
            <a:r>
              <a:rPr lang="en">
                <a:solidFill>
                  <a:schemeClr val="dk1"/>
                </a:solidFill>
                <a:highlight>
                  <a:schemeClr val="lt1"/>
                </a:highlight>
              </a:rPr>
              <a:t>Provide an example of how you have used this method in your work as a PM.</a:t>
            </a:r>
            <a:endParaRPr>
              <a:solidFill>
                <a:schemeClr val="dk1"/>
              </a:solidFill>
              <a:highlight>
                <a:schemeClr val="lt1"/>
              </a:highlight>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9" name="Shape 1179"/>
        <p:cNvGrpSpPr/>
        <p:nvPr/>
      </p:nvGrpSpPr>
      <p:grpSpPr>
        <a:xfrm>
          <a:off x="0" y="0"/>
          <a:ext cx="0" cy="0"/>
          <a:chOff x="0" y="0"/>
          <a:chExt cx="0" cy="0"/>
        </a:xfrm>
      </p:grpSpPr>
      <p:sp>
        <p:nvSpPr>
          <p:cNvPr id="1180" name="Google Shape;1180;ga142d03bb2_3_4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1" name="Google Shape;1181;ga142d03bb2_3_4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Purpose: </a:t>
            </a:r>
            <a:r>
              <a:rPr lang="en"/>
              <a:t>Give students an opportunity to affinity map their projects.</a:t>
            </a:r>
            <a:endParaRPr b="1"/>
          </a:p>
          <a:p>
            <a:pPr indent="0" lvl="0" marL="0" rtl="0" algn="l">
              <a:spcBef>
                <a:spcPts val="0"/>
              </a:spcBef>
              <a:spcAft>
                <a:spcPts val="0"/>
              </a:spcAft>
              <a:buNone/>
            </a:pPr>
            <a:r>
              <a:t/>
            </a:r>
            <a:endParaRPr b="1"/>
          </a:p>
          <a:p>
            <a:pPr indent="0" lvl="0" marL="0" rtl="0" algn="l">
              <a:spcBef>
                <a:spcPts val="0"/>
              </a:spcBef>
              <a:spcAft>
                <a:spcPts val="0"/>
              </a:spcAft>
              <a:buNone/>
            </a:pPr>
            <a:r>
              <a:rPr b="1" lang="en"/>
              <a:t>Talking Points: </a:t>
            </a:r>
            <a:endParaRPr b="1"/>
          </a:p>
          <a:p>
            <a:pPr indent="0" lvl="0" marL="0" rtl="0" algn="l">
              <a:spcBef>
                <a:spcPts val="0"/>
              </a:spcBef>
              <a:spcAft>
                <a:spcPts val="0"/>
              </a:spcAft>
              <a:buNone/>
            </a:pPr>
            <a:r>
              <a:t/>
            </a:r>
            <a:endParaRPr b="1"/>
          </a:p>
          <a:p>
            <a:pPr indent="-298450" lvl="0" marL="457200" rtl="0" algn="l">
              <a:spcBef>
                <a:spcPts val="0"/>
              </a:spcBef>
              <a:spcAft>
                <a:spcPts val="0"/>
              </a:spcAft>
              <a:buSzPts val="1100"/>
              <a:buChar char="●"/>
            </a:pPr>
            <a:r>
              <a:rPr lang="en"/>
              <a:t>Now that we’ve had a chance to practice affinity mapping mapping together, you’ll work with your groups to affinity map for your projects for the next 15 minutes. </a:t>
            </a:r>
            <a:endParaRPr/>
          </a:p>
          <a:p>
            <a:pPr indent="-298450" lvl="0" marL="457200" rtl="0" algn="l">
              <a:spcBef>
                <a:spcPts val="0"/>
              </a:spcBef>
              <a:spcAft>
                <a:spcPts val="0"/>
              </a:spcAft>
              <a:buSzPts val="1100"/>
              <a:buChar char="●"/>
            </a:pPr>
            <a:r>
              <a:rPr lang="en"/>
              <a:t>Ask yourself about the themes or behaviors that come with each Post-it note.</a:t>
            </a:r>
            <a:endParaRPr/>
          </a:p>
          <a:p>
            <a:pPr indent="-298450" lvl="0" marL="457200" rtl="0" algn="l">
              <a:spcBef>
                <a:spcPts val="0"/>
              </a:spcBef>
              <a:spcAft>
                <a:spcPts val="0"/>
              </a:spcAft>
              <a:buSzPts val="1100"/>
              <a:buChar char="●"/>
            </a:pPr>
            <a:r>
              <a:rPr lang="en"/>
              <a:t>As a note, validation usually happens after you have a complete map, but, for the sake of time, we will work with information we have.</a:t>
            </a:r>
            <a:endParaRPr/>
          </a:p>
          <a:p>
            <a:pPr indent="0" lvl="0" marL="0" rtl="0" algn="l">
              <a:spcBef>
                <a:spcPts val="0"/>
              </a:spcBef>
              <a:spcAft>
                <a:spcPts val="0"/>
              </a:spcAft>
              <a:buNone/>
            </a:pPr>
            <a:br>
              <a:rPr lang="en"/>
            </a:br>
            <a:r>
              <a:rPr b="1" lang="en"/>
              <a:t>Teaching Tips: </a:t>
            </a:r>
            <a:endParaRPr b="1"/>
          </a:p>
          <a:p>
            <a:pPr indent="0" lvl="0" marL="0" rtl="0" algn="l">
              <a:spcBef>
                <a:spcPts val="0"/>
              </a:spcBef>
              <a:spcAft>
                <a:spcPts val="0"/>
              </a:spcAft>
              <a:buNone/>
            </a:pPr>
            <a:r>
              <a:t/>
            </a:r>
            <a:endParaRPr b="1"/>
          </a:p>
          <a:p>
            <a:pPr indent="-298450" lvl="0" marL="457200" rtl="0" algn="l">
              <a:spcBef>
                <a:spcPts val="0"/>
              </a:spcBef>
              <a:spcAft>
                <a:spcPts val="0"/>
              </a:spcAft>
              <a:buSzPts val="1100"/>
              <a:buChar char="●"/>
            </a:pPr>
            <a:r>
              <a:rPr lang="en"/>
              <a:t>If on campus, walk around to each group to ensure that everybody is on track and answer any questions students have. </a:t>
            </a:r>
            <a:endParaRPr/>
          </a:p>
          <a:p>
            <a:pPr indent="-298450" lvl="0" marL="457200" rtl="0" algn="l">
              <a:spcBef>
                <a:spcPts val="0"/>
              </a:spcBef>
              <a:spcAft>
                <a:spcPts val="0"/>
              </a:spcAft>
              <a:buSzPts val="1100"/>
              <a:buChar char="●"/>
            </a:pPr>
            <a:r>
              <a:rPr lang="en"/>
              <a:t>If remote, share </a:t>
            </a:r>
            <a:r>
              <a:rPr lang="en" u="sng">
                <a:solidFill>
                  <a:schemeClr val="hlink"/>
                </a:solidFill>
                <a:hlinkClick r:id="rId2"/>
              </a:rPr>
              <a:t>this link</a:t>
            </a:r>
            <a:r>
              <a:rPr lang="en"/>
              <a:t> </a:t>
            </a:r>
            <a:r>
              <a:rPr lang="en"/>
              <a:t>to the slide specifically for affinity mapping.</a:t>
            </a:r>
            <a:endParaRPr/>
          </a:p>
          <a:p>
            <a:pPr indent="-298450" lvl="0" marL="457200" rtl="0" algn="l">
              <a:spcBef>
                <a:spcPts val="0"/>
              </a:spcBef>
              <a:spcAft>
                <a:spcPts val="0"/>
              </a:spcAft>
              <a:buSzPts val="1100"/>
              <a:buChar char="●"/>
            </a:pPr>
            <a:r>
              <a:rPr lang="en"/>
              <a:t>Have students use the template below or a Miro board to organize their affinity map. (Keep in mind that there could be a learning curve when using Miro).</a:t>
            </a:r>
            <a:endParaRPr/>
          </a:p>
          <a:p>
            <a:pPr indent="-298450" lvl="0" marL="457200" rtl="0" algn="l">
              <a:spcBef>
                <a:spcPts val="0"/>
              </a:spcBef>
              <a:spcAft>
                <a:spcPts val="0"/>
              </a:spcAft>
              <a:buSzPts val="1100"/>
              <a:buChar char="●"/>
            </a:pPr>
            <a:r>
              <a:rPr lang="en"/>
              <a:t>Remember to have students color-code their theme/behaviors.</a:t>
            </a:r>
            <a:endParaRPr/>
          </a:p>
          <a:p>
            <a:pPr indent="-298450" lvl="0" marL="457200" rtl="0" algn="l">
              <a:spcBef>
                <a:spcPts val="0"/>
              </a:spcBef>
              <a:spcAft>
                <a:spcPts val="0"/>
              </a:spcAft>
              <a:buSzPts val="1100"/>
              <a:buChar char="●"/>
            </a:pPr>
            <a:r>
              <a:rPr b="1" lang="en">
                <a:solidFill>
                  <a:schemeClr val="dk1"/>
                </a:solidFill>
              </a:rPr>
              <a:t>Link to affinity mapping template: </a:t>
            </a:r>
            <a:r>
              <a:rPr lang="en" u="sng">
                <a:solidFill>
                  <a:srgbClr val="0097A7"/>
                </a:solidFill>
                <a:hlinkClick r:id="rId3">
                  <a:extLst>
                    <a:ext uri="{A12FA001-AC4F-418D-AE19-62706E023703}">
                      <ahyp:hlinkClr val="tx"/>
                    </a:ext>
                  </a:extLst>
                </a:hlinkClick>
              </a:rPr>
              <a:t>https://bit.ly/2JKmCVW</a:t>
            </a:r>
            <a:r>
              <a:rPr lang="en">
                <a:solidFill>
                  <a:schemeClr val="dk1"/>
                </a:solidFill>
              </a:rPr>
              <a:t> (have students make a copy).</a:t>
            </a:r>
            <a:endParaRPr/>
          </a:p>
          <a:p>
            <a:pPr indent="0" lvl="0" marL="0" rtl="0" algn="l">
              <a:spcBef>
                <a:spcPts val="0"/>
              </a:spcBef>
              <a:spcAft>
                <a:spcPts val="0"/>
              </a:spcAft>
              <a:buNone/>
            </a:pPr>
            <a:r>
              <a:t/>
            </a:r>
            <a:endParaRPr b="1"/>
          </a:p>
          <a:p>
            <a:pPr indent="0" lvl="0" marL="0" rtl="0" algn="l">
              <a:spcBef>
                <a:spcPts val="0"/>
              </a:spcBef>
              <a:spcAft>
                <a:spcPts val="0"/>
              </a:spcAft>
              <a:buNone/>
            </a:pPr>
            <a:r>
              <a:rPr b="1" lang="en">
                <a:solidFill>
                  <a:schemeClr val="dk1"/>
                </a:solidFill>
                <a:highlight>
                  <a:srgbClr val="FFD966"/>
                </a:highlight>
              </a:rPr>
              <a:t>For remote classrooms</a:t>
            </a:r>
            <a:r>
              <a:rPr lang="en">
                <a:solidFill>
                  <a:schemeClr val="dk1"/>
                </a:solidFill>
              </a:rPr>
              <a:t>:</a:t>
            </a:r>
            <a:r>
              <a:rPr b="1" lang="en">
                <a:solidFill>
                  <a:schemeClr val="dk1"/>
                </a:solidFill>
                <a:highlight>
                  <a:srgbClr val="FFFF00"/>
                </a:highlight>
              </a:rPr>
              <a:t> </a:t>
            </a:r>
            <a:endParaRPr b="1">
              <a:solidFill>
                <a:schemeClr val="dk1"/>
              </a:solidFill>
              <a:highlight>
                <a:srgbClr val="FFFF00"/>
              </a:highlight>
            </a:endParaRPr>
          </a:p>
          <a:p>
            <a:pPr indent="0" lvl="0" marL="0" rtl="0" algn="l">
              <a:spcBef>
                <a:spcPts val="0"/>
              </a:spcBef>
              <a:spcAft>
                <a:spcPts val="0"/>
              </a:spcAft>
              <a:buNone/>
            </a:pPr>
            <a:r>
              <a:t/>
            </a:r>
            <a:endParaRPr b="1">
              <a:solidFill>
                <a:schemeClr val="dk1"/>
              </a:solidFill>
              <a:highlight>
                <a:srgbClr val="FFFF00"/>
              </a:highlight>
            </a:endParaRPr>
          </a:p>
          <a:p>
            <a:pPr indent="-298450" lvl="0" marL="457200" rtl="0" algn="l">
              <a:spcBef>
                <a:spcPts val="0"/>
              </a:spcBef>
              <a:spcAft>
                <a:spcPts val="0"/>
              </a:spcAft>
              <a:buClr>
                <a:schemeClr val="dk1"/>
              </a:buClr>
              <a:buSzPts val="1100"/>
              <a:buChar char="●"/>
            </a:pPr>
            <a:r>
              <a:rPr lang="en">
                <a:solidFill>
                  <a:schemeClr val="dk1"/>
                </a:solidFill>
              </a:rPr>
              <a:t>Set up breakout rooms for student pairs/groups. Screenshot the slide and post it in the Slack channel before opening the rooms.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At the 60-second mark, send a message to all rooms: “Start to wrap up your discussions. Rooms will close in one minute!”</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Move around from breakout room to breakout room to “walk around the classroom.”</a:t>
            </a:r>
            <a:endParaRPr b="1">
              <a:solidFill>
                <a:schemeClr val="dk1"/>
              </a:solidFill>
              <a:highlight>
                <a:srgbClr val="FFFF00"/>
              </a:highlight>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45720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b="1"/>
          </a:p>
          <a:p>
            <a:pPr indent="0" lvl="0" marL="45720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9" name="Shape 1189"/>
        <p:cNvGrpSpPr/>
        <p:nvPr/>
      </p:nvGrpSpPr>
      <p:grpSpPr>
        <a:xfrm>
          <a:off x="0" y="0"/>
          <a:ext cx="0" cy="0"/>
          <a:chOff x="0" y="0"/>
          <a:chExt cx="0" cy="0"/>
        </a:xfrm>
      </p:grpSpPr>
      <p:sp>
        <p:nvSpPr>
          <p:cNvPr id="1190" name="Google Shape;1190;ga142d03bb2_3_4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1" name="Google Shape;1191;ga142d03bb2_3_4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Purpose: </a:t>
            </a:r>
            <a:r>
              <a:rPr lang="en"/>
              <a:t>Give student a chance to reflect on the affinity mapping </a:t>
            </a:r>
            <a:r>
              <a:rPr lang="en"/>
              <a:t>exercise.</a:t>
            </a:r>
            <a:endParaRPr/>
          </a:p>
          <a:p>
            <a:pPr indent="0" lvl="0" marL="0" rtl="0" algn="l">
              <a:spcBef>
                <a:spcPts val="0"/>
              </a:spcBef>
              <a:spcAft>
                <a:spcPts val="0"/>
              </a:spcAft>
              <a:buNone/>
            </a:pPr>
            <a:r>
              <a:t/>
            </a:r>
            <a:endParaRPr b="1">
              <a:solidFill>
                <a:schemeClr val="dk1"/>
              </a:solidFill>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8" name="Shape 1198"/>
        <p:cNvGrpSpPr/>
        <p:nvPr/>
      </p:nvGrpSpPr>
      <p:grpSpPr>
        <a:xfrm>
          <a:off x="0" y="0"/>
          <a:ext cx="0" cy="0"/>
          <a:chOff x="0" y="0"/>
          <a:chExt cx="0" cy="0"/>
        </a:xfrm>
      </p:grpSpPr>
      <p:sp>
        <p:nvSpPr>
          <p:cNvPr id="1199" name="Google Shape;1199;ga142d03bb2_3_4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0" name="Google Shape;1200;ga142d03bb2_3_4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Purpose: </a:t>
            </a:r>
            <a:r>
              <a:rPr lang="en"/>
              <a:t>Instruct student that they are going to continue to test their original hypothesis.</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Talking Points: </a:t>
            </a:r>
            <a:endParaRPr b="1"/>
          </a:p>
          <a:p>
            <a:pPr indent="0" lvl="0" marL="0" rtl="0" algn="l">
              <a:spcBef>
                <a:spcPts val="0"/>
              </a:spcBef>
              <a:spcAft>
                <a:spcPts val="0"/>
              </a:spcAft>
              <a:buNone/>
            </a:pPr>
            <a:r>
              <a:t/>
            </a:r>
            <a:endParaRPr b="1"/>
          </a:p>
          <a:p>
            <a:pPr indent="-298450" lvl="0" marL="457200" rtl="0" algn="l">
              <a:spcBef>
                <a:spcPts val="0"/>
              </a:spcBef>
              <a:spcAft>
                <a:spcPts val="0"/>
              </a:spcAft>
              <a:buSzPts val="1100"/>
              <a:buChar char="●"/>
            </a:pPr>
            <a:r>
              <a:rPr lang="en"/>
              <a:t>After affinity mapping, some groups may notice that their </a:t>
            </a:r>
            <a:r>
              <a:rPr lang="en"/>
              <a:t>hypotheses</a:t>
            </a:r>
            <a:r>
              <a:rPr lang="en"/>
              <a:t> may need to pivot in a different direction based on their findings.</a:t>
            </a:r>
            <a:endParaRPr/>
          </a:p>
          <a:p>
            <a:pPr indent="-298450" lvl="0" marL="457200" rtl="0" algn="l">
              <a:spcBef>
                <a:spcPts val="0"/>
              </a:spcBef>
              <a:spcAft>
                <a:spcPts val="0"/>
              </a:spcAft>
              <a:buSzPts val="1100"/>
              <a:buChar char="●"/>
            </a:pPr>
            <a:r>
              <a:rPr lang="en"/>
              <a:t>To maintain time constraints and maximize the workshop, each group will continue to test their original hypothesis rather than pivoting. </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Teaching Tips:</a:t>
            </a:r>
            <a:endParaRPr b="1"/>
          </a:p>
          <a:p>
            <a:pPr indent="0" lvl="0" marL="0" rtl="0" algn="l">
              <a:spcBef>
                <a:spcPts val="0"/>
              </a:spcBef>
              <a:spcAft>
                <a:spcPts val="0"/>
              </a:spcAft>
              <a:buNone/>
            </a:pPr>
            <a:r>
              <a:rPr b="1" lang="en"/>
              <a:t> </a:t>
            </a:r>
            <a:endParaRPr b="1"/>
          </a:p>
          <a:p>
            <a:pPr indent="-298450" lvl="0" marL="457200" rtl="0" algn="l">
              <a:spcBef>
                <a:spcPts val="0"/>
              </a:spcBef>
              <a:spcAft>
                <a:spcPts val="0"/>
              </a:spcAft>
              <a:buSzPts val="1100"/>
              <a:buChar char="●"/>
            </a:pPr>
            <a:r>
              <a:rPr lang="en"/>
              <a:t>Allow students to make small adjustments, but, if there are substantial changes, you need to tell them to keep the original hypothesis.</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5" name="Shape 1205"/>
        <p:cNvGrpSpPr/>
        <p:nvPr/>
      </p:nvGrpSpPr>
      <p:grpSpPr>
        <a:xfrm>
          <a:off x="0" y="0"/>
          <a:ext cx="0" cy="0"/>
          <a:chOff x="0" y="0"/>
          <a:chExt cx="0" cy="0"/>
        </a:xfrm>
      </p:grpSpPr>
      <p:sp>
        <p:nvSpPr>
          <p:cNvPr id="1206" name="Google Shape;1206;gaf0eeda3ca_0_10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7" name="Google Shape;1207;gaf0eeda3ca_0_10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Duration: </a:t>
            </a:r>
            <a:r>
              <a:rPr lang="en"/>
              <a:t>60 minutes</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1" name="Shape 1221"/>
        <p:cNvGrpSpPr/>
        <p:nvPr/>
      </p:nvGrpSpPr>
      <p:grpSpPr>
        <a:xfrm>
          <a:off x="0" y="0"/>
          <a:ext cx="0" cy="0"/>
          <a:chOff x="0" y="0"/>
          <a:chExt cx="0" cy="0"/>
        </a:xfrm>
      </p:grpSpPr>
      <p:sp>
        <p:nvSpPr>
          <p:cNvPr id="1222" name="Google Shape;1222;g7889912792_0_4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3" name="Google Shape;1223;g7889912792_0_4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Purpose:</a:t>
            </a:r>
            <a:r>
              <a:rPr lang="en">
                <a:solidFill>
                  <a:schemeClr val="dk1"/>
                </a:solidFill>
              </a:rPr>
              <a:t> Highlight the learning objectives that we’ll tackle in this section.</a:t>
            </a:r>
            <a:endParaRPr b="1">
              <a:solidFill>
                <a:schemeClr val="dk1"/>
              </a:solidFill>
            </a:endParaRPr>
          </a:p>
          <a:p>
            <a:pPr indent="0" lvl="0" marL="0" rtl="0" algn="l">
              <a:spcBef>
                <a:spcPts val="0"/>
              </a:spcBef>
              <a:spcAft>
                <a:spcPts val="0"/>
              </a:spcAft>
              <a:buNone/>
            </a:pPr>
            <a:r>
              <a:t/>
            </a:r>
            <a:endParaRPr b="1">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0" name="Shape 1230"/>
        <p:cNvGrpSpPr/>
        <p:nvPr/>
      </p:nvGrpSpPr>
      <p:grpSpPr>
        <a:xfrm>
          <a:off x="0" y="0"/>
          <a:ext cx="0" cy="0"/>
          <a:chOff x="0" y="0"/>
          <a:chExt cx="0" cy="0"/>
        </a:xfrm>
      </p:grpSpPr>
      <p:sp>
        <p:nvSpPr>
          <p:cNvPr id="1231" name="Google Shape;1231;gaa932b1532_0_7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2" name="Google Shape;1232;gaa932b1532_0_7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highlight>
                  <a:schemeClr val="lt1"/>
                </a:highlight>
              </a:rPr>
              <a:t>Purpose: </a:t>
            </a:r>
            <a:r>
              <a:rPr lang="en">
                <a:solidFill>
                  <a:schemeClr val="dk1"/>
                </a:solidFill>
                <a:highlight>
                  <a:schemeClr val="lt1"/>
                </a:highlight>
              </a:rPr>
              <a:t>Help students understand the importance of feature prioritization once they have made affinity maps.</a:t>
            </a:r>
            <a:endParaRPr>
              <a:solidFill>
                <a:schemeClr val="dk1"/>
              </a:solidFill>
              <a:highlight>
                <a:schemeClr val="lt1"/>
              </a:highlight>
            </a:endParaRPr>
          </a:p>
          <a:p>
            <a:pPr indent="0" lvl="0" marL="0" rtl="0" algn="l">
              <a:spcBef>
                <a:spcPts val="0"/>
              </a:spcBef>
              <a:spcAft>
                <a:spcPts val="0"/>
              </a:spcAft>
              <a:buNone/>
            </a:pPr>
            <a:r>
              <a:t/>
            </a:r>
            <a:endParaRPr b="1">
              <a:solidFill>
                <a:schemeClr val="dk1"/>
              </a:solidFill>
              <a:highlight>
                <a:schemeClr val="lt1"/>
              </a:highlight>
            </a:endParaRPr>
          </a:p>
          <a:p>
            <a:pPr indent="0" lvl="0" marL="0" rtl="0" algn="l">
              <a:spcBef>
                <a:spcPts val="0"/>
              </a:spcBef>
              <a:spcAft>
                <a:spcPts val="0"/>
              </a:spcAft>
              <a:buNone/>
            </a:pPr>
            <a:r>
              <a:rPr b="1" lang="en">
                <a:solidFill>
                  <a:schemeClr val="dk1"/>
                </a:solidFill>
                <a:highlight>
                  <a:schemeClr val="lt1"/>
                </a:highlight>
              </a:rPr>
              <a:t>Talking Points:</a:t>
            </a:r>
            <a:endParaRPr>
              <a:solidFill>
                <a:schemeClr val="dk1"/>
              </a:solidFill>
            </a:endParaRPr>
          </a:p>
          <a:p>
            <a:pPr indent="0" lvl="0" marL="0" rtl="0" algn="l">
              <a:spcBef>
                <a:spcPts val="0"/>
              </a:spcBef>
              <a:spcAft>
                <a:spcPts val="0"/>
              </a:spcAft>
              <a:buNone/>
            </a:pPr>
            <a:r>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A product like Gmail has core features, such as sending an email, browsing the inbox, managing contacts, etc. But, within one of those features (e.g., sending an email), there are many smaller features (the compose email window, the compose button, the send button, etc.).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We just want to emphasize that features can be large or small depending on the overall product. Don’t think of features just as the big fancy things.</a:t>
            </a:r>
            <a:endParaRPr b="1">
              <a:solidFill>
                <a:schemeClr val="dk1"/>
              </a:solidFill>
              <a:highlight>
                <a:schemeClr val="lt1"/>
              </a:highlight>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2" name="Shape 1252"/>
        <p:cNvGrpSpPr/>
        <p:nvPr/>
      </p:nvGrpSpPr>
      <p:grpSpPr>
        <a:xfrm>
          <a:off x="0" y="0"/>
          <a:ext cx="0" cy="0"/>
          <a:chOff x="0" y="0"/>
          <a:chExt cx="0" cy="0"/>
        </a:xfrm>
      </p:grpSpPr>
      <p:sp>
        <p:nvSpPr>
          <p:cNvPr id="1253" name="Google Shape;1253;gaa932b1532_0_7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4" name="Google Shape;1254;gaa932b1532_0_7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highlight>
                  <a:schemeClr val="lt1"/>
                </a:highlight>
              </a:rPr>
              <a:t>Purpose: </a:t>
            </a:r>
            <a:r>
              <a:rPr lang="en">
                <a:solidFill>
                  <a:schemeClr val="dk1"/>
                </a:solidFill>
                <a:highlight>
                  <a:schemeClr val="lt1"/>
                </a:highlight>
              </a:rPr>
              <a:t>Connect </a:t>
            </a:r>
            <a:r>
              <a:rPr lang="en">
                <a:solidFill>
                  <a:schemeClr val="dk1"/>
                </a:solidFill>
                <a:highlight>
                  <a:schemeClr val="lt1"/>
                </a:highlight>
              </a:rPr>
              <a:t>the importance of features to customer satisfaction.</a:t>
            </a:r>
            <a:endParaRPr>
              <a:solidFill>
                <a:schemeClr val="dk1"/>
              </a:solidFill>
              <a:highlight>
                <a:schemeClr val="lt1"/>
              </a:highlight>
            </a:endParaRPr>
          </a:p>
          <a:p>
            <a:pPr indent="0" lvl="0" marL="0" rtl="0" algn="l">
              <a:spcBef>
                <a:spcPts val="0"/>
              </a:spcBef>
              <a:spcAft>
                <a:spcPts val="0"/>
              </a:spcAft>
              <a:buNone/>
            </a:pPr>
            <a:r>
              <a:t/>
            </a:r>
            <a:endParaRPr b="1">
              <a:solidFill>
                <a:schemeClr val="dk1"/>
              </a:solidFill>
              <a:highlight>
                <a:schemeClr val="lt1"/>
              </a:highlight>
            </a:endParaRPr>
          </a:p>
          <a:p>
            <a:pPr indent="0" lvl="0" marL="0" rtl="0" algn="l">
              <a:spcBef>
                <a:spcPts val="0"/>
              </a:spcBef>
              <a:spcAft>
                <a:spcPts val="0"/>
              </a:spcAft>
              <a:buNone/>
            </a:pPr>
            <a:r>
              <a:rPr b="1" lang="en">
                <a:solidFill>
                  <a:schemeClr val="dk1"/>
                </a:solidFill>
                <a:highlight>
                  <a:schemeClr val="lt1"/>
                </a:highlight>
              </a:rPr>
              <a:t>Talking Points:</a:t>
            </a:r>
            <a:endParaRPr b="1">
              <a:solidFill>
                <a:schemeClr val="dk1"/>
              </a:solidFill>
            </a:endParaRPr>
          </a:p>
          <a:p>
            <a:pPr indent="0" lvl="0" marL="0" rtl="0" algn="l">
              <a:spcBef>
                <a:spcPts val="0"/>
              </a:spcBef>
              <a:spcAft>
                <a:spcPts val="0"/>
              </a:spcAft>
              <a:buNone/>
            </a:pPr>
            <a:r>
              <a:t/>
            </a:r>
            <a:endParaRPr b="1">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Now that we have made affinity maps from our interviews and collected insights, let’s talk about features.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We know that we need to prioritize features for an MVP based on assumptions we need to validate. But what other factors should we be thinking about?</a:t>
            </a:r>
            <a:endParaRPr>
              <a:solidFill>
                <a:schemeClr val="dk1"/>
              </a:solidFill>
            </a:endParaRPr>
          </a:p>
          <a:p>
            <a:pPr indent="-298450" lvl="1" marL="914400" rtl="0" algn="l">
              <a:spcBef>
                <a:spcPts val="0"/>
              </a:spcBef>
              <a:spcAft>
                <a:spcPts val="0"/>
              </a:spcAft>
              <a:buClr>
                <a:schemeClr val="dk1"/>
              </a:buClr>
              <a:buSzPts val="1100"/>
              <a:buChar char="○"/>
            </a:pPr>
            <a:r>
              <a:rPr b="1" lang="en">
                <a:solidFill>
                  <a:schemeClr val="dk1"/>
                </a:solidFill>
              </a:rPr>
              <a:t>Answer</a:t>
            </a:r>
            <a:r>
              <a:rPr lang="en">
                <a:solidFill>
                  <a:schemeClr val="dk1"/>
                </a:solidFill>
              </a:rPr>
              <a:t>: Customer value and level of effort.</a:t>
            </a:r>
            <a:endParaRPr b="1">
              <a:solidFill>
                <a:schemeClr val="dk1"/>
              </a:solidFill>
              <a:highlight>
                <a:schemeClr val="lt1"/>
              </a:highlight>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1" name="Shape 1261"/>
        <p:cNvGrpSpPr/>
        <p:nvPr/>
      </p:nvGrpSpPr>
      <p:grpSpPr>
        <a:xfrm>
          <a:off x="0" y="0"/>
          <a:ext cx="0" cy="0"/>
          <a:chOff x="0" y="0"/>
          <a:chExt cx="0" cy="0"/>
        </a:xfrm>
      </p:grpSpPr>
      <p:sp>
        <p:nvSpPr>
          <p:cNvPr id="1262" name="Google Shape;1262;gaa932b1532_0_7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3" name="Google Shape;1263;gaa932b1532_0_7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Purpose: </a:t>
            </a:r>
            <a:r>
              <a:rPr lang="en">
                <a:solidFill>
                  <a:schemeClr val="dk1"/>
                </a:solidFill>
              </a:rPr>
              <a:t>Learn h</a:t>
            </a:r>
            <a:r>
              <a:rPr lang="en">
                <a:solidFill>
                  <a:schemeClr val="dk1"/>
                </a:solidFill>
              </a:rPr>
              <a:t>ow to gauge the importance of a feature.</a:t>
            </a:r>
            <a:endParaRPr>
              <a:solidFill>
                <a:schemeClr val="dk1"/>
              </a:solidFill>
            </a:endParaRPr>
          </a:p>
          <a:p>
            <a:pPr indent="0" lvl="0" marL="0" rtl="0" algn="l">
              <a:spcBef>
                <a:spcPts val="0"/>
              </a:spcBef>
              <a:spcAft>
                <a:spcPts val="0"/>
              </a:spcAft>
              <a:buNone/>
            </a:pPr>
            <a:r>
              <a:t/>
            </a:r>
            <a:endParaRPr b="1">
              <a:solidFill>
                <a:schemeClr val="dk1"/>
              </a:solidFill>
            </a:endParaRPr>
          </a:p>
          <a:p>
            <a:pPr indent="0" lvl="0" marL="0" rtl="0" algn="l">
              <a:spcBef>
                <a:spcPts val="0"/>
              </a:spcBef>
              <a:spcAft>
                <a:spcPts val="0"/>
              </a:spcAft>
              <a:buNone/>
            </a:pPr>
            <a:r>
              <a:rPr b="1" lang="en">
                <a:solidFill>
                  <a:schemeClr val="dk1"/>
                </a:solidFill>
              </a:rPr>
              <a:t>Talking Points:</a:t>
            </a:r>
            <a:endParaRPr b="1">
              <a:solidFill>
                <a:schemeClr val="dk1"/>
              </a:solidFill>
            </a:endParaRPr>
          </a:p>
          <a:p>
            <a:pPr indent="0" lvl="0" marL="0" rtl="0" algn="l">
              <a:spcBef>
                <a:spcPts val="0"/>
              </a:spcBef>
              <a:spcAft>
                <a:spcPts val="0"/>
              </a:spcAft>
              <a:buNone/>
            </a:pPr>
            <a:r>
              <a:t/>
            </a:r>
            <a:endParaRPr b="1">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Prioritization can be highly subjective. Ultimately, there are a few major factors that influence whether or not something should be prioritized:</a:t>
            </a:r>
            <a:endParaRPr>
              <a:solidFill>
                <a:schemeClr val="dk1"/>
              </a:solidFill>
            </a:endParaRPr>
          </a:p>
          <a:p>
            <a:pPr indent="-298450" lvl="1" marL="914400" rtl="0" algn="l">
              <a:spcBef>
                <a:spcPts val="0"/>
              </a:spcBef>
              <a:spcAft>
                <a:spcPts val="0"/>
              </a:spcAft>
              <a:buClr>
                <a:schemeClr val="dk1"/>
              </a:buClr>
              <a:buSzPts val="1100"/>
              <a:buChar char="○"/>
            </a:pPr>
            <a:r>
              <a:rPr b="1" lang="en">
                <a:solidFill>
                  <a:schemeClr val="dk1"/>
                </a:solidFill>
              </a:rPr>
              <a:t>Customer value: </a:t>
            </a:r>
            <a:r>
              <a:rPr lang="en">
                <a:solidFill>
                  <a:schemeClr val="dk1"/>
                </a:solidFill>
              </a:rPr>
              <a:t>How much more satisfied will our customers be with our product if they are given access to this feature?</a:t>
            </a:r>
            <a:endParaRPr>
              <a:solidFill>
                <a:schemeClr val="dk1"/>
              </a:solidFill>
            </a:endParaRPr>
          </a:p>
          <a:p>
            <a:pPr indent="-298450" lvl="1" marL="914400" rtl="0" algn="l">
              <a:spcBef>
                <a:spcPts val="0"/>
              </a:spcBef>
              <a:spcAft>
                <a:spcPts val="0"/>
              </a:spcAft>
              <a:buClr>
                <a:schemeClr val="dk1"/>
              </a:buClr>
              <a:buSzPts val="1100"/>
              <a:buChar char="○"/>
            </a:pPr>
            <a:r>
              <a:rPr b="1" lang="en">
                <a:solidFill>
                  <a:schemeClr val="dk1"/>
                </a:solidFill>
              </a:rPr>
              <a:t>Level of effort (LoE): </a:t>
            </a:r>
            <a:r>
              <a:rPr lang="en">
                <a:solidFill>
                  <a:schemeClr val="dk1"/>
                </a:solidFill>
              </a:rPr>
              <a:t>What resources are required to build this feature? </a:t>
            </a:r>
            <a:endParaRPr>
              <a:solidFill>
                <a:schemeClr val="dk1"/>
              </a:solidFill>
            </a:endParaRPr>
          </a:p>
          <a:p>
            <a:pPr indent="-298450" lvl="1" marL="914400" rtl="0" algn="l">
              <a:spcBef>
                <a:spcPts val="0"/>
              </a:spcBef>
              <a:spcAft>
                <a:spcPts val="0"/>
              </a:spcAft>
              <a:buClr>
                <a:schemeClr val="dk1"/>
              </a:buClr>
              <a:buSzPts val="1100"/>
              <a:buChar char="○"/>
            </a:pPr>
            <a:r>
              <a:rPr b="1" lang="en">
                <a:solidFill>
                  <a:schemeClr val="dk1"/>
                </a:solidFill>
              </a:rPr>
              <a:t>Business value:</a:t>
            </a:r>
            <a:r>
              <a:rPr lang="en">
                <a:solidFill>
                  <a:schemeClr val="dk1"/>
                </a:solidFill>
              </a:rPr>
              <a:t> How much will it help the business?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LoE should factor in everything, including the time needed to write the requirements, create designs, complete engineering, test, and roll out the feature to users.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The product manager needs to be able to clearly articulate the criteria used for prioritization to the product team and stakeholders.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Product managers frequently have to inform stakeholders that their requests for the product will not be implemented. Having a clear prioritization method allows others to understand how decisions are made and builds trust that decisions are made fairly, logically, and in the best interest of the customer and the organization.</a:t>
            </a:r>
            <a:endParaRPr b="1">
              <a:solidFill>
                <a:schemeClr val="dk1"/>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ad4caf9a81_1_10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ad4caf9a81_1_10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Teaching Tips:</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Give everyone in the class a chance to introduce themselves.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Ask them to share their name, why they’re taking this class, and what they want to learn.</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Ask them to share a fun fact about themselves to lighten the mood. </a:t>
            </a:r>
            <a:endParaRPr>
              <a:solidFill>
                <a:schemeClr val="dk1"/>
              </a:solidFill>
            </a:endParaRPr>
          </a:p>
          <a:p>
            <a:pPr indent="0" lvl="0" marL="0" rtl="0" algn="l">
              <a:spcBef>
                <a:spcPts val="0"/>
              </a:spcBef>
              <a:spcAft>
                <a:spcPts val="0"/>
              </a:spcAft>
              <a:buNone/>
            </a:pPr>
            <a:r>
              <a:t/>
            </a:r>
            <a:endParaRPr b="1">
              <a:solidFill>
                <a:schemeClr val="dk1"/>
              </a:solidFill>
            </a:endParaRPr>
          </a:p>
          <a:p>
            <a:pPr indent="0" lvl="0" marL="0" rtl="0" algn="l">
              <a:spcBef>
                <a:spcPts val="0"/>
              </a:spcBef>
              <a:spcAft>
                <a:spcPts val="0"/>
              </a:spcAft>
              <a:buNone/>
            </a:pPr>
            <a:r>
              <a:rPr b="1" lang="en">
                <a:solidFill>
                  <a:schemeClr val="dk1"/>
                </a:solidFill>
                <a:highlight>
                  <a:srgbClr val="FFD966"/>
                </a:highlight>
              </a:rPr>
              <a:t>For remote classrooms</a:t>
            </a:r>
            <a:r>
              <a:rPr lang="en">
                <a:solidFill>
                  <a:schemeClr val="dk1"/>
                </a:solidFill>
              </a:rPr>
              <a:t>:</a:t>
            </a:r>
            <a:endParaRPr>
              <a:solidFill>
                <a:schemeClr val="dk1"/>
              </a:solidFill>
            </a:endParaRPr>
          </a:p>
          <a:p>
            <a:pPr indent="0" lvl="0" marL="0" rtl="0" algn="l">
              <a:spcBef>
                <a:spcPts val="0"/>
              </a:spcBef>
              <a:spcAft>
                <a:spcPts val="0"/>
              </a:spcAft>
              <a:buNone/>
            </a:pPr>
            <a:r>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Have students popcorn to each other once they answer to encourage them to get engaged.</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You can write this in the Slack channel/Zoom chat and have students thread their responses.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highlight>
                  <a:srgbClr val="FED532"/>
                </a:highlight>
              </a:rPr>
              <a:t>Customize It</a:t>
            </a:r>
            <a:endParaRPr b="1">
              <a:solidFill>
                <a:schemeClr val="dk1"/>
              </a:solidFill>
              <a:highlight>
                <a:srgbClr val="FED532"/>
              </a:highlight>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Add a different “fun fact” that students should share (e.g., favorite food, dream vacation spot, etc.).</a:t>
            </a:r>
            <a:endParaRPr>
              <a:solidFill>
                <a:schemeClr val="dk1"/>
              </a:solidFill>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9" name="Shape 1279"/>
        <p:cNvGrpSpPr/>
        <p:nvPr/>
      </p:nvGrpSpPr>
      <p:grpSpPr>
        <a:xfrm>
          <a:off x="0" y="0"/>
          <a:ext cx="0" cy="0"/>
          <a:chOff x="0" y="0"/>
          <a:chExt cx="0" cy="0"/>
        </a:xfrm>
      </p:grpSpPr>
      <p:sp>
        <p:nvSpPr>
          <p:cNvPr id="1280" name="Google Shape;1280;ga2027591e6_1_7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1" name="Google Shape;1281;ga2027591e6_1_7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Purpose: </a:t>
            </a:r>
            <a:r>
              <a:rPr lang="en">
                <a:solidFill>
                  <a:schemeClr val="dk1"/>
                </a:solidFill>
              </a:rPr>
              <a:t>Give students context into how MVPs fit into the product development process.</a:t>
            </a:r>
            <a:endParaRPr>
              <a:solidFill>
                <a:schemeClr val="dk1"/>
              </a:solidFill>
            </a:endParaRPr>
          </a:p>
          <a:p>
            <a:pPr indent="0" lvl="0" marL="0" rtl="0" algn="l">
              <a:spcBef>
                <a:spcPts val="0"/>
              </a:spcBef>
              <a:spcAft>
                <a:spcPts val="0"/>
              </a:spcAft>
              <a:buNone/>
            </a:pPr>
            <a:r>
              <a:t/>
            </a:r>
            <a:endParaRPr b="1">
              <a:solidFill>
                <a:schemeClr val="dk1"/>
              </a:solidFill>
            </a:endParaRPr>
          </a:p>
          <a:p>
            <a:pPr indent="0" lvl="0" marL="0" rtl="0" algn="l">
              <a:spcBef>
                <a:spcPts val="0"/>
              </a:spcBef>
              <a:spcAft>
                <a:spcPts val="0"/>
              </a:spcAft>
              <a:buNone/>
            </a:pPr>
            <a:r>
              <a:rPr b="1" lang="en">
                <a:solidFill>
                  <a:schemeClr val="dk1"/>
                </a:solidFill>
              </a:rPr>
              <a:t>Talking Points:</a:t>
            </a:r>
            <a:endParaRPr b="1">
              <a:solidFill>
                <a:schemeClr val="dk1"/>
              </a:solidFill>
            </a:endParaRPr>
          </a:p>
          <a:p>
            <a:pPr indent="0" lvl="0" marL="0" rtl="0" algn="l">
              <a:spcBef>
                <a:spcPts val="0"/>
              </a:spcBef>
              <a:spcAft>
                <a:spcPts val="0"/>
              </a:spcAft>
              <a:buNone/>
            </a:pPr>
            <a:r>
              <a:t/>
            </a:r>
            <a:endParaRPr b="1">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To have the fastest (and usually cheapest) minimum viable product (MVP) iterations, the number of features should be limited to those that are absolutely required to test hypotheses from the most important risks, assumptions, and customer problems.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Usually, it’s better to test one key hypothesis this week rather than two or three hypotheses next week.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Be ruthless in limiting the number of features in prototypes and MVPs.</a:t>
            </a:r>
            <a:endParaRPr b="1">
              <a:solidFill>
                <a:schemeClr val="dk1"/>
              </a:solidFill>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3" name="Shape 1293"/>
        <p:cNvGrpSpPr/>
        <p:nvPr/>
      </p:nvGrpSpPr>
      <p:grpSpPr>
        <a:xfrm>
          <a:off x="0" y="0"/>
          <a:ext cx="0" cy="0"/>
          <a:chOff x="0" y="0"/>
          <a:chExt cx="0" cy="0"/>
        </a:xfrm>
      </p:grpSpPr>
      <p:sp>
        <p:nvSpPr>
          <p:cNvPr id="1294" name="Google Shape;1294;ga2027591e6_1_6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5" name="Google Shape;1295;ga2027591e6_1_6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Purpose: </a:t>
            </a:r>
            <a:r>
              <a:rPr lang="en">
                <a:solidFill>
                  <a:schemeClr val="dk1"/>
                </a:solidFill>
              </a:rPr>
              <a:t>Give students a chance to share their understanding of MVPs.</a:t>
            </a:r>
            <a:endParaRPr>
              <a:solidFill>
                <a:schemeClr val="dk1"/>
              </a:solidFill>
            </a:endParaRPr>
          </a:p>
          <a:p>
            <a:pPr indent="0" lvl="0" marL="0" rtl="0" algn="l">
              <a:spcBef>
                <a:spcPts val="0"/>
              </a:spcBef>
              <a:spcAft>
                <a:spcPts val="0"/>
              </a:spcAft>
              <a:buNone/>
            </a:pPr>
            <a:r>
              <a:t/>
            </a:r>
            <a:endParaRPr b="1">
              <a:solidFill>
                <a:schemeClr val="dk1"/>
              </a:solidFill>
            </a:endParaRPr>
          </a:p>
          <a:p>
            <a:pPr indent="0" lvl="0" marL="0" rtl="0" algn="l">
              <a:spcBef>
                <a:spcPts val="0"/>
              </a:spcBef>
              <a:spcAft>
                <a:spcPts val="0"/>
              </a:spcAft>
              <a:buNone/>
            </a:pPr>
            <a:r>
              <a:rPr b="1" lang="en">
                <a:solidFill>
                  <a:schemeClr val="dk1"/>
                </a:solidFill>
              </a:rPr>
              <a:t>Talking Points:</a:t>
            </a:r>
            <a:endParaRPr b="1">
              <a:solidFill>
                <a:schemeClr val="dk1"/>
              </a:solidFill>
            </a:endParaRPr>
          </a:p>
          <a:p>
            <a:pPr indent="0" lvl="0" marL="0" rtl="0" algn="l">
              <a:spcBef>
                <a:spcPts val="0"/>
              </a:spcBef>
              <a:spcAft>
                <a:spcPts val="0"/>
              </a:spcAft>
              <a:buNone/>
            </a:pPr>
            <a:r>
              <a:t/>
            </a:r>
            <a:endParaRPr b="1">
              <a:solidFill>
                <a:schemeClr val="dk1"/>
              </a:solidFill>
            </a:endParaRPr>
          </a:p>
          <a:p>
            <a:pPr indent="-298450" lvl="0" marL="457200" rtl="0" algn="l">
              <a:spcBef>
                <a:spcPts val="0"/>
              </a:spcBef>
              <a:spcAft>
                <a:spcPts val="0"/>
              </a:spcAft>
              <a:buClr>
                <a:schemeClr val="dk1"/>
              </a:buClr>
              <a:buSzPts val="1100"/>
              <a:buChar char="●"/>
            </a:pPr>
            <a:r>
              <a:rPr b="1" lang="en">
                <a:solidFill>
                  <a:schemeClr val="dk1"/>
                </a:solidFill>
              </a:rPr>
              <a:t>Quick popcorn discussion</a:t>
            </a:r>
            <a:r>
              <a:rPr lang="en">
                <a:solidFill>
                  <a:schemeClr val="dk1"/>
                </a:solidFill>
              </a:rPr>
              <a:t>: Who knows what an MVP is and can share a definition?</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highlight>
                  <a:srgbClr val="FFD966"/>
                </a:highlight>
              </a:rPr>
              <a:t>For remote classrooms</a:t>
            </a:r>
            <a:r>
              <a:rPr lang="en">
                <a:solidFill>
                  <a:schemeClr val="dk1"/>
                </a:solidFill>
              </a:rPr>
              <a:t>:</a:t>
            </a:r>
            <a:r>
              <a:rPr b="1" lang="en">
                <a:solidFill>
                  <a:schemeClr val="dk1"/>
                </a:solidFill>
                <a:highlight>
                  <a:srgbClr val="FFFF00"/>
                </a:highlight>
              </a:rPr>
              <a:t> </a:t>
            </a:r>
            <a:endParaRPr b="1">
              <a:solidFill>
                <a:schemeClr val="dk1"/>
              </a:solidFill>
              <a:highlight>
                <a:srgbClr val="FFFF00"/>
              </a:highlight>
            </a:endParaRPr>
          </a:p>
          <a:p>
            <a:pPr indent="0" lvl="0" marL="0" rtl="0" algn="l">
              <a:spcBef>
                <a:spcPts val="0"/>
              </a:spcBef>
              <a:spcAft>
                <a:spcPts val="0"/>
              </a:spcAft>
              <a:buClr>
                <a:schemeClr val="dk1"/>
              </a:buClr>
              <a:buSzPts val="1100"/>
              <a:buFont typeface="Arial"/>
              <a:buNone/>
            </a:pPr>
            <a:r>
              <a:t/>
            </a:r>
            <a:endParaRPr b="1">
              <a:solidFill>
                <a:schemeClr val="dk1"/>
              </a:solidFill>
              <a:highlight>
                <a:srgbClr val="FFFF00"/>
              </a:highlight>
            </a:endParaRPr>
          </a:p>
          <a:p>
            <a:pPr indent="-298450" lvl="0" marL="457200" rtl="0" algn="l">
              <a:spcBef>
                <a:spcPts val="0"/>
              </a:spcBef>
              <a:spcAft>
                <a:spcPts val="0"/>
              </a:spcAft>
              <a:buClr>
                <a:schemeClr val="dk1"/>
              </a:buClr>
              <a:buSzPts val="1100"/>
              <a:buChar char="●"/>
            </a:pPr>
            <a:r>
              <a:rPr lang="en">
                <a:solidFill>
                  <a:schemeClr val="dk1"/>
                </a:solidFill>
              </a:rPr>
              <a:t> Instruct students to come off mute to share their responses.</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4" name="Shape 1304"/>
        <p:cNvGrpSpPr/>
        <p:nvPr/>
      </p:nvGrpSpPr>
      <p:grpSpPr>
        <a:xfrm>
          <a:off x="0" y="0"/>
          <a:ext cx="0" cy="0"/>
          <a:chOff x="0" y="0"/>
          <a:chExt cx="0" cy="0"/>
        </a:xfrm>
      </p:grpSpPr>
      <p:sp>
        <p:nvSpPr>
          <p:cNvPr id="1305" name="Google Shape;1305;ga2027591e6_1_6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6" name="Google Shape;1306;ga2027591e6_1_6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Talking Points:</a:t>
            </a:r>
            <a:endParaRPr b="1">
              <a:solidFill>
                <a:schemeClr val="dk1"/>
              </a:solidFill>
            </a:endParaRPr>
          </a:p>
          <a:p>
            <a:pPr indent="0" lvl="0" marL="0" rtl="0" algn="l">
              <a:spcBef>
                <a:spcPts val="0"/>
              </a:spcBef>
              <a:spcAft>
                <a:spcPts val="0"/>
              </a:spcAft>
              <a:buNone/>
            </a:pPr>
            <a:r>
              <a:t/>
            </a:r>
            <a:endParaRPr b="1">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Here’s how we define an MVP: It’s all about learning as quickly as possible.</a:t>
            </a:r>
            <a:endParaRPr b="1">
              <a:solidFill>
                <a:schemeClr val="dk1"/>
              </a:solidFill>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2" name="Shape 1312"/>
        <p:cNvGrpSpPr/>
        <p:nvPr/>
      </p:nvGrpSpPr>
      <p:grpSpPr>
        <a:xfrm>
          <a:off x="0" y="0"/>
          <a:ext cx="0" cy="0"/>
          <a:chOff x="0" y="0"/>
          <a:chExt cx="0" cy="0"/>
        </a:xfrm>
      </p:grpSpPr>
      <p:sp>
        <p:nvSpPr>
          <p:cNvPr id="1313" name="Google Shape;1313;ga2027591e6_1_6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4" name="Google Shape;1314;ga2027591e6_1_6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Talking Points:</a:t>
            </a:r>
            <a:endParaRPr b="1">
              <a:solidFill>
                <a:schemeClr val="dk1"/>
              </a:solidFill>
            </a:endParaRPr>
          </a:p>
          <a:p>
            <a:pPr indent="0" lvl="0" marL="0" rtl="0" algn="l">
              <a:spcBef>
                <a:spcPts val="0"/>
              </a:spcBef>
              <a:spcAft>
                <a:spcPts val="0"/>
              </a:spcAft>
              <a:buNone/>
            </a:pPr>
            <a:r>
              <a:t/>
            </a:r>
            <a:endParaRPr b="1">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Another important point about MVPs: They’re buyable and usable.</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Whereas prototypes are just wireframes or sketches, MVPs are an actual product you can put into market that can be used.</a:t>
            </a:r>
            <a:endParaRPr>
              <a:solidFill>
                <a:schemeClr val="dk1"/>
              </a:solidFill>
            </a:endParaRPr>
          </a:p>
          <a:p>
            <a:pPr indent="-298450" lvl="0" marL="457200" rtl="0" algn="l">
              <a:spcBef>
                <a:spcPts val="0"/>
              </a:spcBef>
              <a:spcAft>
                <a:spcPts val="0"/>
              </a:spcAft>
              <a:buClr>
                <a:schemeClr val="dk1"/>
              </a:buClr>
              <a:buSzPts val="1100"/>
              <a:buChar char="●"/>
            </a:pPr>
            <a:r>
              <a:rPr lang="en" u="sng">
                <a:solidFill>
                  <a:schemeClr val="accent5"/>
                </a:solidFill>
                <a:hlinkClick r:id="rId2">
                  <a:extLst>
                    <a:ext uri="{A12FA001-AC4F-418D-AE19-62706E023703}">
                      <ahyp:hlinkClr val="tx"/>
                    </a:ext>
                  </a:extLst>
                </a:hlinkClick>
              </a:rPr>
              <a:t>Marty Cagan</a:t>
            </a:r>
            <a:r>
              <a:rPr lang="en">
                <a:solidFill>
                  <a:schemeClr val="dk1"/>
                </a:solidFill>
              </a:rPr>
              <a:t> is the founding partner of the Silicon Valley Product Group.</a:t>
            </a:r>
            <a:endParaRPr b="1">
              <a:solidFill>
                <a:schemeClr val="dk1"/>
              </a:solidFill>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0" name="Shape 1320"/>
        <p:cNvGrpSpPr/>
        <p:nvPr/>
      </p:nvGrpSpPr>
      <p:grpSpPr>
        <a:xfrm>
          <a:off x="0" y="0"/>
          <a:ext cx="0" cy="0"/>
          <a:chOff x="0" y="0"/>
          <a:chExt cx="0" cy="0"/>
        </a:xfrm>
      </p:grpSpPr>
      <p:sp>
        <p:nvSpPr>
          <p:cNvPr id="1321" name="Google Shape;1321;ga2027591e6_1_6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2" name="Google Shape;1322;ga2027591e6_1_6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Purpose: </a:t>
            </a:r>
            <a:r>
              <a:rPr lang="en">
                <a:solidFill>
                  <a:schemeClr val="dk1"/>
                </a:solidFill>
              </a:rPr>
              <a:t>Give learners an understanding why MVPs are important. </a:t>
            </a:r>
            <a:endParaRPr>
              <a:solidFill>
                <a:schemeClr val="dk1"/>
              </a:solidFill>
            </a:endParaRPr>
          </a:p>
          <a:p>
            <a:pPr indent="0" lvl="0" marL="0" rtl="0" algn="l">
              <a:spcBef>
                <a:spcPts val="0"/>
              </a:spcBef>
              <a:spcAft>
                <a:spcPts val="0"/>
              </a:spcAft>
              <a:buNone/>
            </a:pPr>
            <a:r>
              <a:t/>
            </a:r>
            <a:endParaRPr b="1">
              <a:solidFill>
                <a:schemeClr val="dk1"/>
              </a:solidFill>
            </a:endParaRPr>
          </a:p>
          <a:p>
            <a:pPr indent="0" lvl="0" marL="0" rtl="0" algn="l">
              <a:spcBef>
                <a:spcPts val="0"/>
              </a:spcBef>
              <a:spcAft>
                <a:spcPts val="0"/>
              </a:spcAft>
              <a:buNone/>
            </a:pPr>
            <a:r>
              <a:rPr b="1" lang="en">
                <a:solidFill>
                  <a:schemeClr val="dk1"/>
                </a:solidFill>
              </a:rPr>
              <a:t>Talking Points:</a:t>
            </a:r>
            <a:endParaRPr b="1">
              <a:solidFill>
                <a:schemeClr val="dk1"/>
              </a:solidFill>
            </a:endParaRPr>
          </a:p>
          <a:p>
            <a:pPr indent="0" lvl="0" marL="0" rtl="0" algn="l">
              <a:spcBef>
                <a:spcPts val="0"/>
              </a:spcBef>
              <a:spcAft>
                <a:spcPts val="0"/>
              </a:spcAft>
              <a:buNone/>
            </a:pPr>
            <a:r>
              <a:t/>
            </a:r>
            <a:endParaRPr b="1">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Reduce risk and maximize success.</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By only building the smallest possible product, we’re minimizing our upfront investment and giving ourselves room to change course if needed.</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Get faster feedback.</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By releasing a smaller product, we’ll get real feedback from customers much faster than if we had to develop a product with more features.</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This allows us to quickly respond to feedback — positive or negative — and ensure we’re building the right product.</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Reduce overhead.</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Smaller releases requires less testing, training, and other efforts surrounding the release of a product or new features.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Make measurable progress.</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Get quantitative insight on the benefit our product is creating.</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Smaller product means faster releases, which makes real results faster.</a:t>
            </a:r>
            <a:endParaRPr b="1">
              <a:solidFill>
                <a:schemeClr val="dk1"/>
              </a:solidFill>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9" name="Shape 1329"/>
        <p:cNvGrpSpPr/>
        <p:nvPr/>
      </p:nvGrpSpPr>
      <p:grpSpPr>
        <a:xfrm>
          <a:off x="0" y="0"/>
          <a:ext cx="0" cy="0"/>
          <a:chOff x="0" y="0"/>
          <a:chExt cx="0" cy="0"/>
        </a:xfrm>
      </p:grpSpPr>
      <p:sp>
        <p:nvSpPr>
          <p:cNvPr id="1330" name="Google Shape;1330;ga2027591e6_1_6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1" name="Google Shape;1331;ga2027591e6_1_6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Purpose: </a:t>
            </a:r>
            <a:r>
              <a:rPr lang="en">
                <a:solidFill>
                  <a:schemeClr val="dk1"/>
                </a:solidFill>
              </a:rPr>
              <a:t>Understand the goals of an MVP.</a:t>
            </a:r>
            <a:endParaRPr>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Talking Points:</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Here’s what we mean when we say MVPs can be bought and used.</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When thinking about the an MVP, it is a product that can be used at different phases of the development process.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This example here shows that, when creating an MVP, we need to be testing and adding features while we’re developing. This is instead of producing a finished product without testing features to see what works and what doesn’t.</a:t>
            </a:r>
            <a:endParaRPr>
              <a:solidFill>
                <a:schemeClr val="dk1"/>
              </a:solidFill>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0" name="Shape 1340"/>
        <p:cNvGrpSpPr/>
        <p:nvPr/>
      </p:nvGrpSpPr>
      <p:grpSpPr>
        <a:xfrm>
          <a:off x="0" y="0"/>
          <a:ext cx="0" cy="0"/>
          <a:chOff x="0" y="0"/>
          <a:chExt cx="0" cy="0"/>
        </a:xfrm>
      </p:grpSpPr>
      <p:sp>
        <p:nvSpPr>
          <p:cNvPr id="1341" name="Google Shape;1341;ga2027591e6_1_7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2" name="Google Shape;1342;ga2027591e6_1_7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Purpose: </a:t>
            </a:r>
            <a:r>
              <a:rPr lang="en">
                <a:solidFill>
                  <a:schemeClr val="dk1"/>
                </a:solidFill>
              </a:rPr>
              <a:t>Outline what is an isn’t important to include in an MVP.</a:t>
            </a:r>
            <a:endParaRPr>
              <a:solidFill>
                <a:schemeClr val="dk1"/>
              </a:solidFill>
            </a:endParaRPr>
          </a:p>
          <a:p>
            <a:pPr indent="0" lvl="0" marL="0" rtl="0" algn="l">
              <a:spcBef>
                <a:spcPts val="0"/>
              </a:spcBef>
              <a:spcAft>
                <a:spcPts val="0"/>
              </a:spcAft>
              <a:buNone/>
            </a:pPr>
            <a:r>
              <a:t/>
            </a:r>
            <a:endParaRPr b="1">
              <a:solidFill>
                <a:schemeClr val="dk1"/>
              </a:solidFill>
            </a:endParaRPr>
          </a:p>
          <a:p>
            <a:pPr indent="0" lvl="0" marL="0" rtl="0" algn="l">
              <a:spcBef>
                <a:spcPts val="0"/>
              </a:spcBef>
              <a:spcAft>
                <a:spcPts val="0"/>
              </a:spcAft>
              <a:buNone/>
            </a:pPr>
            <a:r>
              <a:rPr b="1" lang="en">
                <a:solidFill>
                  <a:schemeClr val="dk1"/>
                </a:solidFill>
              </a:rPr>
              <a:t>Talking Points:</a:t>
            </a:r>
            <a:endParaRPr b="1">
              <a:solidFill>
                <a:schemeClr val="dk1"/>
              </a:solidFill>
            </a:endParaRPr>
          </a:p>
          <a:p>
            <a:pPr indent="0" lvl="0" marL="0" rtl="0" algn="l">
              <a:spcBef>
                <a:spcPts val="0"/>
              </a:spcBef>
              <a:spcAft>
                <a:spcPts val="0"/>
              </a:spcAft>
              <a:buNone/>
            </a:pPr>
            <a:r>
              <a:t/>
            </a:r>
            <a:endParaRPr b="1">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To limit the features in an MVP, you can categorize features into “now” (goes in the MVP) or “later” (goes in a future iteration).</a:t>
            </a:r>
            <a:endParaRPr b="1">
              <a:solidFill>
                <a:schemeClr val="dk1"/>
              </a:solidFill>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8" name="Shape 1348"/>
        <p:cNvGrpSpPr/>
        <p:nvPr/>
      </p:nvGrpSpPr>
      <p:grpSpPr>
        <a:xfrm>
          <a:off x="0" y="0"/>
          <a:ext cx="0" cy="0"/>
          <a:chOff x="0" y="0"/>
          <a:chExt cx="0" cy="0"/>
        </a:xfrm>
      </p:grpSpPr>
      <p:sp>
        <p:nvSpPr>
          <p:cNvPr id="1349" name="Google Shape;1349;ga2027591e6_1_7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0" name="Google Shape;1350;ga2027591e6_1_7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highlight>
                  <a:schemeClr val="lt1"/>
                </a:highlight>
              </a:rPr>
              <a:t>Source</a:t>
            </a:r>
            <a:r>
              <a:rPr lang="en">
                <a:solidFill>
                  <a:schemeClr val="dk1"/>
                </a:solidFill>
                <a:highlight>
                  <a:schemeClr val="lt1"/>
                </a:highlight>
              </a:rPr>
              <a:t>: </a:t>
            </a:r>
            <a:r>
              <a:rPr lang="en" u="sng">
                <a:solidFill>
                  <a:schemeClr val="accent5"/>
                </a:solidFill>
                <a:hlinkClick r:id="rId2">
                  <a:extLst>
                    <a:ext uri="{A12FA001-AC4F-418D-AE19-62706E023703}">
                      <ahyp:hlinkClr val="tx"/>
                    </a:ext>
                  </a:extLst>
                </a:hlinkClick>
              </a:rPr>
              <a:t>https://hbr.org/2013/09/building-a-minimum-viable-prod</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Talking Points:</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We’ll look at a few forms that MVPs can take so you can understand the idea of getting something to market quickly in order to learn.</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The first is a </a:t>
            </a:r>
            <a:r>
              <a:rPr b="1" lang="en">
                <a:solidFill>
                  <a:schemeClr val="dk1"/>
                </a:solidFill>
              </a:rPr>
              <a:t>concierge MVP</a:t>
            </a:r>
            <a:r>
              <a:rPr lang="en">
                <a:solidFill>
                  <a:schemeClr val="dk1"/>
                </a:solidFill>
              </a:rPr>
              <a:t>.</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In this, users know it’s not an automated system: It’s being done manually, much like a concierge in a hotel.</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highlight>
                  <a:schemeClr val="lt1"/>
                </a:highlight>
              </a:rPr>
              <a:t>Rent the Runway tested its online dress rental business model by providing an in-person service to college students that let them try the dress on before renting it. This validated its riskiest hypothesis that women would rent dresses and served as a great concierge MVP that put the business in front of customers to get their feedback.</a:t>
            </a:r>
            <a:endParaRPr b="1"/>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0" name="Shape 1360"/>
        <p:cNvGrpSpPr/>
        <p:nvPr/>
      </p:nvGrpSpPr>
      <p:grpSpPr>
        <a:xfrm>
          <a:off x="0" y="0"/>
          <a:ext cx="0" cy="0"/>
          <a:chOff x="0" y="0"/>
          <a:chExt cx="0" cy="0"/>
        </a:xfrm>
      </p:grpSpPr>
      <p:sp>
        <p:nvSpPr>
          <p:cNvPr id="1361" name="Google Shape;1361;ga2027591e6_1_7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2" name="Google Shape;1362;ga2027591e6_1_7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n">
                <a:solidFill>
                  <a:schemeClr val="dk1"/>
                </a:solidFill>
                <a:highlight>
                  <a:schemeClr val="lt1"/>
                </a:highlight>
              </a:rPr>
              <a:t>Source</a:t>
            </a:r>
            <a:r>
              <a:rPr lang="en">
                <a:solidFill>
                  <a:schemeClr val="dk1"/>
                </a:solidFill>
                <a:highlight>
                  <a:schemeClr val="lt1"/>
                </a:highlight>
              </a:rPr>
              <a:t>:</a:t>
            </a:r>
            <a:r>
              <a:rPr lang="en">
                <a:solidFill>
                  <a:srgbClr val="555555"/>
                </a:solidFill>
                <a:highlight>
                  <a:schemeClr val="lt1"/>
                </a:highlight>
              </a:rPr>
              <a:t> </a:t>
            </a:r>
            <a:r>
              <a:rPr lang="en" u="sng">
                <a:solidFill>
                  <a:schemeClr val="accent5"/>
                </a:solidFill>
                <a:hlinkClick r:id="rId2">
                  <a:extLst>
                    <a:ext uri="{A12FA001-AC4F-418D-AE19-62706E023703}">
                      <ahyp:hlinkClr val="tx"/>
                    </a:ext>
                  </a:extLst>
                </a:hlinkClick>
              </a:rPr>
              <a:t>https://thenextweb.com/dd/2014/11/12/15-ways-test-minimum-viable-product/</a:t>
            </a:r>
            <a:endParaRPr b="1">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b="1">
              <a:solidFill>
                <a:schemeClr val="dk1"/>
              </a:solidFill>
            </a:endParaRPr>
          </a:p>
          <a:p>
            <a:pPr indent="0" lvl="0" marL="0" rtl="0" algn="l">
              <a:lnSpc>
                <a:spcPct val="100000"/>
              </a:lnSpc>
              <a:spcBef>
                <a:spcPts val="0"/>
              </a:spcBef>
              <a:spcAft>
                <a:spcPts val="0"/>
              </a:spcAft>
              <a:buClr>
                <a:schemeClr val="dk1"/>
              </a:buClr>
              <a:buSzPts val="1100"/>
              <a:buFont typeface="Arial"/>
              <a:buNone/>
            </a:pPr>
            <a:r>
              <a:rPr b="1" lang="en">
                <a:solidFill>
                  <a:schemeClr val="dk1"/>
                </a:solidFill>
              </a:rPr>
              <a:t>Talking Points:</a:t>
            </a:r>
            <a:br>
              <a:rPr b="1" lang="en">
                <a:solidFill>
                  <a:schemeClr val="dk1"/>
                </a:solidFill>
              </a:rPr>
            </a:br>
            <a:endParaRPr b="1">
              <a:solidFill>
                <a:schemeClr val="dk1"/>
              </a:solidFill>
            </a:endParaRPr>
          </a:p>
          <a:p>
            <a:pPr indent="-298450" lvl="0" marL="457200" rtl="0" algn="l">
              <a:lnSpc>
                <a:spcPct val="100000"/>
              </a:lnSpc>
              <a:spcBef>
                <a:spcPts val="0"/>
              </a:spcBef>
              <a:spcAft>
                <a:spcPts val="0"/>
              </a:spcAft>
              <a:buClr>
                <a:schemeClr val="dk1"/>
              </a:buClr>
              <a:buSzPts val="1100"/>
              <a:buChar char="●"/>
            </a:pPr>
            <a:r>
              <a:rPr lang="en">
                <a:solidFill>
                  <a:schemeClr val="dk1"/>
                </a:solidFill>
                <a:highlight>
                  <a:schemeClr val="lt1"/>
                </a:highlight>
              </a:rPr>
              <a:t>Another MVP type is the Wizard of Oz, in which the user sees everything working normally but everything is actually manual </a:t>
            </a:r>
            <a:r>
              <a:rPr lang="en">
                <a:solidFill>
                  <a:schemeClr val="dk1"/>
                </a:solidFill>
                <a:highlight>
                  <a:schemeClr val="lt1"/>
                </a:highlight>
              </a:rPr>
              <a:t>on the back-end</a:t>
            </a:r>
            <a:r>
              <a:rPr lang="en">
                <a:solidFill>
                  <a:schemeClr val="dk1"/>
                </a:solidFill>
                <a:highlight>
                  <a:schemeClr val="lt1"/>
                </a:highlight>
              </a:rPr>
              <a:t>. </a:t>
            </a:r>
            <a:endParaRPr>
              <a:solidFill>
                <a:schemeClr val="dk1"/>
              </a:solidFill>
              <a:highlight>
                <a:schemeClr val="lt1"/>
              </a:highlight>
            </a:endParaRPr>
          </a:p>
          <a:p>
            <a:pPr indent="-298450" lvl="0" marL="457200" rtl="0" algn="l">
              <a:lnSpc>
                <a:spcPct val="100000"/>
              </a:lnSpc>
              <a:spcBef>
                <a:spcPts val="0"/>
              </a:spcBef>
              <a:spcAft>
                <a:spcPts val="0"/>
              </a:spcAft>
              <a:buClr>
                <a:schemeClr val="dk1"/>
              </a:buClr>
              <a:buSzPts val="1100"/>
              <a:buChar char="●"/>
            </a:pPr>
            <a:r>
              <a:rPr lang="en">
                <a:solidFill>
                  <a:schemeClr val="dk1"/>
                </a:solidFill>
                <a:highlight>
                  <a:schemeClr val="lt1"/>
                </a:highlight>
              </a:rPr>
              <a:t>Arram Sabeti, founder of ZeroCater, started with a giant spreadsheet, which he used to keep track of companies and caterers with which he could connect. Zappos began the same way, with its founder Nick Swinmurn putting up photos of shoes from local shoe stores on a website to gauge demand for an online store.</a:t>
            </a:r>
            <a:endParaRPr>
              <a:solidFill>
                <a:schemeClr val="dk1"/>
              </a:solidFill>
              <a:highlight>
                <a:schemeClr val="lt1"/>
              </a:highlight>
            </a:endParaRPr>
          </a:p>
          <a:p>
            <a:pPr indent="-298450" lvl="0" marL="457200" rtl="0" algn="l">
              <a:lnSpc>
                <a:spcPct val="100000"/>
              </a:lnSpc>
              <a:spcBef>
                <a:spcPts val="0"/>
              </a:spcBef>
              <a:spcAft>
                <a:spcPts val="0"/>
              </a:spcAft>
              <a:buClr>
                <a:schemeClr val="dk1"/>
              </a:buClr>
              <a:buSzPts val="1100"/>
              <a:buChar char="●"/>
            </a:pPr>
            <a:r>
              <a:rPr lang="en">
                <a:solidFill>
                  <a:schemeClr val="dk1"/>
                </a:solidFill>
                <a:highlight>
                  <a:schemeClr val="lt1"/>
                </a:highlight>
              </a:rPr>
              <a:t>This approach also allows for greater interaction with customers at this crucial stage when you’re designing the product. Observing actual customers firsthand is always more useful than a hypothetical customer survey, and it’s the fastest way to discover whether or not a product solves a real-world customer problem.</a:t>
            </a:r>
            <a:endParaRPr b="1"/>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5" name="Shape 1375"/>
        <p:cNvGrpSpPr/>
        <p:nvPr/>
      </p:nvGrpSpPr>
      <p:grpSpPr>
        <a:xfrm>
          <a:off x="0" y="0"/>
          <a:ext cx="0" cy="0"/>
          <a:chOff x="0" y="0"/>
          <a:chExt cx="0" cy="0"/>
        </a:xfrm>
      </p:grpSpPr>
      <p:sp>
        <p:nvSpPr>
          <p:cNvPr id="1376" name="Google Shape;1376;ga2027591e6_1_7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7" name="Google Shape;1377;ga2027591e6_1_7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Talking Points:</a:t>
            </a:r>
            <a:endParaRPr b="1">
              <a:solidFill>
                <a:schemeClr val="dk1"/>
              </a:solidFill>
            </a:endParaRPr>
          </a:p>
          <a:p>
            <a:pPr indent="0" lvl="0" marL="0" rtl="0" algn="l">
              <a:spcBef>
                <a:spcPts val="0"/>
              </a:spcBef>
              <a:spcAft>
                <a:spcPts val="0"/>
              </a:spcAft>
              <a:buNone/>
            </a:pPr>
            <a:r>
              <a:t/>
            </a:r>
            <a:endParaRPr b="1">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Another form of MVP focuses on </a:t>
            </a:r>
            <a:r>
              <a:rPr lang="en">
                <a:solidFill>
                  <a:schemeClr val="dk1"/>
                </a:solidFill>
              </a:rPr>
              <a:t>developing </a:t>
            </a:r>
            <a:r>
              <a:rPr lang="en">
                <a:solidFill>
                  <a:schemeClr val="dk1"/>
                </a:solidFill>
              </a:rPr>
              <a:t>the 1–2 most important features first before building out the bells and whistles.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A good example of this comes right here at GA. Our myGA learning platform is used for almost all of our courses, including coding and data courses. However, the platform didn’t have functionality that allowed students to write code directly on myGA — they’d have to navigate to another site or an editing tool to actually write the code they’re being taught in the lesson.</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As an MVP, we built a code editor that allowed students to write basic SQL and Python code directly in the platform. It was an MVP because it only supports two of the languages we teach (not JavaScript, HTML, CSS, Ruby, etc.) and is limited to writing code and checking if it’s correct, not building out an entire application. This limited feature set allows us to solve the user need of writing code directly in myGA and learn about how students use that feature.</a:t>
            </a:r>
            <a:endParaRPr b="1">
              <a:solidFill>
                <a:schemeClr val="dk1"/>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ad4caf9a81_1_10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ad4caf9a81_1_10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Talking Points:</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Working norms for the classroom are important to us at GA. They help us ensure that everyone is comfortable in the classroom and we’re helping you get the most out of the class.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Teaching Tips</a:t>
            </a:r>
            <a:r>
              <a:rPr lang="en">
                <a:solidFill>
                  <a:schemeClr val="dk1"/>
                </a:solidFill>
              </a:rPr>
              <a:t>: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Run down each item.</a:t>
            </a:r>
            <a:endParaRPr>
              <a:solidFill>
                <a:schemeClr val="dk1"/>
              </a:solidFill>
            </a:endParaRPr>
          </a:p>
          <a:p>
            <a:pPr indent="-298450" lvl="0" marL="457200" rtl="0" algn="l">
              <a:spcBef>
                <a:spcPts val="0"/>
              </a:spcBef>
              <a:spcAft>
                <a:spcPts val="0"/>
              </a:spcAft>
              <a:buClr>
                <a:schemeClr val="dk1"/>
              </a:buClr>
              <a:buSzPts val="1100"/>
              <a:buChar char="●"/>
            </a:pPr>
            <a:r>
              <a:rPr b="1" lang="en">
                <a:solidFill>
                  <a:schemeClr val="dk1"/>
                </a:solidFill>
              </a:rPr>
              <a:t>Ask</a:t>
            </a:r>
            <a:r>
              <a:rPr lang="en">
                <a:solidFill>
                  <a:schemeClr val="dk1"/>
                </a:solidFill>
              </a:rPr>
              <a:t>: Does anyone want to add anything to this list?</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highlight>
                  <a:srgbClr val="FED532"/>
                </a:highlight>
              </a:rPr>
              <a:t>Customize It!</a:t>
            </a:r>
            <a:endParaRPr b="1">
              <a:solidFill>
                <a:schemeClr val="dk1"/>
              </a:solidFill>
              <a:highlight>
                <a:srgbClr val="FED532"/>
              </a:highlight>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Switch out any of these working norms with ones that are important to you.</a:t>
            </a:r>
            <a:endParaRPr b="1">
              <a:solidFill>
                <a:schemeClr val="dk1"/>
              </a:solidFill>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8" name="Shape 1388"/>
        <p:cNvGrpSpPr/>
        <p:nvPr/>
      </p:nvGrpSpPr>
      <p:grpSpPr>
        <a:xfrm>
          <a:off x="0" y="0"/>
          <a:ext cx="0" cy="0"/>
          <a:chOff x="0" y="0"/>
          <a:chExt cx="0" cy="0"/>
        </a:xfrm>
      </p:grpSpPr>
      <p:sp>
        <p:nvSpPr>
          <p:cNvPr id="1389" name="Google Shape;1389;ga2027591e6_1_7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0" name="Google Shape;1390;ga2027591e6_1_7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Purpose: </a:t>
            </a:r>
            <a:r>
              <a:rPr lang="en">
                <a:solidFill>
                  <a:schemeClr val="dk1"/>
                </a:solidFill>
              </a:rPr>
              <a:t>A short exercise to describe feature prioritization.</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en">
                <a:solidFill>
                  <a:schemeClr val="dk1"/>
                </a:solidFill>
              </a:rPr>
              <a:t>Talking Points:</a:t>
            </a:r>
            <a:endParaRPr b="1">
              <a:solidFill>
                <a:schemeClr val="dk1"/>
              </a:solidFill>
            </a:endParaRPr>
          </a:p>
          <a:p>
            <a:pPr indent="0" lvl="0" marL="0" rtl="0" algn="l">
              <a:spcBef>
                <a:spcPts val="0"/>
              </a:spcBef>
              <a:spcAft>
                <a:spcPts val="0"/>
              </a:spcAft>
              <a:buNone/>
            </a:pPr>
            <a:r>
              <a:t/>
            </a:r>
            <a:endParaRPr b="1">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Let’s practice this by imagining that we’re building an MVP at Spotify. We’ve identified the assumptions we need to test and a list of potential features that could solve these needs.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But how do we know what to build first? Let’s categorize the features into “Now” and “Later.”</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Clarification on some of these features:</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Search for music</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Create playlists</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Share playlists</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Post your playlist to Facebook</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Radio (similar to Pandora)</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Mobile offline mode</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Video ads</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Activity feed</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Private sessions</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Stations (save a radio station for a certain artist or song)</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Recommended songs</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Ad-free premium service</a:t>
            </a:r>
            <a:endParaRPr b="1"/>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0" name="Shape 1400"/>
        <p:cNvGrpSpPr/>
        <p:nvPr/>
      </p:nvGrpSpPr>
      <p:grpSpPr>
        <a:xfrm>
          <a:off x="0" y="0"/>
          <a:ext cx="0" cy="0"/>
          <a:chOff x="0" y="0"/>
          <a:chExt cx="0" cy="0"/>
        </a:xfrm>
      </p:grpSpPr>
      <p:sp>
        <p:nvSpPr>
          <p:cNvPr id="1401" name="Google Shape;1401;ga142d03bb2_3_4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2" name="Google Shape;1402;ga142d03bb2_3_4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Purpose: </a:t>
            </a:r>
            <a:r>
              <a:rPr lang="en"/>
              <a:t>Let students know that there are a variety of ways track the success of an MVP.</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Talking Points: </a:t>
            </a:r>
            <a:endParaRPr b="1"/>
          </a:p>
          <a:p>
            <a:pPr indent="0" lvl="0" marL="0" rtl="0" algn="l">
              <a:spcBef>
                <a:spcPts val="0"/>
              </a:spcBef>
              <a:spcAft>
                <a:spcPts val="0"/>
              </a:spcAft>
              <a:buNone/>
            </a:pPr>
            <a:r>
              <a:t/>
            </a:r>
            <a:endParaRPr b="1"/>
          </a:p>
          <a:p>
            <a:pPr indent="-298450" lvl="0" marL="457200" rtl="0" algn="l">
              <a:spcBef>
                <a:spcPts val="0"/>
              </a:spcBef>
              <a:spcAft>
                <a:spcPts val="0"/>
              </a:spcAft>
              <a:buSzPts val="1100"/>
              <a:buChar char="●"/>
            </a:pPr>
            <a:r>
              <a:rPr lang="en"/>
              <a:t>It’s hard to generalize on this one. It depends on what assumptions you hope to validate with your MVP. A better way to think about it is “How will I know my MVP was successful?” That could be simply validating interest, your target customer, which features are most important, or whether a user would even use a new feature or service. </a:t>
            </a:r>
            <a:endParaRPr/>
          </a:p>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7" name="Shape 1407"/>
        <p:cNvGrpSpPr/>
        <p:nvPr/>
      </p:nvGrpSpPr>
      <p:grpSpPr>
        <a:xfrm>
          <a:off x="0" y="0"/>
          <a:ext cx="0" cy="0"/>
          <a:chOff x="0" y="0"/>
          <a:chExt cx="0" cy="0"/>
        </a:xfrm>
      </p:grpSpPr>
      <p:sp>
        <p:nvSpPr>
          <p:cNvPr id="1408" name="Google Shape;1408;ga142d03bb2_3_4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9" name="Google Shape;1409;ga142d03bb2_3_4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Purpose</a:t>
            </a:r>
            <a:r>
              <a:rPr lang="en"/>
              <a:t>: Give students a chance to gauge their understanding of the different MVP types. </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b="1" lang="en">
                <a:solidFill>
                  <a:schemeClr val="dk1"/>
                </a:solidFill>
                <a:highlight>
                  <a:srgbClr val="FFD966"/>
                </a:highlight>
              </a:rPr>
              <a:t>For remote classrooms</a:t>
            </a:r>
            <a:r>
              <a:rPr lang="en">
                <a:solidFill>
                  <a:schemeClr val="dk1"/>
                </a:solidFill>
              </a:rPr>
              <a:t>:</a:t>
            </a:r>
            <a:r>
              <a:rPr b="1" lang="en">
                <a:solidFill>
                  <a:schemeClr val="dk1"/>
                </a:solidFill>
                <a:highlight>
                  <a:srgbClr val="FFFF00"/>
                </a:highlight>
              </a:rPr>
              <a:t> </a:t>
            </a:r>
            <a:endParaRPr b="1">
              <a:solidFill>
                <a:schemeClr val="dk1"/>
              </a:solidFill>
              <a:highlight>
                <a:srgbClr val="FFFF00"/>
              </a:highlight>
            </a:endParaRPr>
          </a:p>
          <a:p>
            <a:pPr indent="0" lvl="0" marL="0" rtl="0" algn="l">
              <a:spcBef>
                <a:spcPts val="0"/>
              </a:spcBef>
              <a:spcAft>
                <a:spcPts val="0"/>
              </a:spcAft>
              <a:buClr>
                <a:schemeClr val="dk1"/>
              </a:buClr>
              <a:buSzPts val="1100"/>
              <a:buFont typeface="Arial"/>
              <a:buNone/>
            </a:pPr>
            <a:r>
              <a:t/>
            </a:r>
            <a:endParaRPr b="1">
              <a:solidFill>
                <a:schemeClr val="dk1"/>
              </a:solidFill>
              <a:highlight>
                <a:srgbClr val="FFFF00"/>
              </a:highlight>
            </a:endParaRPr>
          </a:p>
          <a:p>
            <a:pPr indent="-298450" lvl="0" marL="457200" rtl="0" algn="l">
              <a:spcBef>
                <a:spcPts val="0"/>
              </a:spcBef>
              <a:spcAft>
                <a:spcPts val="0"/>
              </a:spcAft>
              <a:buClr>
                <a:schemeClr val="dk1"/>
              </a:buClr>
              <a:buSzPts val="1100"/>
              <a:buChar char="●"/>
            </a:pPr>
            <a:r>
              <a:rPr lang="en">
                <a:solidFill>
                  <a:schemeClr val="dk1"/>
                </a:solidFill>
              </a:rPr>
              <a:t> Instruct students to come off mute to share their responses.</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7" name="Shape 1417"/>
        <p:cNvGrpSpPr/>
        <p:nvPr/>
      </p:nvGrpSpPr>
      <p:grpSpPr>
        <a:xfrm>
          <a:off x="0" y="0"/>
          <a:ext cx="0" cy="0"/>
          <a:chOff x="0" y="0"/>
          <a:chExt cx="0" cy="0"/>
        </a:xfrm>
      </p:grpSpPr>
      <p:sp>
        <p:nvSpPr>
          <p:cNvPr id="1418" name="Google Shape;1418;gaf0eeda3ca_0_10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9" name="Google Shape;1419;gaf0eeda3ca_0_10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Duration: </a:t>
            </a:r>
            <a:r>
              <a:rPr lang="en"/>
              <a:t>15 minutes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3" name="Shape 1423"/>
        <p:cNvGrpSpPr/>
        <p:nvPr/>
      </p:nvGrpSpPr>
      <p:grpSpPr>
        <a:xfrm>
          <a:off x="0" y="0"/>
          <a:ext cx="0" cy="0"/>
          <a:chOff x="0" y="0"/>
          <a:chExt cx="0" cy="0"/>
        </a:xfrm>
      </p:grpSpPr>
      <p:sp>
        <p:nvSpPr>
          <p:cNvPr id="1424" name="Google Shape;1424;gb3b229eaa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5" name="Google Shape;1425;gb3b229eaa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t>Purpose</a:t>
            </a:r>
            <a:r>
              <a:rPr lang="en"/>
              <a:t>: Debrief the workshop.</a:t>
            </a:r>
            <a:endParaRPr/>
          </a:p>
          <a:p>
            <a:pPr indent="0" lvl="0" marL="0" rtl="0" algn="l">
              <a:spcBef>
                <a:spcPts val="1000"/>
              </a:spcBef>
              <a:spcAft>
                <a:spcPts val="0"/>
              </a:spcAft>
              <a:buClr>
                <a:schemeClr val="dk1"/>
              </a:buClr>
              <a:buSzPts val="1100"/>
              <a:buFont typeface="Arial"/>
              <a:buNone/>
            </a:pPr>
            <a:r>
              <a:rPr b="1" lang="en"/>
              <a:t>Talking Points</a:t>
            </a:r>
            <a:r>
              <a:rPr lang="en"/>
              <a:t>:</a:t>
            </a:r>
            <a:endParaRPr/>
          </a:p>
          <a:p>
            <a:pPr indent="-298450" lvl="0" marL="457200" rtl="0" algn="l">
              <a:spcBef>
                <a:spcPts val="1000"/>
              </a:spcBef>
              <a:spcAft>
                <a:spcPts val="0"/>
              </a:spcAft>
              <a:buSzPts val="1100"/>
              <a:buChar char="●"/>
            </a:pPr>
            <a:r>
              <a:rPr lang="en"/>
              <a:t>On your own, spend a few moments to think about today’s workshop. What did you take away? What would you like to learn more about? How can you use this new information?</a:t>
            </a:r>
            <a:endParaRPr/>
          </a:p>
          <a:p>
            <a:pPr indent="-298450" lvl="0" marL="457200" rtl="0" algn="l">
              <a:spcBef>
                <a:spcPts val="0"/>
              </a:spcBef>
              <a:spcAft>
                <a:spcPts val="0"/>
              </a:spcAft>
              <a:buSzPts val="1100"/>
              <a:buChar char="●"/>
            </a:pPr>
            <a:r>
              <a:rPr lang="en"/>
              <a:t>Complete one of the following sentences, then share at your table:</a:t>
            </a:r>
            <a:endParaRPr/>
          </a:p>
          <a:p>
            <a:pPr indent="-298450" lvl="1" marL="914400" rtl="0" algn="l">
              <a:lnSpc>
                <a:spcPct val="115000"/>
              </a:lnSpc>
              <a:spcBef>
                <a:spcPts val="0"/>
              </a:spcBef>
              <a:spcAft>
                <a:spcPts val="0"/>
              </a:spcAft>
              <a:buSzPts val="1100"/>
              <a:buChar char="○"/>
            </a:pPr>
            <a:r>
              <a:rPr lang="en"/>
              <a:t>My favorite case study was…</a:t>
            </a:r>
            <a:endParaRPr/>
          </a:p>
          <a:p>
            <a:pPr indent="-298450" lvl="1" marL="914400" rtl="0" algn="l">
              <a:lnSpc>
                <a:spcPct val="115000"/>
              </a:lnSpc>
              <a:spcBef>
                <a:spcPts val="0"/>
              </a:spcBef>
              <a:spcAft>
                <a:spcPts val="0"/>
              </a:spcAft>
              <a:buSzPts val="1100"/>
              <a:buChar char="○"/>
            </a:pPr>
            <a:r>
              <a:rPr lang="en"/>
              <a:t>The best thing I got out of today is…</a:t>
            </a:r>
            <a:endParaRPr/>
          </a:p>
          <a:p>
            <a:pPr indent="-298450" lvl="1" marL="914400" rtl="0" algn="l">
              <a:lnSpc>
                <a:spcPct val="115000"/>
              </a:lnSpc>
              <a:spcBef>
                <a:spcPts val="0"/>
              </a:spcBef>
              <a:spcAft>
                <a:spcPts val="0"/>
              </a:spcAft>
              <a:buSzPts val="1100"/>
              <a:buChar char="○"/>
            </a:pPr>
            <a:r>
              <a:rPr lang="en"/>
              <a:t>When I get back, I plan to…</a:t>
            </a:r>
            <a:endParaRPr/>
          </a:p>
          <a:p>
            <a:pPr indent="-298450" lvl="1" marL="914400" rtl="0" algn="l">
              <a:lnSpc>
                <a:spcPct val="115000"/>
              </a:lnSpc>
              <a:spcBef>
                <a:spcPts val="0"/>
              </a:spcBef>
              <a:spcAft>
                <a:spcPts val="0"/>
              </a:spcAft>
              <a:buSzPts val="1100"/>
              <a:buChar char="○"/>
            </a:pPr>
            <a:r>
              <a:rPr lang="en"/>
              <a:t>I’m excited to learn more about…</a:t>
            </a:r>
            <a:endParaRPr/>
          </a:p>
          <a:p>
            <a:pPr indent="0" lvl="0" marL="0" rtl="0" algn="l">
              <a:spcBef>
                <a:spcPts val="1000"/>
              </a:spcBef>
              <a:spcAft>
                <a:spcPts val="0"/>
              </a:spcAft>
              <a:buNone/>
            </a:pPr>
            <a:r>
              <a:rPr b="1" lang="en"/>
              <a:t>Teaching Tips</a:t>
            </a:r>
            <a:r>
              <a:rPr lang="en"/>
              <a:t>:</a:t>
            </a:r>
            <a:endParaRPr/>
          </a:p>
          <a:p>
            <a:pPr indent="0" lvl="0" marL="0" rtl="0" algn="l">
              <a:spcBef>
                <a:spcPts val="0"/>
              </a:spcBef>
              <a:spcAft>
                <a:spcPts val="0"/>
              </a:spcAft>
              <a:buNone/>
            </a:pPr>
            <a:r>
              <a:t/>
            </a:r>
            <a:endParaRPr b="1"/>
          </a:p>
          <a:p>
            <a:pPr indent="-298450" lvl="0" marL="457200" rtl="0" algn="l">
              <a:lnSpc>
                <a:spcPct val="115000"/>
              </a:lnSpc>
              <a:spcBef>
                <a:spcPts val="0"/>
              </a:spcBef>
              <a:spcAft>
                <a:spcPts val="0"/>
              </a:spcAft>
              <a:buSzPts val="1100"/>
              <a:buChar char="●"/>
            </a:pPr>
            <a:r>
              <a:rPr lang="en"/>
              <a:t>Give participants a few minutes, then have them share out (either at tables or the whole class, depending on time).</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6" name="Shape 1436"/>
        <p:cNvGrpSpPr/>
        <p:nvPr/>
      </p:nvGrpSpPr>
      <p:grpSpPr>
        <a:xfrm>
          <a:off x="0" y="0"/>
          <a:ext cx="0" cy="0"/>
          <a:chOff x="0" y="0"/>
          <a:chExt cx="0" cy="0"/>
        </a:xfrm>
      </p:grpSpPr>
      <p:sp>
        <p:nvSpPr>
          <p:cNvPr id="1437" name="Google Shape;1437;g7964139a39_2_3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38" name="Google Shape;1438;g7964139a39_2_3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5" name="Shape 1445"/>
        <p:cNvGrpSpPr/>
        <p:nvPr/>
      </p:nvGrpSpPr>
      <p:grpSpPr>
        <a:xfrm>
          <a:off x="0" y="0"/>
          <a:ext cx="0" cy="0"/>
          <a:chOff x="0" y="0"/>
          <a:chExt cx="0" cy="0"/>
        </a:xfrm>
      </p:grpSpPr>
      <p:sp>
        <p:nvSpPr>
          <p:cNvPr id="1446" name="Google Shape;1446;g7964139a39_2_3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7" name="Google Shape;1447;g7964139a39_2_3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0" name="Shape 1450"/>
        <p:cNvGrpSpPr/>
        <p:nvPr/>
      </p:nvGrpSpPr>
      <p:grpSpPr>
        <a:xfrm>
          <a:off x="0" y="0"/>
          <a:ext cx="0" cy="0"/>
          <a:chOff x="0" y="0"/>
          <a:chExt cx="0" cy="0"/>
        </a:xfrm>
      </p:grpSpPr>
      <p:sp>
        <p:nvSpPr>
          <p:cNvPr id="1451" name="Google Shape;1451;gaf0eeda3ca_0_7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2" name="Google Shape;1452;gaf0eeda3ca_0_7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400"/>
              <a:buFont typeface="Arial"/>
              <a:buNone/>
            </a:pPr>
            <a:r>
              <a:rPr b="1" lang="en">
                <a:solidFill>
                  <a:schemeClr val="dk1"/>
                </a:solidFill>
                <a:highlight>
                  <a:srgbClr val="FFDB00"/>
                </a:highlight>
              </a:rPr>
              <a:t>Customize It! </a:t>
            </a:r>
            <a:endParaRPr b="1">
              <a:solidFill>
                <a:schemeClr val="dk1"/>
              </a:solidFill>
              <a:highlight>
                <a:srgbClr val="FFDB00"/>
              </a:highlight>
            </a:endParaRPr>
          </a:p>
          <a:p>
            <a:pPr indent="0" lvl="0" marL="0" rtl="0" algn="l">
              <a:spcBef>
                <a:spcPts val="0"/>
              </a:spcBef>
              <a:spcAft>
                <a:spcPts val="0"/>
              </a:spcAft>
              <a:buClr>
                <a:schemeClr val="dk1"/>
              </a:buClr>
              <a:buSzPts val="1400"/>
              <a:buFont typeface="Arial"/>
              <a:buNone/>
            </a:pPr>
            <a:r>
              <a:t/>
            </a:r>
            <a:endParaRPr b="1">
              <a:solidFill>
                <a:schemeClr val="dk1"/>
              </a:solidFill>
              <a:highlight>
                <a:srgbClr val="FFDB00"/>
              </a:highlight>
            </a:endParaRPr>
          </a:p>
          <a:p>
            <a:pPr indent="-298450" lvl="0" marL="457200" rtl="0" algn="l">
              <a:spcBef>
                <a:spcPts val="0"/>
              </a:spcBef>
              <a:spcAft>
                <a:spcPts val="0"/>
              </a:spcAft>
              <a:buClr>
                <a:schemeClr val="dk1"/>
              </a:buClr>
              <a:buSzPts val="1100"/>
              <a:buFont typeface="Arial"/>
              <a:buChar char="●"/>
            </a:pPr>
            <a:r>
              <a:rPr lang="en">
                <a:solidFill>
                  <a:schemeClr val="dk1"/>
                </a:solidFill>
              </a:rPr>
              <a:t>Replace all bracketed “[ ]” text with your name (in the yellow highlighted text) and in the URL in the red box (i.e., ga.co/YourName).</a:t>
            </a:r>
            <a:endParaRPr>
              <a:solidFill>
                <a:schemeClr val="dk1"/>
              </a:solidFill>
            </a:endParaRPr>
          </a:p>
          <a:p>
            <a:pPr indent="-298450" lvl="1" marL="914400" rtl="0" algn="l">
              <a:spcBef>
                <a:spcPts val="0"/>
              </a:spcBef>
              <a:spcAft>
                <a:spcPts val="0"/>
              </a:spcAft>
              <a:buClr>
                <a:schemeClr val="dk1"/>
              </a:buClr>
              <a:buSzPts val="1100"/>
              <a:buFont typeface="Arial"/>
              <a:buChar char="○"/>
            </a:pPr>
            <a:r>
              <a:rPr lang="en">
                <a:solidFill>
                  <a:schemeClr val="dk1"/>
                </a:solidFill>
              </a:rPr>
              <a:t>Reach out to your GA point of contact to have a ga.co short link created for you. </a:t>
            </a:r>
            <a:endParaRPr>
              <a:solidFill>
                <a:schemeClr val="dk1"/>
              </a:solidFill>
            </a:endParaRPr>
          </a:p>
          <a:p>
            <a:pPr indent="-298450" lvl="0" marL="457200" rtl="0" algn="l">
              <a:spcBef>
                <a:spcPts val="0"/>
              </a:spcBef>
              <a:spcAft>
                <a:spcPts val="0"/>
              </a:spcAft>
              <a:buClr>
                <a:schemeClr val="dk1"/>
              </a:buClr>
              <a:buSzPts val="1100"/>
              <a:buFont typeface="Arial"/>
              <a:buChar char="●"/>
            </a:pPr>
            <a:r>
              <a:rPr lang="en">
                <a:solidFill>
                  <a:schemeClr val="dk1"/>
                </a:solidFill>
              </a:rPr>
              <a:t>Right-click on circle labeled “Your photo” and select “Replace image” &gt; “Upload from computer.” Select your desired photo from your computer and click “Open.”</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1" name="Shape 1461"/>
        <p:cNvGrpSpPr/>
        <p:nvPr/>
      </p:nvGrpSpPr>
      <p:grpSpPr>
        <a:xfrm>
          <a:off x="0" y="0"/>
          <a:ext cx="0" cy="0"/>
          <a:chOff x="0" y="0"/>
          <a:chExt cx="0" cy="0"/>
        </a:xfrm>
      </p:grpSpPr>
      <p:sp>
        <p:nvSpPr>
          <p:cNvPr id="1462" name="Google Shape;1462;g7964139a39_2_6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63" name="Google Shape;1463;g7964139a39_2_61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298450" lvl="0" marL="457200" rtl="0" algn="l">
              <a:spcBef>
                <a:spcPts val="0"/>
              </a:spcBef>
              <a:spcAft>
                <a:spcPts val="1000"/>
              </a:spcAft>
              <a:buClr>
                <a:schemeClr val="dk1"/>
              </a:buClr>
              <a:buSzPts val="1100"/>
              <a:buFont typeface="Arial"/>
              <a:buChar char="●"/>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0" name="Shape 1470"/>
        <p:cNvGrpSpPr/>
        <p:nvPr/>
      </p:nvGrpSpPr>
      <p:grpSpPr>
        <a:xfrm>
          <a:off x="0" y="0"/>
          <a:ext cx="0" cy="0"/>
          <a:chOff x="0" y="0"/>
          <a:chExt cx="0" cy="0"/>
        </a:xfrm>
      </p:grpSpPr>
      <p:sp>
        <p:nvSpPr>
          <p:cNvPr id="1471" name="Google Shape;1471;g7964139a39_2_6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72" name="Google Shape;1472;g7964139a39_2_6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b="1">
              <a:solidFill>
                <a:schemeClr val="dk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6.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6.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6.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6.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6.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4.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21.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6.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struction Notes">
  <p:cSld name="CUSTOM">
    <p:bg>
      <p:bgPr>
        <a:solidFill>
          <a:schemeClr val="lt1"/>
        </a:solidFill>
      </p:bgPr>
    </p:bg>
    <p:spTree>
      <p:nvGrpSpPr>
        <p:cNvPr id="11" name="Shape 11"/>
        <p:cNvGrpSpPr/>
        <p:nvPr/>
      </p:nvGrpSpPr>
      <p:grpSpPr>
        <a:xfrm>
          <a:off x="0" y="0"/>
          <a:ext cx="0" cy="0"/>
          <a:chOff x="0" y="0"/>
          <a:chExt cx="0" cy="0"/>
        </a:xfrm>
      </p:grpSpPr>
      <p:sp>
        <p:nvSpPr>
          <p:cNvPr id="12" name="Google Shape;12;p2"/>
          <p:cNvSpPr txBox="1"/>
          <p:nvPr>
            <p:ph type="title"/>
          </p:nvPr>
        </p:nvSpPr>
        <p:spPr>
          <a:xfrm>
            <a:off x="979500" y="332100"/>
            <a:ext cx="7185000" cy="6531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 name="Google Shape;13;p2"/>
          <p:cNvSpPr txBox="1"/>
          <p:nvPr>
            <p:ph idx="1" type="body"/>
          </p:nvPr>
        </p:nvSpPr>
        <p:spPr>
          <a:xfrm>
            <a:off x="979500" y="1078375"/>
            <a:ext cx="7099500" cy="29997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30200" lvl="1" marL="914400" rtl="0">
              <a:spcBef>
                <a:spcPts val="1600"/>
              </a:spcBef>
              <a:spcAft>
                <a:spcPts val="0"/>
              </a:spcAft>
              <a:buSzPts val="1600"/>
              <a:buChar char="○"/>
              <a:defRPr/>
            </a:lvl2pPr>
            <a:lvl3pPr indent="-317500" lvl="2" marL="1371600" rtl="0">
              <a:spcBef>
                <a:spcPts val="1600"/>
              </a:spcBef>
              <a:spcAft>
                <a:spcPts val="0"/>
              </a:spcAft>
              <a:buSzPts val="1400"/>
              <a:buChar char="■"/>
              <a:defRPr/>
            </a:lvl3pPr>
            <a:lvl4pPr indent="-304800" lvl="3" marL="1828800" rtl="0">
              <a:spcBef>
                <a:spcPts val="1600"/>
              </a:spcBef>
              <a:spcAft>
                <a:spcPts val="0"/>
              </a:spcAft>
              <a:buSzPts val="1200"/>
              <a:buChar char="●"/>
              <a:defRPr/>
            </a:lvl4pPr>
            <a:lvl5pPr indent="-304800" lvl="4" marL="2286000" rtl="0">
              <a:spcBef>
                <a:spcPts val="1600"/>
              </a:spcBef>
              <a:spcAft>
                <a:spcPts val="0"/>
              </a:spcAft>
              <a:buSzPts val="1200"/>
              <a:buChar char="○"/>
              <a:defRPr/>
            </a:lvl5pPr>
            <a:lvl6pPr indent="-304800" lvl="5" marL="2743200" rtl="0">
              <a:spcBef>
                <a:spcPts val="1600"/>
              </a:spcBef>
              <a:spcAft>
                <a:spcPts val="0"/>
              </a:spcAft>
              <a:buSzPts val="1200"/>
              <a:buChar char="■"/>
              <a:defRPr/>
            </a:lvl6pPr>
            <a:lvl7pPr indent="-304800" lvl="6" marL="3200400" rtl="0">
              <a:spcBef>
                <a:spcPts val="1600"/>
              </a:spcBef>
              <a:spcAft>
                <a:spcPts val="0"/>
              </a:spcAft>
              <a:buSzPts val="1200"/>
              <a:buChar char="●"/>
              <a:defRPr/>
            </a:lvl7pPr>
            <a:lvl8pPr indent="-304800" lvl="7" marL="3657600" rtl="0">
              <a:spcBef>
                <a:spcPts val="1600"/>
              </a:spcBef>
              <a:spcAft>
                <a:spcPts val="0"/>
              </a:spcAft>
              <a:buSzPts val="1200"/>
              <a:buChar char="○"/>
              <a:defRPr/>
            </a:lvl8pPr>
            <a:lvl9pPr indent="-304800" lvl="8" marL="4114800" rtl="0">
              <a:spcBef>
                <a:spcPts val="1600"/>
              </a:spcBef>
              <a:spcAft>
                <a:spcPts val="1600"/>
              </a:spcAft>
              <a:buSzPts val="1200"/>
              <a:buChar char="■"/>
              <a:defRPr/>
            </a:lvl9pPr>
          </a:lstStyle>
          <a:p/>
        </p:txBody>
      </p:sp>
      <p:sp>
        <p:nvSpPr>
          <p:cNvPr id="14" name="Google Shape;14;p2"/>
          <p:cNvSpPr/>
          <p:nvPr/>
        </p:nvSpPr>
        <p:spPr>
          <a:xfrm>
            <a:off x="8342625" y="4513775"/>
            <a:ext cx="534300" cy="572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a:off x="-20550" y="-31500"/>
            <a:ext cx="616500" cy="5206500"/>
          </a:xfrm>
          <a:prstGeom prst="rect">
            <a:avLst/>
          </a:prstGeom>
          <a:solidFill>
            <a:srgbClr val="E51B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txBox="1"/>
          <p:nvPr/>
        </p:nvSpPr>
        <p:spPr>
          <a:xfrm rot="-5400000">
            <a:off x="-2186700" y="2323498"/>
            <a:ext cx="4948800" cy="49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Proxima Nova"/>
                <a:ea typeface="Proxima Nova"/>
                <a:cs typeface="Proxima Nova"/>
                <a:sym typeface="Proxima Nova"/>
              </a:rPr>
              <a:t>FOR PRESENTER USE ONLY </a:t>
            </a:r>
            <a:endParaRPr sz="2400">
              <a:solidFill>
                <a:srgbClr val="FFFFFF"/>
              </a:solidFill>
              <a:latin typeface="Proxima Nova"/>
              <a:ea typeface="Proxima Nova"/>
              <a:cs typeface="Proxima Nova"/>
              <a:sym typeface="Proxima Nova"/>
            </a:endParaRPr>
          </a:p>
        </p:txBody>
      </p:sp>
      <p:pic>
        <p:nvPicPr>
          <p:cNvPr descr="GA-Cog-900.png" id="17" name="Google Shape;17;p2"/>
          <p:cNvPicPr preferRelativeResize="0"/>
          <p:nvPr/>
        </p:nvPicPr>
        <p:blipFill>
          <a:blip r:embed="rId2">
            <a:alphaModFix/>
          </a:blip>
          <a:stretch>
            <a:fillRect/>
          </a:stretch>
        </p:blipFill>
        <p:spPr>
          <a:xfrm>
            <a:off x="8370750" y="4701500"/>
            <a:ext cx="316051" cy="316051"/>
          </a:xfrm>
          <a:prstGeom prst="rect">
            <a:avLst/>
          </a:prstGeom>
          <a:noFill/>
          <a:ln>
            <a:noFill/>
          </a:ln>
        </p:spPr>
      </p:pic>
      <p:sp>
        <p:nvSpPr>
          <p:cNvPr id="18" name="Google Shape;18;p2"/>
          <p:cNvSpPr txBox="1"/>
          <p:nvPr>
            <p:ph idx="2" type="body"/>
          </p:nvPr>
        </p:nvSpPr>
        <p:spPr>
          <a:xfrm>
            <a:off x="4572000" y="4712925"/>
            <a:ext cx="3691800" cy="393600"/>
          </a:xfrm>
          <a:prstGeom prst="rect">
            <a:avLst/>
          </a:prstGeom>
        </p:spPr>
        <p:txBody>
          <a:bodyPr anchorCtr="0" anchor="ctr" bIns="91425" lIns="91425" spcFirstLastPara="1" rIns="91425" wrap="square" tIns="91425">
            <a:noAutofit/>
          </a:bodyPr>
          <a:lstStyle>
            <a:lvl1pPr indent="-285750" lvl="0" marL="457200" rtl="0" algn="r">
              <a:spcBef>
                <a:spcPts val="0"/>
              </a:spcBef>
              <a:spcAft>
                <a:spcPts val="0"/>
              </a:spcAft>
              <a:buSzPts val="900"/>
              <a:buFont typeface="Proxima Nova"/>
              <a:buChar char="●"/>
              <a:defRPr sz="900">
                <a:latin typeface="Proxima Nova"/>
                <a:ea typeface="Proxima Nova"/>
                <a:cs typeface="Proxima Nova"/>
                <a:sym typeface="Proxima Nova"/>
              </a:defRPr>
            </a:lvl1pPr>
            <a:lvl2pPr indent="-285750" lvl="1" marL="914400" rtl="0" algn="r">
              <a:spcBef>
                <a:spcPts val="0"/>
              </a:spcBef>
              <a:spcAft>
                <a:spcPts val="0"/>
              </a:spcAft>
              <a:buSzPts val="900"/>
              <a:buFont typeface="Proxima Nova"/>
              <a:buChar char="○"/>
              <a:defRPr sz="900">
                <a:latin typeface="Proxima Nova"/>
                <a:ea typeface="Proxima Nova"/>
                <a:cs typeface="Proxima Nova"/>
                <a:sym typeface="Proxima Nova"/>
              </a:defRPr>
            </a:lvl2pPr>
            <a:lvl3pPr indent="-285750" lvl="2" marL="1371600" rtl="0" algn="r">
              <a:spcBef>
                <a:spcPts val="0"/>
              </a:spcBef>
              <a:spcAft>
                <a:spcPts val="0"/>
              </a:spcAft>
              <a:buSzPts val="900"/>
              <a:buFont typeface="Proxima Nova"/>
              <a:buChar char="■"/>
              <a:defRPr sz="900">
                <a:latin typeface="Proxima Nova"/>
                <a:ea typeface="Proxima Nova"/>
                <a:cs typeface="Proxima Nova"/>
                <a:sym typeface="Proxima Nova"/>
              </a:defRPr>
            </a:lvl3pPr>
            <a:lvl4pPr indent="-285750" lvl="3" marL="1828800" rtl="0" algn="r">
              <a:spcBef>
                <a:spcPts val="0"/>
              </a:spcBef>
              <a:spcAft>
                <a:spcPts val="0"/>
              </a:spcAft>
              <a:buSzPts val="900"/>
              <a:buFont typeface="Proxima Nova"/>
              <a:buChar char="●"/>
              <a:defRPr sz="900">
                <a:latin typeface="Proxima Nova"/>
                <a:ea typeface="Proxima Nova"/>
                <a:cs typeface="Proxima Nova"/>
                <a:sym typeface="Proxima Nova"/>
              </a:defRPr>
            </a:lvl4pPr>
            <a:lvl5pPr indent="-285750" lvl="4" marL="2286000" rtl="0" algn="r">
              <a:spcBef>
                <a:spcPts val="0"/>
              </a:spcBef>
              <a:spcAft>
                <a:spcPts val="0"/>
              </a:spcAft>
              <a:buSzPts val="900"/>
              <a:buFont typeface="Proxima Nova"/>
              <a:buChar char="○"/>
              <a:defRPr sz="900">
                <a:latin typeface="Proxima Nova"/>
                <a:ea typeface="Proxima Nova"/>
                <a:cs typeface="Proxima Nova"/>
                <a:sym typeface="Proxima Nova"/>
              </a:defRPr>
            </a:lvl5pPr>
            <a:lvl6pPr indent="-285750" lvl="5" marL="2743200" rtl="0" algn="r">
              <a:spcBef>
                <a:spcPts val="0"/>
              </a:spcBef>
              <a:spcAft>
                <a:spcPts val="0"/>
              </a:spcAft>
              <a:buSzPts val="900"/>
              <a:buFont typeface="Proxima Nova"/>
              <a:buChar char="■"/>
              <a:defRPr sz="900">
                <a:latin typeface="Proxima Nova"/>
                <a:ea typeface="Proxima Nova"/>
                <a:cs typeface="Proxima Nova"/>
                <a:sym typeface="Proxima Nova"/>
              </a:defRPr>
            </a:lvl6pPr>
            <a:lvl7pPr indent="-285750" lvl="6" marL="3200400" rtl="0" algn="r">
              <a:spcBef>
                <a:spcPts val="0"/>
              </a:spcBef>
              <a:spcAft>
                <a:spcPts val="0"/>
              </a:spcAft>
              <a:buSzPts val="900"/>
              <a:buFont typeface="Proxima Nova"/>
              <a:buChar char="●"/>
              <a:defRPr sz="900">
                <a:latin typeface="Proxima Nova"/>
                <a:ea typeface="Proxima Nova"/>
                <a:cs typeface="Proxima Nova"/>
                <a:sym typeface="Proxima Nova"/>
              </a:defRPr>
            </a:lvl7pPr>
            <a:lvl8pPr indent="-285750" lvl="7" marL="3657600" rtl="0" algn="r">
              <a:spcBef>
                <a:spcPts val="0"/>
              </a:spcBef>
              <a:spcAft>
                <a:spcPts val="0"/>
              </a:spcAft>
              <a:buSzPts val="900"/>
              <a:buFont typeface="Proxima Nova"/>
              <a:buChar char="○"/>
              <a:defRPr sz="900">
                <a:latin typeface="Proxima Nova"/>
                <a:ea typeface="Proxima Nova"/>
                <a:cs typeface="Proxima Nova"/>
                <a:sym typeface="Proxima Nova"/>
              </a:defRPr>
            </a:lvl8pPr>
            <a:lvl9pPr indent="-285750" lvl="8" marL="4114800" rtl="0" algn="r">
              <a:spcBef>
                <a:spcPts val="0"/>
              </a:spcBef>
              <a:spcAft>
                <a:spcPts val="0"/>
              </a:spcAft>
              <a:buSzPts val="900"/>
              <a:buFont typeface="Proxima Nova"/>
              <a:buChar char="■"/>
              <a:defRPr sz="900">
                <a:latin typeface="Proxima Nova"/>
                <a:ea typeface="Proxima Nova"/>
                <a:cs typeface="Proxima Nova"/>
                <a:sym typeface="Proxima Nova"/>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Blank">
  <p:cSld name="CUSTOM_8_1">
    <p:spTree>
      <p:nvGrpSpPr>
        <p:cNvPr id="90" name="Shape 90"/>
        <p:cNvGrpSpPr/>
        <p:nvPr/>
      </p:nvGrpSpPr>
      <p:grpSpPr>
        <a:xfrm>
          <a:off x="0" y="0"/>
          <a:ext cx="0" cy="0"/>
          <a:chOff x="0" y="0"/>
          <a:chExt cx="0" cy="0"/>
        </a:xfrm>
      </p:grpSpPr>
      <p:sp>
        <p:nvSpPr>
          <p:cNvPr id="91" name="Google Shape;91;p11"/>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lvl1pPr lvl="0" rtl="0">
              <a:buNone/>
              <a:defRPr sz="900">
                <a:solidFill>
                  <a:schemeClr val="dk1"/>
                </a:solidFill>
                <a:latin typeface="Proxima Nova"/>
                <a:ea typeface="Proxima Nova"/>
                <a:cs typeface="Proxima Nova"/>
                <a:sym typeface="Proxima Nova"/>
              </a:defRPr>
            </a:lvl1pPr>
            <a:lvl2pPr lvl="1" rtl="0">
              <a:buNone/>
              <a:defRPr sz="900">
                <a:solidFill>
                  <a:schemeClr val="dk1"/>
                </a:solidFill>
                <a:latin typeface="Proxima Nova"/>
                <a:ea typeface="Proxima Nova"/>
                <a:cs typeface="Proxima Nova"/>
                <a:sym typeface="Proxima Nova"/>
              </a:defRPr>
            </a:lvl2pPr>
            <a:lvl3pPr lvl="2" rtl="0">
              <a:buNone/>
              <a:defRPr sz="900">
                <a:solidFill>
                  <a:schemeClr val="dk1"/>
                </a:solidFill>
                <a:latin typeface="Proxima Nova"/>
                <a:ea typeface="Proxima Nova"/>
                <a:cs typeface="Proxima Nova"/>
                <a:sym typeface="Proxima Nova"/>
              </a:defRPr>
            </a:lvl3pPr>
            <a:lvl4pPr lvl="3" rtl="0">
              <a:buNone/>
              <a:defRPr sz="900">
                <a:solidFill>
                  <a:schemeClr val="dk1"/>
                </a:solidFill>
                <a:latin typeface="Proxima Nova"/>
                <a:ea typeface="Proxima Nova"/>
                <a:cs typeface="Proxima Nova"/>
                <a:sym typeface="Proxima Nova"/>
              </a:defRPr>
            </a:lvl4pPr>
            <a:lvl5pPr lvl="4" rtl="0">
              <a:buNone/>
              <a:defRPr sz="900">
                <a:solidFill>
                  <a:schemeClr val="dk1"/>
                </a:solidFill>
                <a:latin typeface="Proxima Nova"/>
                <a:ea typeface="Proxima Nova"/>
                <a:cs typeface="Proxima Nova"/>
                <a:sym typeface="Proxima Nova"/>
              </a:defRPr>
            </a:lvl5pPr>
            <a:lvl6pPr lvl="5" rtl="0">
              <a:buNone/>
              <a:defRPr sz="900">
                <a:solidFill>
                  <a:schemeClr val="dk1"/>
                </a:solidFill>
                <a:latin typeface="Proxima Nova"/>
                <a:ea typeface="Proxima Nova"/>
                <a:cs typeface="Proxima Nova"/>
                <a:sym typeface="Proxima Nova"/>
              </a:defRPr>
            </a:lvl6pPr>
            <a:lvl7pPr lvl="6" rtl="0">
              <a:buNone/>
              <a:defRPr sz="900">
                <a:solidFill>
                  <a:schemeClr val="dk1"/>
                </a:solidFill>
                <a:latin typeface="Proxima Nova"/>
                <a:ea typeface="Proxima Nova"/>
                <a:cs typeface="Proxima Nova"/>
                <a:sym typeface="Proxima Nova"/>
              </a:defRPr>
            </a:lvl7pPr>
            <a:lvl8pPr lvl="7" rtl="0">
              <a:buNone/>
              <a:defRPr sz="900">
                <a:solidFill>
                  <a:schemeClr val="dk1"/>
                </a:solidFill>
                <a:latin typeface="Proxima Nova"/>
                <a:ea typeface="Proxima Nova"/>
                <a:cs typeface="Proxima Nova"/>
                <a:sym typeface="Proxima Nova"/>
              </a:defRPr>
            </a:lvl8pPr>
            <a:lvl9pPr lvl="8" rtl="0">
              <a:buNone/>
              <a:defRPr sz="900">
                <a:solidFill>
                  <a:schemeClr val="dk1"/>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a:t>
            </a:r>
            <a:r>
              <a:rPr lang="en"/>
              <a:t>2021</a:t>
            </a:r>
            <a:r>
              <a:rPr lang="en"/>
              <a:t> General Assembly</a:t>
            </a:r>
            <a:endParaRPr/>
          </a:p>
        </p:txBody>
      </p:sp>
      <p:sp>
        <p:nvSpPr>
          <p:cNvPr id="92" name="Google Shape;92;p11"/>
          <p:cNvSpPr txBox="1"/>
          <p:nvPr>
            <p:ph idx="1" type="body"/>
          </p:nvPr>
        </p:nvSpPr>
        <p:spPr>
          <a:xfrm>
            <a:off x="4572000" y="4712925"/>
            <a:ext cx="3691800" cy="393600"/>
          </a:xfrm>
          <a:prstGeom prst="rect">
            <a:avLst/>
          </a:prstGeom>
        </p:spPr>
        <p:txBody>
          <a:bodyPr anchorCtr="0" anchor="ctr" bIns="91425" lIns="91425" spcFirstLastPara="1" rIns="91425" wrap="square" tIns="91425">
            <a:noAutofit/>
          </a:bodyPr>
          <a:lstStyle>
            <a:lvl1pPr indent="-285750" lvl="0" marL="457200" rtl="0">
              <a:spcBef>
                <a:spcPts val="0"/>
              </a:spcBef>
              <a:spcAft>
                <a:spcPts val="0"/>
              </a:spcAft>
              <a:buSzPts val="900"/>
              <a:buFont typeface="Proxima Nova"/>
              <a:buChar char="●"/>
              <a:defRPr sz="900">
                <a:latin typeface="Proxima Nova"/>
                <a:ea typeface="Proxima Nova"/>
                <a:cs typeface="Proxima Nova"/>
                <a:sym typeface="Proxima Nova"/>
              </a:defRPr>
            </a:lvl1pPr>
            <a:lvl2pPr indent="-285750" lvl="1" marL="914400" rtl="0">
              <a:spcBef>
                <a:spcPts val="0"/>
              </a:spcBef>
              <a:spcAft>
                <a:spcPts val="0"/>
              </a:spcAft>
              <a:buSzPts val="900"/>
              <a:buFont typeface="Proxima Nova"/>
              <a:buChar char="○"/>
              <a:defRPr sz="900">
                <a:latin typeface="Proxima Nova"/>
                <a:ea typeface="Proxima Nova"/>
                <a:cs typeface="Proxima Nova"/>
                <a:sym typeface="Proxima Nova"/>
              </a:defRPr>
            </a:lvl2pPr>
            <a:lvl3pPr indent="-285750" lvl="2" marL="1371600" rtl="0">
              <a:spcBef>
                <a:spcPts val="0"/>
              </a:spcBef>
              <a:spcAft>
                <a:spcPts val="0"/>
              </a:spcAft>
              <a:buSzPts val="900"/>
              <a:buFont typeface="Proxima Nova"/>
              <a:buChar char="■"/>
              <a:defRPr sz="900">
                <a:latin typeface="Proxima Nova"/>
                <a:ea typeface="Proxima Nova"/>
                <a:cs typeface="Proxima Nova"/>
                <a:sym typeface="Proxima Nova"/>
              </a:defRPr>
            </a:lvl3pPr>
            <a:lvl4pPr indent="-285750" lvl="3" marL="1828800" rtl="0">
              <a:spcBef>
                <a:spcPts val="0"/>
              </a:spcBef>
              <a:spcAft>
                <a:spcPts val="0"/>
              </a:spcAft>
              <a:buSzPts val="900"/>
              <a:buFont typeface="Proxima Nova"/>
              <a:buChar char="●"/>
              <a:defRPr sz="900">
                <a:latin typeface="Proxima Nova"/>
                <a:ea typeface="Proxima Nova"/>
                <a:cs typeface="Proxima Nova"/>
                <a:sym typeface="Proxima Nova"/>
              </a:defRPr>
            </a:lvl4pPr>
            <a:lvl5pPr indent="-285750" lvl="4" marL="2286000" rtl="0">
              <a:spcBef>
                <a:spcPts val="0"/>
              </a:spcBef>
              <a:spcAft>
                <a:spcPts val="0"/>
              </a:spcAft>
              <a:buSzPts val="900"/>
              <a:buFont typeface="Proxima Nova"/>
              <a:buChar char="○"/>
              <a:defRPr sz="900">
                <a:latin typeface="Proxima Nova"/>
                <a:ea typeface="Proxima Nova"/>
                <a:cs typeface="Proxima Nova"/>
                <a:sym typeface="Proxima Nova"/>
              </a:defRPr>
            </a:lvl5pPr>
            <a:lvl6pPr indent="-285750" lvl="5" marL="2743200" rtl="0">
              <a:spcBef>
                <a:spcPts val="0"/>
              </a:spcBef>
              <a:spcAft>
                <a:spcPts val="0"/>
              </a:spcAft>
              <a:buSzPts val="900"/>
              <a:buFont typeface="Proxima Nova"/>
              <a:buChar char="■"/>
              <a:defRPr sz="900">
                <a:latin typeface="Proxima Nova"/>
                <a:ea typeface="Proxima Nova"/>
                <a:cs typeface="Proxima Nova"/>
                <a:sym typeface="Proxima Nova"/>
              </a:defRPr>
            </a:lvl6pPr>
            <a:lvl7pPr indent="-285750" lvl="6" marL="3200400" rtl="0">
              <a:spcBef>
                <a:spcPts val="0"/>
              </a:spcBef>
              <a:spcAft>
                <a:spcPts val="0"/>
              </a:spcAft>
              <a:buSzPts val="900"/>
              <a:buFont typeface="Proxima Nova"/>
              <a:buChar char="●"/>
              <a:defRPr sz="900">
                <a:latin typeface="Proxima Nova"/>
                <a:ea typeface="Proxima Nova"/>
                <a:cs typeface="Proxima Nova"/>
                <a:sym typeface="Proxima Nova"/>
              </a:defRPr>
            </a:lvl7pPr>
            <a:lvl8pPr indent="-285750" lvl="7" marL="3657600" rtl="0">
              <a:spcBef>
                <a:spcPts val="0"/>
              </a:spcBef>
              <a:spcAft>
                <a:spcPts val="0"/>
              </a:spcAft>
              <a:buSzPts val="900"/>
              <a:buFont typeface="Proxima Nova"/>
              <a:buChar char="○"/>
              <a:defRPr sz="900">
                <a:latin typeface="Proxima Nova"/>
                <a:ea typeface="Proxima Nova"/>
                <a:cs typeface="Proxima Nova"/>
                <a:sym typeface="Proxima Nova"/>
              </a:defRPr>
            </a:lvl8pPr>
            <a:lvl9pPr indent="-285750" lvl="8" marL="4114800" rtl="0">
              <a:spcBef>
                <a:spcPts val="0"/>
              </a:spcBef>
              <a:spcAft>
                <a:spcPts val="0"/>
              </a:spcAft>
              <a:buSzPts val="900"/>
              <a:buFont typeface="Proxima Nova"/>
              <a:buChar char="■"/>
              <a:defRPr sz="900">
                <a:latin typeface="Proxima Nova"/>
                <a:ea typeface="Proxima Nova"/>
                <a:cs typeface="Proxima Nova"/>
                <a:sym typeface="Proxima Nova"/>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Quote ">
  <p:cSld name="CUSTOM_4">
    <p:spTree>
      <p:nvGrpSpPr>
        <p:cNvPr id="93" name="Shape 93"/>
        <p:cNvGrpSpPr/>
        <p:nvPr/>
      </p:nvGrpSpPr>
      <p:grpSpPr>
        <a:xfrm>
          <a:off x="0" y="0"/>
          <a:ext cx="0" cy="0"/>
          <a:chOff x="0" y="0"/>
          <a:chExt cx="0" cy="0"/>
        </a:xfrm>
      </p:grpSpPr>
      <p:cxnSp>
        <p:nvCxnSpPr>
          <p:cNvPr id="94" name="Google Shape;94;p12"/>
          <p:cNvCxnSpPr/>
          <p:nvPr/>
        </p:nvCxnSpPr>
        <p:spPr>
          <a:xfrm>
            <a:off x="1399725" y="1762588"/>
            <a:ext cx="2638200" cy="0"/>
          </a:xfrm>
          <a:prstGeom prst="straightConnector1">
            <a:avLst/>
          </a:prstGeom>
          <a:noFill/>
          <a:ln cap="flat" cmpd="sng" w="9525">
            <a:solidFill>
              <a:srgbClr val="E41A23"/>
            </a:solidFill>
            <a:prstDash val="solid"/>
            <a:round/>
            <a:headEnd len="med" w="med" type="none"/>
            <a:tailEnd len="med" w="med" type="none"/>
          </a:ln>
        </p:spPr>
      </p:cxnSp>
      <p:cxnSp>
        <p:nvCxnSpPr>
          <p:cNvPr id="95" name="Google Shape;95;p12"/>
          <p:cNvCxnSpPr/>
          <p:nvPr/>
        </p:nvCxnSpPr>
        <p:spPr>
          <a:xfrm>
            <a:off x="4913975" y="1762588"/>
            <a:ext cx="2638200" cy="0"/>
          </a:xfrm>
          <a:prstGeom prst="straightConnector1">
            <a:avLst/>
          </a:prstGeom>
          <a:noFill/>
          <a:ln cap="flat" cmpd="sng" w="9525">
            <a:solidFill>
              <a:srgbClr val="E41A23"/>
            </a:solidFill>
            <a:prstDash val="solid"/>
            <a:round/>
            <a:headEnd len="med" w="med" type="none"/>
            <a:tailEnd len="med" w="med" type="none"/>
          </a:ln>
        </p:spPr>
      </p:cxnSp>
      <p:sp>
        <p:nvSpPr>
          <p:cNvPr id="96" name="Google Shape;96;p12"/>
          <p:cNvSpPr txBox="1"/>
          <p:nvPr/>
        </p:nvSpPr>
        <p:spPr>
          <a:xfrm>
            <a:off x="4057900" y="1301188"/>
            <a:ext cx="836100" cy="691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200">
                <a:solidFill>
                  <a:schemeClr val="lt2"/>
                </a:solidFill>
                <a:latin typeface="Proxima Nova"/>
                <a:ea typeface="Proxima Nova"/>
                <a:cs typeface="Proxima Nova"/>
                <a:sym typeface="Proxima Nova"/>
              </a:rPr>
              <a:t>“</a:t>
            </a:r>
            <a:endParaRPr sz="7200">
              <a:solidFill>
                <a:schemeClr val="lt2"/>
              </a:solidFill>
              <a:latin typeface="Proxima Nova"/>
              <a:ea typeface="Proxima Nova"/>
              <a:cs typeface="Proxima Nova"/>
              <a:sym typeface="Proxima Nova"/>
            </a:endParaRPr>
          </a:p>
        </p:txBody>
      </p:sp>
      <p:sp>
        <p:nvSpPr>
          <p:cNvPr id="97" name="Google Shape;97;p12"/>
          <p:cNvSpPr txBox="1"/>
          <p:nvPr>
            <p:ph type="title"/>
          </p:nvPr>
        </p:nvSpPr>
        <p:spPr>
          <a:xfrm>
            <a:off x="1403050" y="2027913"/>
            <a:ext cx="6149100" cy="12822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a:solidFill>
                  <a:schemeClr val="dk2"/>
                </a:solidFill>
              </a:defRPr>
            </a:lvl1pPr>
            <a:lvl2pPr lvl="1" rtl="0">
              <a:spcBef>
                <a:spcPts val="0"/>
              </a:spcBef>
              <a:spcAft>
                <a:spcPts val="0"/>
              </a:spcAft>
              <a:buNone/>
              <a:defRPr>
                <a:solidFill>
                  <a:schemeClr val="dk2"/>
                </a:solidFill>
              </a:defRPr>
            </a:lvl2pPr>
            <a:lvl3pPr lvl="2" rtl="0">
              <a:spcBef>
                <a:spcPts val="0"/>
              </a:spcBef>
              <a:spcAft>
                <a:spcPts val="0"/>
              </a:spcAft>
              <a:buNone/>
              <a:defRPr>
                <a:solidFill>
                  <a:schemeClr val="dk2"/>
                </a:solidFill>
              </a:defRPr>
            </a:lvl3pPr>
            <a:lvl4pPr lvl="3" rtl="0">
              <a:spcBef>
                <a:spcPts val="0"/>
              </a:spcBef>
              <a:spcAft>
                <a:spcPts val="0"/>
              </a:spcAft>
              <a:buNone/>
              <a:defRPr>
                <a:solidFill>
                  <a:schemeClr val="dk2"/>
                </a:solidFill>
              </a:defRPr>
            </a:lvl4pPr>
            <a:lvl5pPr lvl="4" rtl="0">
              <a:spcBef>
                <a:spcPts val="0"/>
              </a:spcBef>
              <a:spcAft>
                <a:spcPts val="0"/>
              </a:spcAft>
              <a:buNone/>
              <a:defRPr>
                <a:solidFill>
                  <a:schemeClr val="dk2"/>
                </a:solidFill>
              </a:defRPr>
            </a:lvl5pPr>
            <a:lvl6pPr lvl="5" rtl="0">
              <a:spcBef>
                <a:spcPts val="0"/>
              </a:spcBef>
              <a:spcAft>
                <a:spcPts val="0"/>
              </a:spcAft>
              <a:buNone/>
              <a:defRPr>
                <a:solidFill>
                  <a:schemeClr val="dk2"/>
                </a:solidFill>
              </a:defRPr>
            </a:lvl6pPr>
            <a:lvl7pPr lvl="6" rtl="0">
              <a:spcBef>
                <a:spcPts val="0"/>
              </a:spcBef>
              <a:spcAft>
                <a:spcPts val="0"/>
              </a:spcAft>
              <a:buNone/>
              <a:defRPr>
                <a:solidFill>
                  <a:schemeClr val="dk2"/>
                </a:solidFill>
              </a:defRPr>
            </a:lvl7pPr>
            <a:lvl8pPr lvl="7" rtl="0">
              <a:spcBef>
                <a:spcPts val="0"/>
              </a:spcBef>
              <a:spcAft>
                <a:spcPts val="0"/>
              </a:spcAft>
              <a:buNone/>
              <a:defRPr>
                <a:solidFill>
                  <a:schemeClr val="dk2"/>
                </a:solidFill>
              </a:defRPr>
            </a:lvl8pPr>
            <a:lvl9pPr lvl="8" rtl="0">
              <a:spcBef>
                <a:spcPts val="0"/>
              </a:spcBef>
              <a:spcAft>
                <a:spcPts val="0"/>
              </a:spcAft>
              <a:buNone/>
              <a:defRPr>
                <a:solidFill>
                  <a:schemeClr val="dk2"/>
                </a:solidFill>
              </a:defRPr>
            </a:lvl9pPr>
          </a:lstStyle>
          <a:p/>
        </p:txBody>
      </p:sp>
      <p:sp>
        <p:nvSpPr>
          <p:cNvPr id="98" name="Google Shape;98;p12"/>
          <p:cNvSpPr txBox="1"/>
          <p:nvPr>
            <p:ph idx="1" type="subTitle"/>
          </p:nvPr>
        </p:nvSpPr>
        <p:spPr>
          <a:xfrm>
            <a:off x="2249725" y="3285818"/>
            <a:ext cx="4539600" cy="5565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100">
                <a:solidFill>
                  <a:schemeClr val="dk2"/>
                </a:solidFill>
              </a:defRPr>
            </a:lvl1pPr>
            <a:lvl2pPr lvl="1" rtl="0" algn="ctr">
              <a:spcBef>
                <a:spcPts val="1600"/>
              </a:spcBef>
              <a:spcAft>
                <a:spcPts val="0"/>
              </a:spcAft>
              <a:buNone/>
              <a:defRPr>
                <a:solidFill>
                  <a:schemeClr val="dk2"/>
                </a:solidFill>
              </a:defRPr>
            </a:lvl2pPr>
            <a:lvl3pPr lvl="2" rtl="0" algn="ctr">
              <a:spcBef>
                <a:spcPts val="1600"/>
              </a:spcBef>
              <a:spcAft>
                <a:spcPts val="0"/>
              </a:spcAft>
              <a:buNone/>
              <a:defRPr>
                <a:solidFill>
                  <a:schemeClr val="dk2"/>
                </a:solidFill>
              </a:defRPr>
            </a:lvl3pPr>
            <a:lvl4pPr lvl="3" rtl="0" algn="ctr">
              <a:spcBef>
                <a:spcPts val="1600"/>
              </a:spcBef>
              <a:spcAft>
                <a:spcPts val="0"/>
              </a:spcAft>
              <a:buNone/>
              <a:defRPr>
                <a:solidFill>
                  <a:schemeClr val="dk2"/>
                </a:solidFill>
              </a:defRPr>
            </a:lvl4pPr>
            <a:lvl5pPr lvl="4" rtl="0" algn="ctr">
              <a:spcBef>
                <a:spcPts val="1600"/>
              </a:spcBef>
              <a:spcAft>
                <a:spcPts val="0"/>
              </a:spcAft>
              <a:buNone/>
              <a:defRPr>
                <a:solidFill>
                  <a:schemeClr val="dk2"/>
                </a:solidFill>
              </a:defRPr>
            </a:lvl5pPr>
            <a:lvl6pPr lvl="5" rtl="0" algn="ctr">
              <a:spcBef>
                <a:spcPts val="1600"/>
              </a:spcBef>
              <a:spcAft>
                <a:spcPts val="0"/>
              </a:spcAft>
              <a:buNone/>
              <a:defRPr>
                <a:solidFill>
                  <a:schemeClr val="dk2"/>
                </a:solidFill>
              </a:defRPr>
            </a:lvl6pPr>
            <a:lvl7pPr lvl="6" rtl="0" algn="ctr">
              <a:spcBef>
                <a:spcPts val="1600"/>
              </a:spcBef>
              <a:spcAft>
                <a:spcPts val="0"/>
              </a:spcAft>
              <a:buNone/>
              <a:defRPr>
                <a:solidFill>
                  <a:schemeClr val="dk2"/>
                </a:solidFill>
              </a:defRPr>
            </a:lvl7pPr>
            <a:lvl8pPr lvl="7" rtl="0" algn="ctr">
              <a:spcBef>
                <a:spcPts val="1600"/>
              </a:spcBef>
              <a:spcAft>
                <a:spcPts val="0"/>
              </a:spcAft>
              <a:buNone/>
              <a:defRPr>
                <a:solidFill>
                  <a:schemeClr val="dk2"/>
                </a:solidFill>
              </a:defRPr>
            </a:lvl8pPr>
            <a:lvl9pPr lvl="8" rtl="0" algn="ctr">
              <a:spcBef>
                <a:spcPts val="1600"/>
              </a:spcBef>
              <a:spcAft>
                <a:spcPts val="1600"/>
              </a:spcAft>
              <a:buNone/>
              <a:defRPr>
                <a:solidFill>
                  <a:schemeClr val="dk2"/>
                </a:solidFill>
              </a:defRPr>
            </a:lvl9pPr>
          </a:lstStyle>
          <a:p/>
        </p:txBody>
      </p:sp>
      <p:sp>
        <p:nvSpPr>
          <p:cNvPr id="99" name="Google Shape;99;p12"/>
          <p:cNvSpPr txBox="1"/>
          <p:nvPr>
            <p:ph idx="2" type="body"/>
          </p:nvPr>
        </p:nvSpPr>
        <p:spPr>
          <a:xfrm>
            <a:off x="4572000" y="4712925"/>
            <a:ext cx="3691800" cy="393600"/>
          </a:xfrm>
          <a:prstGeom prst="rect">
            <a:avLst/>
          </a:prstGeom>
        </p:spPr>
        <p:txBody>
          <a:bodyPr anchorCtr="0" anchor="ctr" bIns="91425" lIns="91425" spcFirstLastPara="1" rIns="91425" wrap="square" tIns="91425">
            <a:noAutofit/>
          </a:bodyPr>
          <a:lstStyle>
            <a:lvl1pPr indent="-285750" lvl="0" marL="457200" rtl="0">
              <a:spcBef>
                <a:spcPts val="0"/>
              </a:spcBef>
              <a:spcAft>
                <a:spcPts val="0"/>
              </a:spcAft>
              <a:buSzPts val="900"/>
              <a:buFont typeface="Proxima Nova"/>
              <a:buChar char="●"/>
              <a:defRPr sz="900">
                <a:latin typeface="Proxima Nova"/>
                <a:ea typeface="Proxima Nova"/>
                <a:cs typeface="Proxima Nova"/>
                <a:sym typeface="Proxima Nova"/>
              </a:defRPr>
            </a:lvl1pPr>
            <a:lvl2pPr indent="-285750" lvl="1" marL="914400" rtl="0">
              <a:spcBef>
                <a:spcPts val="0"/>
              </a:spcBef>
              <a:spcAft>
                <a:spcPts val="0"/>
              </a:spcAft>
              <a:buSzPts val="900"/>
              <a:buFont typeface="Proxima Nova"/>
              <a:buChar char="○"/>
              <a:defRPr sz="900">
                <a:latin typeface="Proxima Nova"/>
                <a:ea typeface="Proxima Nova"/>
                <a:cs typeface="Proxima Nova"/>
                <a:sym typeface="Proxima Nova"/>
              </a:defRPr>
            </a:lvl2pPr>
            <a:lvl3pPr indent="-285750" lvl="2" marL="1371600" rtl="0">
              <a:spcBef>
                <a:spcPts val="0"/>
              </a:spcBef>
              <a:spcAft>
                <a:spcPts val="0"/>
              </a:spcAft>
              <a:buSzPts val="900"/>
              <a:buFont typeface="Proxima Nova"/>
              <a:buChar char="■"/>
              <a:defRPr sz="900">
                <a:latin typeface="Proxima Nova"/>
                <a:ea typeface="Proxima Nova"/>
                <a:cs typeface="Proxima Nova"/>
                <a:sym typeface="Proxima Nova"/>
              </a:defRPr>
            </a:lvl3pPr>
            <a:lvl4pPr indent="-285750" lvl="3" marL="1828800" rtl="0">
              <a:spcBef>
                <a:spcPts val="0"/>
              </a:spcBef>
              <a:spcAft>
                <a:spcPts val="0"/>
              </a:spcAft>
              <a:buSzPts val="900"/>
              <a:buFont typeface="Proxima Nova"/>
              <a:buChar char="●"/>
              <a:defRPr sz="900">
                <a:latin typeface="Proxima Nova"/>
                <a:ea typeface="Proxima Nova"/>
                <a:cs typeface="Proxima Nova"/>
                <a:sym typeface="Proxima Nova"/>
              </a:defRPr>
            </a:lvl4pPr>
            <a:lvl5pPr indent="-285750" lvl="4" marL="2286000" rtl="0">
              <a:spcBef>
                <a:spcPts val="0"/>
              </a:spcBef>
              <a:spcAft>
                <a:spcPts val="0"/>
              </a:spcAft>
              <a:buSzPts val="900"/>
              <a:buFont typeface="Proxima Nova"/>
              <a:buChar char="○"/>
              <a:defRPr sz="900">
                <a:latin typeface="Proxima Nova"/>
                <a:ea typeface="Proxima Nova"/>
                <a:cs typeface="Proxima Nova"/>
                <a:sym typeface="Proxima Nova"/>
              </a:defRPr>
            </a:lvl5pPr>
            <a:lvl6pPr indent="-285750" lvl="5" marL="2743200" rtl="0">
              <a:spcBef>
                <a:spcPts val="0"/>
              </a:spcBef>
              <a:spcAft>
                <a:spcPts val="0"/>
              </a:spcAft>
              <a:buSzPts val="900"/>
              <a:buFont typeface="Proxima Nova"/>
              <a:buChar char="■"/>
              <a:defRPr sz="900">
                <a:latin typeface="Proxima Nova"/>
                <a:ea typeface="Proxima Nova"/>
                <a:cs typeface="Proxima Nova"/>
                <a:sym typeface="Proxima Nova"/>
              </a:defRPr>
            </a:lvl6pPr>
            <a:lvl7pPr indent="-285750" lvl="6" marL="3200400" rtl="0">
              <a:spcBef>
                <a:spcPts val="0"/>
              </a:spcBef>
              <a:spcAft>
                <a:spcPts val="0"/>
              </a:spcAft>
              <a:buSzPts val="900"/>
              <a:buFont typeface="Proxima Nova"/>
              <a:buChar char="●"/>
              <a:defRPr sz="900">
                <a:latin typeface="Proxima Nova"/>
                <a:ea typeface="Proxima Nova"/>
                <a:cs typeface="Proxima Nova"/>
                <a:sym typeface="Proxima Nova"/>
              </a:defRPr>
            </a:lvl7pPr>
            <a:lvl8pPr indent="-285750" lvl="7" marL="3657600" rtl="0">
              <a:spcBef>
                <a:spcPts val="0"/>
              </a:spcBef>
              <a:spcAft>
                <a:spcPts val="0"/>
              </a:spcAft>
              <a:buSzPts val="900"/>
              <a:buFont typeface="Proxima Nova"/>
              <a:buChar char="○"/>
              <a:defRPr sz="900">
                <a:latin typeface="Proxima Nova"/>
                <a:ea typeface="Proxima Nova"/>
                <a:cs typeface="Proxima Nova"/>
                <a:sym typeface="Proxima Nova"/>
              </a:defRPr>
            </a:lvl8pPr>
            <a:lvl9pPr indent="-285750" lvl="8" marL="4114800" rtl="0">
              <a:spcBef>
                <a:spcPts val="0"/>
              </a:spcBef>
              <a:spcAft>
                <a:spcPts val="0"/>
              </a:spcAft>
              <a:buSzPts val="900"/>
              <a:buFont typeface="Proxima Nova"/>
              <a:buChar char="■"/>
              <a:defRPr sz="900">
                <a:latin typeface="Proxima Nova"/>
                <a:ea typeface="Proxima Nova"/>
                <a:cs typeface="Proxima Nova"/>
                <a:sym typeface="Proxima Nova"/>
              </a:defRPr>
            </a:lvl9pPr>
          </a:lstStyle>
          <a:p/>
        </p:txBody>
      </p:sp>
      <p:sp>
        <p:nvSpPr>
          <p:cNvPr id="100" name="Google Shape;100;p12"/>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lvl1pPr lvl="0" rtl="0">
              <a:buNone/>
              <a:defRPr sz="900">
                <a:solidFill>
                  <a:schemeClr val="dk1"/>
                </a:solidFill>
                <a:latin typeface="Proxima Nova"/>
                <a:ea typeface="Proxima Nova"/>
                <a:cs typeface="Proxima Nova"/>
                <a:sym typeface="Proxima Nova"/>
              </a:defRPr>
            </a:lvl1pPr>
            <a:lvl2pPr lvl="1" rtl="0">
              <a:buNone/>
              <a:defRPr sz="900">
                <a:solidFill>
                  <a:schemeClr val="dk1"/>
                </a:solidFill>
                <a:latin typeface="Proxima Nova"/>
                <a:ea typeface="Proxima Nova"/>
                <a:cs typeface="Proxima Nova"/>
                <a:sym typeface="Proxima Nova"/>
              </a:defRPr>
            </a:lvl2pPr>
            <a:lvl3pPr lvl="2" rtl="0">
              <a:buNone/>
              <a:defRPr sz="900">
                <a:solidFill>
                  <a:schemeClr val="dk1"/>
                </a:solidFill>
                <a:latin typeface="Proxima Nova"/>
                <a:ea typeface="Proxima Nova"/>
                <a:cs typeface="Proxima Nova"/>
                <a:sym typeface="Proxima Nova"/>
              </a:defRPr>
            </a:lvl3pPr>
            <a:lvl4pPr lvl="3" rtl="0">
              <a:buNone/>
              <a:defRPr sz="900">
                <a:solidFill>
                  <a:schemeClr val="dk1"/>
                </a:solidFill>
                <a:latin typeface="Proxima Nova"/>
                <a:ea typeface="Proxima Nova"/>
                <a:cs typeface="Proxima Nova"/>
                <a:sym typeface="Proxima Nova"/>
              </a:defRPr>
            </a:lvl4pPr>
            <a:lvl5pPr lvl="4" rtl="0">
              <a:buNone/>
              <a:defRPr sz="900">
                <a:solidFill>
                  <a:schemeClr val="dk1"/>
                </a:solidFill>
                <a:latin typeface="Proxima Nova"/>
                <a:ea typeface="Proxima Nova"/>
                <a:cs typeface="Proxima Nova"/>
                <a:sym typeface="Proxima Nova"/>
              </a:defRPr>
            </a:lvl5pPr>
            <a:lvl6pPr lvl="5" rtl="0">
              <a:buNone/>
              <a:defRPr sz="900">
                <a:solidFill>
                  <a:schemeClr val="dk1"/>
                </a:solidFill>
                <a:latin typeface="Proxima Nova"/>
                <a:ea typeface="Proxima Nova"/>
                <a:cs typeface="Proxima Nova"/>
                <a:sym typeface="Proxima Nova"/>
              </a:defRPr>
            </a:lvl6pPr>
            <a:lvl7pPr lvl="6" rtl="0">
              <a:buNone/>
              <a:defRPr sz="900">
                <a:solidFill>
                  <a:schemeClr val="dk1"/>
                </a:solidFill>
                <a:latin typeface="Proxima Nova"/>
                <a:ea typeface="Proxima Nova"/>
                <a:cs typeface="Proxima Nova"/>
                <a:sym typeface="Proxima Nova"/>
              </a:defRPr>
            </a:lvl7pPr>
            <a:lvl8pPr lvl="7" rtl="0">
              <a:buNone/>
              <a:defRPr sz="900">
                <a:solidFill>
                  <a:schemeClr val="dk1"/>
                </a:solidFill>
                <a:latin typeface="Proxima Nova"/>
                <a:ea typeface="Proxima Nova"/>
                <a:cs typeface="Proxima Nova"/>
                <a:sym typeface="Proxima Nova"/>
              </a:defRPr>
            </a:lvl8pPr>
            <a:lvl9pPr lvl="8" rtl="0">
              <a:buNone/>
              <a:defRPr sz="900">
                <a:solidFill>
                  <a:schemeClr val="dk1"/>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a:t>
            </a:r>
            <a:r>
              <a:rPr lang="en"/>
              <a:t>2021</a:t>
            </a:r>
            <a:r>
              <a:rPr lang="en"/>
              <a:t> General Assembly</a:t>
            </a: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Quote  + Headshot">
  <p:cSld name="CUSTOM_4_2">
    <p:spTree>
      <p:nvGrpSpPr>
        <p:cNvPr id="101" name="Shape 101"/>
        <p:cNvGrpSpPr/>
        <p:nvPr/>
      </p:nvGrpSpPr>
      <p:grpSpPr>
        <a:xfrm>
          <a:off x="0" y="0"/>
          <a:ext cx="0" cy="0"/>
          <a:chOff x="0" y="0"/>
          <a:chExt cx="0" cy="0"/>
        </a:xfrm>
      </p:grpSpPr>
      <p:sp>
        <p:nvSpPr>
          <p:cNvPr id="102" name="Google Shape;102;p13"/>
          <p:cNvSpPr txBox="1"/>
          <p:nvPr>
            <p:ph type="title"/>
          </p:nvPr>
        </p:nvSpPr>
        <p:spPr>
          <a:xfrm>
            <a:off x="1403050" y="2128750"/>
            <a:ext cx="6149100" cy="12822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a:solidFill>
                  <a:srgbClr val="E41A23"/>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3" name="Google Shape;103;p13"/>
          <p:cNvSpPr txBox="1"/>
          <p:nvPr>
            <p:ph idx="1" type="subTitle"/>
          </p:nvPr>
        </p:nvSpPr>
        <p:spPr>
          <a:xfrm>
            <a:off x="2249725" y="3220006"/>
            <a:ext cx="4539600" cy="5565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100">
                <a:solidFill>
                  <a:srgbClr val="E51B24"/>
                </a:solidFill>
              </a:defRPr>
            </a:lvl1pPr>
            <a:lvl2pPr lvl="1" rtl="0" algn="ctr">
              <a:spcBef>
                <a:spcPts val="1600"/>
              </a:spcBef>
              <a:spcAft>
                <a:spcPts val="0"/>
              </a:spcAft>
              <a:buNone/>
              <a:defRPr sz="1100">
                <a:solidFill>
                  <a:srgbClr val="E51B24"/>
                </a:solidFill>
              </a:defRPr>
            </a:lvl2pPr>
            <a:lvl3pPr lvl="2" rtl="0" algn="ctr">
              <a:spcBef>
                <a:spcPts val="1600"/>
              </a:spcBef>
              <a:spcAft>
                <a:spcPts val="0"/>
              </a:spcAft>
              <a:buNone/>
              <a:defRPr sz="1100">
                <a:solidFill>
                  <a:srgbClr val="E51B24"/>
                </a:solidFill>
              </a:defRPr>
            </a:lvl3pPr>
            <a:lvl4pPr lvl="3" rtl="0" algn="ctr">
              <a:spcBef>
                <a:spcPts val="1600"/>
              </a:spcBef>
              <a:spcAft>
                <a:spcPts val="0"/>
              </a:spcAft>
              <a:buNone/>
              <a:defRPr sz="1100">
                <a:solidFill>
                  <a:srgbClr val="E51B24"/>
                </a:solidFill>
              </a:defRPr>
            </a:lvl4pPr>
            <a:lvl5pPr lvl="4" rtl="0" algn="ctr">
              <a:spcBef>
                <a:spcPts val="1600"/>
              </a:spcBef>
              <a:spcAft>
                <a:spcPts val="0"/>
              </a:spcAft>
              <a:buNone/>
              <a:defRPr sz="1100">
                <a:solidFill>
                  <a:srgbClr val="E51B24"/>
                </a:solidFill>
              </a:defRPr>
            </a:lvl5pPr>
            <a:lvl6pPr lvl="5" rtl="0" algn="ctr">
              <a:spcBef>
                <a:spcPts val="1600"/>
              </a:spcBef>
              <a:spcAft>
                <a:spcPts val="0"/>
              </a:spcAft>
              <a:buNone/>
              <a:defRPr sz="1100">
                <a:solidFill>
                  <a:srgbClr val="E51B24"/>
                </a:solidFill>
              </a:defRPr>
            </a:lvl6pPr>
            <a:lvl7pPr lvl="6" rtl="0" algn="ctr">
              <a:spcBef>
                <a:spcPts val="1600"/>
              </a:spcBef>
              <a:spcAft>
                <a:spcPts val="0"/>
              </a:spcAft>
              <a:buNone/>
              <a:defRPr sz="1100">
                <a:solidFill>
                  <a:srgbClr val="E51B24"/>
                </a:solidFill>
              </a:defRPr>
            </a:lvl7pPr>
            <a:lvl8pPr lvl="7" rtl="0" algn="ctr">
              <a:spcBef>
                <a:spcPts val="1600"/>
              </a:spcBef>
              <a:spcAft>
                <a:spcPts val="0"/>
              </a:spcAft>
              <a:buNone/>
              <a:defRPr sz="1100">
                <a:solidFill>
                  <a:srgbClr val="E51B24"/>
                </a:solidFill>
              </a:defRPr>
            </a:lvl8pPr>
            <a:lvl9pPr lvl="8" rtl="0" algn="ctr">
              <a:spcBef>
                <a:spcPts val="1600"/>
              </a:spcBef>
              <a:spcAft>
                <a:spcPts val="1600"/>
              </a:spcAft>
              <a:buNone/>
              <a:defRPr sz="1100">
                <a:solidFill>
                  <a:srgbClr val="E51B24"/>
                </a:solidFill>
              </a:defRPr>
            </a:lvl9pPr>
          </a:lstStyle>
          <a:p/>
        </p:txBody>
      </p:sp>
      <p:sp>
        <p:nvSpPr>
          <p:cNvPr id="104" name="Google Shape;104;p13"/>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lvl1pPr lvl="0" rtl="0">
              <a:lnSpc>
                <a:spcPct val="100000"/>
              </a:lnSpc>
              <a:buNone/>
              <a:defRPr sz="900">
                <a:latin typeface="Proxima Nova"/>
                <a:ea typeface="Proxima Nova"/>
                <a:cs typeface="Proxima Nova"/>
                <a:sym typeface="Proxima Nova"/>
              </a:defRPr>
            </a:lvl1pPr>
            <a:lvl2pPr lvl="1" rtl="0">
              <a:lnSpc>
                <a:spcPct val="100000"/>
              </a:lnSpc>
              <a:buNone/>
              <a:defRPr sz="900">
                <a:latin typeface="Proxima Nova"/>
                <a:ea typeface="Proxima Nova"/>
                <a:cs typeface="Proxima Nova"/>
                <a:sym typeface="Proxima Nova"/>
              </a:defRPr>
            </a:lvl2pPr>
            <a:lvl3pPr lvl="2" rtl="0">
              <a:lnSpc>
                <a:spcPct val="100000"/>
              </a:lnSpc>
              <a:buNone/>
              <a:defRPr sz="900">
                <a:latin typeface="Proxima Nova"/>
                <a:ea typeface="Proxima Nova"/>
                <a:cs typeface="Proxima Nova"/>
                <a:sym typeface="Proxima Nova"/>
              </a:defRPr>
            </a:lvl3pPr>
            <a:lvl4pPr lvl="3" rtl="0">
              <a:lnSpc>
                <a:spcPct val="100000"/>
              </a:lnSpc>
              <a:buNone/>
              <a:defRPr sz="900">
                <a:latin typeface="Proxima Nova"/>
                <a:ea typeface="Proxima Nova"/>
                <a:cs typeface="Proxima Nova"/>
                <a:sym typeface="Proxima Nova"/>
              </a:defRPr>
            </a:lvl4pPr>
            <a:lvl5pPr lvl="4" rtl="0">
              <a:lnSpc>
                <a:spcPct val="100000"/>
              </a:lnSpc>
              <a:buNone/>
              <a:defRPr sz="900">
                <a:latin typeface="Proxima Nova"/>
                <a:ea typeface="Proxima Nova"/>
                <a:cs typeface="Proxima Nova"/>
                <a:sym typeface="Proxima Nova"/>
              </a:defRPr>
            </a:lvl5pPr>
            <a:lvl6pPr lvl="5" rtl="0">
              <a:lnSpc>
                <a:spcPct val="100000"/>
              </a:lnSpc>
              <a:buNone/>
              <a:defRPr sz="900">
                <a:latin typeface="Proxima Nova"/>
                <a:ea typeface="Proxima Nova"/>
                <a:cs typeface="Proxima Nova"/>
                <a:sym typeface="Proxima Nova"/>
              </a:defRPr>
            </a:lvl6pPr>
            <a:lvl7pPr lvl="6" rtl="0">
              <a:lnSpc>
                <a:spcPct val="100000"/>
              </a:lnSpc>
              <a:buNone/>
              <a:defRPr sz="900">
                <a:latin typeface="Proxima Nova"/>
                <a:ea typeface="Proxima Nova"/>
                <a:cs typeface="Proxima Nova"/>
                <a:sym typeface="Proxima Nova"/>
              </a:defRPr>
            </a:lvl7pPr>
            <a:lvl8pPr lvl="7" rtl="0">
              <a:lnSpc>
                <a:spcPct val="100000"/>
              </a:lnSpc>
              <a:buNone/>
              <a:defRPr sz="900">
                <a:latin typeface="Proxima Nova"/>
                <a:ea typeface="Proxima Nova"/>
                <a:cs typeface="Proxima Nova"/>
                <a:sym typeface="Proxima Nova"/>
              </a:defRPr>
            </a:lvl8pPr>
            <a:lvl9pPr lvl="8" rtl="0">
              <a:lnSpc>
                <a:spcPct val="100000"/>
              </a:lnSpc>
              <a:buNone/>
              <a:defRPr sz="900">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a:t>
            </a:r>
            <a:r>
              <a:rPr lang="en"/>
              <a:t>2021</a:t>
            </a:r>
            <a:r>
              <a:rPr lang="en"/>
              <a:t> General Assembly</a:t>
            </a:r>
            <a:endParaRPr/>
          </a:p>
        </p:txBody>
      </p:sp>
      <p:sp>
        <p:nvSpPr>
          <p:cNvPr id="105" name="Google Shape;105;p13"/>
          <p:cNvSpPr/>
          <p:nvPr/>
        </p:nvSpPr>
        <p:spPr>
          <a:xfrm>
            <a:off x="4047013" y="1247650"/>
            <a:ext cx="881100" cy="881100"/>
          </a:xfrm>
          <a:prstGeom prst="ellipse">
            <a:avLst/>
          </a:prstGeom>
          <a:solidFill>
            <a:srgbClr val="EFEFEF"/>
          </a:solid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sz="1000">
                <a:latin typeface="Proxima Nova"/>
                <a:ea typeface="Proxima Nova"/>
                <a:cs typeface="Proxima Nova"/>
                <a:sym typeface="Proxima Nova"/>
              </a:rPr>
              <a:t>Headshot goes here</a:t>
            </a:r>
            <a:endParaRPr sz="1000">
              <a:latin typeface="Proxima Nova"/>
              <a:ea typeface="Proxima Nova"/>
              <a:cs typeface="Proxima Nova"/>
              <a:sym typeface="Proxima Nova"/>
            </a:endParaRPr>
          </a:p>
        </p:txBody>
      </p:sp>
      <p:cxnSp>
        <p:nvCxnSpPr>
          <p:cNvPr id="106" name="Google Shape;106;p13"/>
          <p:cNvCxnSpPr/>
          <p:nvPr/>
        </p:nvCxnSpPr>
        <p:spPr>
          <a:xfrm>
            <a:off x="1399725" y="1762588"/>
            <a:ext cx="2472000" cy="0"/>
          </a:xfrm>
          <a:prstGeom prst="straightConnector1">
            <a:avLst/>
          </a:prstGeom>
          <a:noFill/>
          <a:ln cap="flat" cmpd="sng" w="9525">
            <a:solidFill>
              <a:srgbClr val="E41A23"/>
            </a:solidFill>
            <a:prstDash val="solid"/>
            <a:round/>
            <a:headEnd len="med" w="med" type="none"/>
            <a:tailEnd len="med" w="med" type="none"/>
          </a:ln>
        </p:spPr>
      </p:cxnSp>
      <p:cxnSp>
        <p:nvCxnSpPr>
          <p:cNvPr id="107" name="Google Shape;107;p13"/>
          <p:cNvCxnSpPr/>
          <p:nvPr/>
        </p:nvCxnSpPr>
        <p:spPr>
          <a:xfrm>
            <a:off x="5103425" y="1762588"/>
            <a:ext cx="2472000" cy="0"/>
          </a:xfrm>
          <a:prstGeom prst="straightConnector1">
            <a:avLst/>
          </a:prstGeom>
          <a:noFill/>
          <a:ln cap="flat" cmpd="sng" w="9525">
            <a:solidFill>
              <a:srgbClr val="E41A23"/>
            </a:solidFill>
            <a:prstDash val="solid"/>
            <a:round/>
            <a:headEnd len="med" w="med" type="none"/>
            <a:tailEnd len="med" w="med" type="none"/>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Quote - No Attribution">
  <p:cSld name="CUSTOM_4_1">
    <p:spTree>
      <p:nvGrpSpPr>
        <p:cNvPr id="108" name="Shape 108"/>
        <p:cNvGrpSpPr/>
        <p:nvPr/>
      </p:nvGrpSpPr>
      <p:grpSpPr>
        <a:xfrm>
          <a:off x="0" y="0"/>
          <a:ext cx="0" cy="0"/>
          <a:chOff x="0" y="0"/>
          <a:chExt cx="0" cy="0"/>
        </a:xfrm>
      </p:grpSpPr>
      <p:cxnSp>
        <p:nvCxnSpPr>
          <p:cNvPr id="109" name="Google Shape;109;p14"/>
          <p:cNvCxnSpPr/>
          <p:nvPr/>
        </p:nvCxnSpPr>
        <p:spPr>
          <a:xfrm>
            <a:off x="1678950" y="1863425"/>
            <a:ext cx="5786100" cy="0"/>
          </a:xfrm>
          <a:prstGeom prst="straightConnector1">
            <a:avLst/>
          </a:prstGeom>
          <a:noFill/>
          <a:ln cap="flat" cmpd="sng" w="9525">
            <a:solidFill>
              <a:srgbClr val="E41A23"/>
            </a:solidFill>
            <a:prstDash val="solid"/>
            <a:round/>
            <a:headEnd len="med" w="med" type="none"/>
            <a:tailEnd len="med" w="med" type="none"/>
          </a:ln>
        </p:spPr>
      </p:cxnSp>
      <p:sp>
        <p:nvSpPr>
          <p:cNvPr id="110" name="Google Shape;110;p14"/>
          <p:cNvSpPr txBox="1"/>
          <p:nvPr>
            <p:ph type="title"/>
          </p:nvPr>
        </p:nvSpPr>
        <p:spPr>
          <a:xfrm>
            <a:off x="1403050" y="2128750"/>
            <a:ext cx="6149100" cy="12822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a:solidFill>
                  <a:schemeClr val="dk2"/>
                </a:solidFill>
              </a:defRPr>
            </a:lvl1pPr>
            <a:lvl2pPr lvl="1" rtl="0">
              <a:spcBef>
                <a:spcPts val="0"/>
              </a:spcBef>
              <a:spcAft>
                <a:spcPts val="0"/>
              </a:spcAft>
              <a:buNone/>
              <a:defRPr>
                <a:solidFill>
                  <a:schemeClr val="dk2"/>
                </a:solidFill>
              </a:defRPr>
            </a:lvl2pPr>
            <a:lvl3pPr lvl="2" rtl="0">
              <a:spcBef>
                <a:spcPts val="0"/>
              </a:spcBef>
              <a:spcAft>
                <a:spcPts val="0"/>
              </a:spcAft>
              <a:buNone/>
              <a:defRPr>
                <a:solidFill>
                  <a:schemeClr val="dk2"/>
                </a:solidFill>
              </a:defRPr>
            </a:lvl3pPr>
            <a:lvl4pPr lvl="3" rtl="0">
              <a:spcBef>
                <a:spcPts val="0"/>
              </a:spcBef>
              <a:spcAft>
                <a:spcPts val="0"/>
              </a:spcAft>
              <a:buNone/>
              <a:defRPr>
                <a:solidFill>
                  <a:schemeClr val="dk2"/>
                </a:solidFill>
              </a:defRPr>
            </a:lvl4pPr>
            <a:lvl5pPr lvl="4" rtl="0">
              <a:spcBef>
                <a:spcPts val="0"/>
              </a:spcBef>
              <a:spcAft>
                <a:spcPts val="0"/>
              </a:spcAft>
              <a:buNone/>
              <a:defRPr>
                <a:solidFill>
                  <a:schemeClr val="dk2"/>
                </a:solidFill>
              </a:defRPr>
            </a:lvl5pPr>
            <a:lvl6pPr lvl="5" rtl="0">
              <a:spcBef>
                <a:spcPts val="0"/>
              </a:spcBef>
              <a:spcAft>
                <a:spcPts val="0"/>
              </a:spcAft>
              <a:buNone/>
              <a:defRPr>
                <a:solidFill>
                  <a:schemeClr val="dk2"/>
                </a:solidFill>
              </a:defRPr>
            </a:lvl6pPr>
            <a:lvl7pPr lvl="6" rtl="0">
              <a:spcBef>
                <a:spcPts val="0"/>
              </a:spcBef>
              <a:spcAft>
                <a:spcPts val="0"/>
              </a:spcAft>
              <a:buNone/>
              <a:defRPr>
                <a:solidFill>
                  <a:schemeClr val="dk2"/>
                </a:solidFill>
              </a:defRPr>
            </a:lvl7pPr>
            <a:lvl8pPr lvl="7" rtl="0">
              <a:spcBef>
                <a:spcPts val="0"/>
              </a:spcBef>
              <a:spcAft>
                <a:spcPts val="0"/>
              </a:spcAft>
              <a:buNone/>
              <a:defRPr>
                <a:solidFill>
                  <a:schemeClr val="dk2"/>
                </a:solidFill>
              </a:defRPr>
            </a:lvl8pPr>
            <a:lvl9pPr lvl="8" rtl="0">
              <a:spcBef>
                <a:spcPts val="0"/>
              </a:spcBef>
              <a:spcAft>
                <a:spcPts val="0"/>
              </a:spcAft>
              <a:buNone/>
              <a:defRPr>
                <a:solidFill>
                  <a:schemeClr val="dk2"/>
                </a:solidFill>
              </a:defRPr>
            </a:lvl9pPr>
          </a:lstStyle>
          <a:p/>
        </p:txBody>
      </p:sp>
      <p:sp>
        <p:nvSpPr>
          <p:cNvPr id="111" name="Google Shape;111;p14"/>
          <p:cNvSpPr txBox="1"/>
          <p:nvPr>
            <p:ph idx="1" type="body"/>
          </p:nvPr>
        </p:nvSpPr>
        <p:spPr>
          <a:xfrm>
            <a:off x="4572000" y="4712925"/>
            <a:ext cx="3691800" cy="393600"/>
          </a:xfrm>
          <a:prstGeom prst="rect">
            <a:avLst/>
          </a:prstGeom>
        </p:spPr>
        <p:txBody>
          <a:bodyPr anchorCtr="0" anchor="ctr" bIns="91425" lIns="91425" spcFirstLastPara="1" rIns="91425" wrap="square" tIns="91425">
            <a:noAutofit/>
          </a:bodyPr>
          <a:lstStyle>
            <a:lvl1pPr indent="-285750" lvl="0" marL="457200" rtl="0">
              <a:spcBef>
                <a:spcPts val="0"/>
              </a:spcBef>
              <a:spcAft>
                <a:spcPts val="0"/>
              </a:spcAft>
              <a:buSzPts val="900"/>
              <a:buFont typeface="Proxima Nova"/>
              <a:buChar char="●"/>
              <a:defRPr sz="900">
                <a:latin typeface="Proxima Nova"/>
                <a:ea typeface="Proxima Nova"/>
                <a:cs typeface="Proxima Nova"/>
                <a:sym typeface="Proxima Nova"/>
              </a:defRPr>
            </a:lvl1pPr>
            <a:lvl2pPr indent="-285750" lvl="1" marL="914400" rtl="0">
              <a:spcBef>
                <a:spcPts val="0"/>
              </a:spcBef>
              <a:spcAft>
                <a:spcPts val="0"/>
              </a:spcAft>
              <a:buSzPts val="900"/>
              <a:buFont typeface="Proxima Nova"/>
              <a:buChar char="○"/>
              <a:defRPr sz="900">
                <a:latin typeface="Proxima Nova"/>
                <a:ea typeface="Proxima Nova"/>
                <a:cs typeface="Proxima Nova"/>
                <a:sym typeface="Proxima Nova"/>
              </a:defRPr>
            </a:lvl2pPr>
            <a:lvl3pPr indent="-285750" lvl="2" marL="1371600" rtl="0">
              <a:spcBef>
                <a:spcPts val="0"/>
              </a:spcBef>
              <a:spcAft>
                <a:spcPts val="0"/>
              </a:spcAft>
              <a:buSzPts val="900"/>
              <a:buFont typeface="Proxima Nova"/>
              <a:buChar char="■"/>
              <a:defRPr sz="900">
                <a:latin typeface="Proxima Nova"/>
                <a:ea typeface="Proxima Nova"/>
                <a:cs typeface="Proxima Nova"/>
                <a:sym typeface="Proxima Nova"/>
              </a:defRPr>
            </a:lvl3pPr>
            <a:lvl4pPr indent="-285750" lvl="3" marL="1828800" rtl="0">
              <a:spcBef>
                <a:spcPts val="0"/>
              </a:spcBef>
              <a:spcAft>
                <a:spcPts val="0"/>
              </a:spcAft>
              <a:buSzPts val="900"/>
              <a:buFont typeface="Proxima Nova"/>
              <a:buChar char="●"/>
              <a:defRPr sz="900">
                <a:latin typeface="Proxima Nova"/>
                <a:ea typeface="Proxima Nova"/>
                <a:cs typeface="Proxima Nova"/>
                <a:sym typeface="Proxima Nova"/>
              </a:defRPr>
            </a:lvl4pPr>
            <a:lvl5pPr indent="-285750" lvl="4" marL="2286000" rtl="0">
              <a:spcBef>
                <a:spcPts val="0"/>
              </a:spcBef>
              <a:spcAft>
                <a:spcPts val="0"/>
              </a:spcAft>
              <a:buSzPts val="900"/>
              <a:buFont typeface="Proxima Nova"/>
              <a:buChar char="○"/>
              <a:defRPr sz="900">
                <a:latin typeface="Proxima Nova"/>
                <a:ea typeface="Proxima Nova"/>
                <a:cs typeface="Proxima Nova"/>
                <a:sym typeface="Proxima Nova"/>
              </a:defRPr>
            </a:lvl5pPr>
            <a:lvl6pPr indent="-285750" lvl="5" marL="2743200" rtl="0">
              <a:spcBef>
                <a:spcPts val="0"/>
              </a:spcBef>
              <a:spcAft>
                <a:spcPts val="0"/>
              </a:spcAft>
              <a:buSzPts val="900"/>
              <a:buFont typeface="Proxima Nova"/>
              <a:buChar char="■"/>
              <a:defRPr sz="900">
                <a:latin typeface="Proxima Nova"/>
                <a:ea typeface="Proxima Nova"/>
                <a:cs typeface="Proxima Nova"/>
                <a:sym typeface="Proxima Nova"/>
              </a:defRPr>
            </a:lvl6pPr>
            <a:lvl7pPr indent="-285750" lvl="6" marL="3200400" rtl="0">
              <a:spcBef>
                <a:spcPts val="0"/>
              </a:spcBef>
              <a:spcAft>
                <a:spcPts val="0"/>
              </a:spcAft>
              <a:buSzPts val="900"/>
              <a:buFont typeface="Proxima Nova"/>
              <a:buChar char="●"/>
              <a:defRPr sz="900">
                <a:latin typeface="Proxima Nova"/>
                <a:ea typeface="Proxima Nova"/>
                <a:cs typeface="Proxima Nova"/>
                <a:sym typeface="Proxima Nova"/>
              </a:defRPr>
            </a:lvl7pPr>
            <a:lvl8pPr indent="-285750" lvl="7" marL="3657600" rtl="0">
              <a:spcBef>
                <a:spcPts val="0"/>
              </a:spcBef>
              <a:spcAft>
                <a:spcPts val="0"/>
              </a:spcAft>
              <a:buSzPts val="900"/>
              <a:buFont typeface="Proxima Nova"/>
              <a:buChar char="○"/>
              <a:defRPr sz="900">
                <a:latin typeface="Proxima Nova"/>
                <a:ea typeface="Proxima Nova"/>
                <a:cs typeface="Proxima Nova"/>
                <a:sym typeface="Proxima Nova"/>
              </a:defRPr>
            </a:lvl8pPr>
            <a:lvl9pPr indent="-285750" lvl="8" marL="4114800" rtl="0">
              <a:spcBef>
                <a:spcPts val="0"/>
              </a:spcBef>
              <a:spcAft>
                <a:spcPts val="0"/>
              </a:spcAft>
              <a:buSzPts val="900"/>
              <a:buFont typeface="Proxima Nova"/>
              <a:buChar char="■"/>
              <a:defRPr sz="900">
                <a:latin typeface="Proxima Nova"/>
                <a:ea typeface="Proxima Nova"/>
                <a:cs typeface="Proxima Nova"/>
                <a:sym typeface="Proxima Nova"/>
              </a:defRPr>
            </a:lvl9pPr>
          </a:lstStyle>
          <a:p/>
        </p:txBody>
      </p:sp>
      <p:sp>
        <p:nvSpPr>
          <p:cNvPr id="112" name="Google Shape;112;p14"/>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lvl1pPr lvl="0" rtl="0">
              <a:buNone/>
              <a:defRPr sz="900">
                <a:solidFill>
                  <a:schemeClr val="dk1"/>
                </a:solidFill>
                <a:latin typeface="Proxima Nova"/>
                <a:ea typeface="Proxima Nova"/>
                <a:cs typeface="Proxima Nova"/>
                <a:sym typeface="Proxima Nova"/>
              </a:defRPr>
            </a:lvl1pPr>
            <a:lvl2pPr lvl="1" rtl="0">
              <a:buNone/>
              <a:defRPr sz="900">
                <a:solidFill>
                  <a:schemeClr val="dk1"/>
                </a:solidFill>
                <a:latin typeface="Proxima Nova"/>
                <a:ea typeface="Proxima Nova"/>
                <a:cs typeface="Proxima Nova"/>
                <a:sym typeface="Proxima Nova"/>
              </a:defRPr>
            </a:lvl2pPr>
            <a:lvl3pPr lvl="2" rtl="0">
              <a:buNone/>
              <a:defRPr sz="900">
                <a:solidFill>
                  <a:schemeClr val="dk1"/>
                </a:solidFill>
                <a:latin typeface="Proxima Nova"/>
                <a:ea typeface="Proxima Nova"/>
                <a:cs typeface="Proxima Nova"/>
                <a:sym typeface="Proxima Nova"/>
              </a:defRPr>
            </a:lvl3pPr>
            <a:lvl4pPr lvl="3" rtl="0">
              <a:buNone/>
              <a:defRPr sz="900">
                <a:solidFill>
                  <a:schemeClr val="dk1"/>
                </a:solidFill>
                <a:latin typeface="Proxima Nova"/>
                <a:ea typeface="Proxima Nova"/>
                <a:cs typeface="Proxima Nova"/>
                <a:sym typeface="Proxima Nova"/>
              </a:defRPr>
            </a:lvl4pPr>
            <a:lvl5pPr lvl="4" rtl="0">
              <a:buNone/>
              <a:defRPr sz="900">
                <a:solidFill>
                  <a:schemeClr val="dk1"/>
                </a:solidFill>
                <a:latin typeface="Proxima Nova"/>
                <a:ea typeface="Proxima Nova"/>
                <a:cs typeface="Proxima Nova"/>
                <a:sym typeface="Proxima Nova"/>
              </a:defRPr>
            </a:lvl5pPr>
            <a:lvl6pPr lvl="5" rtl="0">
              <a:buNone/>
              <a:defRPr sz="900">
                <a:solidFill>
                  <a:schemeClr val="dk1"/>
                </a:solidFill>
                <a:latin typeface="Proxima Nova"/>
                <a:ea typeface="Proxima Nova"/>
                <a:cs typeface="Proxima Nova"/>
                <a:sym typeface="Proxima Nova"/>
              </a:defRPr>
            </a:lvl6pPr>
            <a:lvl7pPr lvl="6" rtl="0">
              <a:buNone/>
              <a:defRPr sz="900">
                <a:solidFill>
                  <a:schemeClr val="dk1"/>
                </a:solidFill>
                <a:latin typeface="Proxima Nova"/>
                <a:ea typeface="Proxima Nova"/>
                <a:cs typeface="Proxima Nova"/>
                <a:sym typeface="Proxima Nova"/>
              </a:defRPr>
            </a:lvl7pPr>
            <a:lvl8pPr lvl="7" rtl="0">
              <a:buNone/>
              <a:defRPr sz="900">
                <a:solidFill>
                  <a:schemeClr val="dk1"/>
                </a:solidFill>
                <a:latin typeface="Proxima Nova"/>
                <a:ea typeface="Proxima Nova"/>
                <a:cs typeface="Proxima Nova"/>
                <a:sym typeface="Proxima Nova"/>
              </a:defRPr>
            </a:lvl8pPr>
            <a:lvl9pPr lvl="8" rtl="0">
              <a:buNone/>
              <a:defRPr sz="900">
                <a:solidFill>
                  <a:schemeClr val="dk1"/>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a:t>
            </a:r>
            <a:r>
              <a:rPr lang="en"/>
              <a:t>2021</a:t>
            </a:r>
            <a:r>
              <a:rPr lang="en"/>
              <a:t> General Assembly</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 Horizontal Color Block Black">
  <p:cSld name="CUSTOM_6_1_1_1_1_1">
    <p:spTree>
      <p:nvGrpSpPr>
        <p:cNvPr id="113" name="Shape 113"/>
        <p:cNvGrpSpPr/>
        <p:nvPr/>
      </p:nvGrpSpPr>
      <p:grpSpPr>
        <a:xfrm>
          <a:off x="0" y="0"/>
          <a:ext cx="0" cy="0"/>
          <a:chOff x="0" y="0"/>
          <a:chExt cx="0" cy="0"/>
        </a:xfrm>
      </p:grpSpPr>
      <p:sp>
        <p:nvSpPr>
          <p:cNvPr id="114" name="Google Shape;114;p15"/>
          <p:cNvSpPr/>
          <p:nvPr/>
        </p:nvSpPr>
        <p:spPr>
          <a:xfrm>
            <a:off x="0" y="2540700"/>
            <a:ext cx="9144000" cy="26028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5"/>
          <p:cNvSpPr txBox="1"/>
          <p:nvPr/>
        </p:nvSpPr>
        <p:spPr>
          <a:xfrm>
            <a:off x="442475" y="1106825"/>
            <a:ext cx="5465400" cy="288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5"/>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None/>
              <a:defRPr sz="2400"/>
            </a:lvl1pPr>
            <a:lvl2pPr lvl="1" rtl="0">
              <a:spcBef>
                <a:spcPts val="0"/>
              </a:spcBef>
              <a:spcAft>
                <a:spcPts val="0"/>
              </a:spcAft>
              <a:buNone/>
              <a:defRPr sz="2400"/>
            </a:lvl2pPr>
            <a:lvl3pPr lvl="2" rtl="0">
              <a:spcBef>
                <a:spcPts val="0"/>
              </a:spcBef>
              <a:spcAft>
                <a:spcPts val="0"/>
              </a:spcAft>
              <a:buNone/>
              <a:defRPr sz="2400"/>
            </a:lvl3pPr>
            <a:lvl4pPr lvl="3" rtl="0">
              <a:spcBef>
                <a:spcPts val="0"/>
              </a:spcBef>
              <a:spcAft>
                <a:spcPts val="0"/>
              </a:spcAft>
              <a:buNone/>
              <a:defRPr sz="2400"/>
            </a:lvl4pPr>
            <a:lvl5pPr lvl="4" rtl="0">
              <a:spcBef>
                <a:spcPts val="0"/>
              </a:spcBef>
              <a:spcAft>
                <a:spcPts val="0"/>
              </a:spcAft>
              <a:buNone/>
              <a:defRPr sz="2400"/>
            </a:lvl5pPr>
            <a:lvl6pPr lvl="5" rtl="0">
              <a:spcBef>
                <a:spcPts val="0"/>
              </a:spcBef>
              <a:spcAft>
                <a:spcPts val="0"/>
              </a:spcAft>
              <a:buNone/>
              <a:defRPr sz="2400"/>
            </a:lvl6pPr>
            <a:lvl7pPr lvl="6" rtl="0">
              <a:spcBef>
                <a:spcPts val="0"/>
              </a:spcBef>
              <a:spcAft>
                <a:spcPts val="0"/>
              </a:spcAft>
              <a:buNone/>
              <a:defRPr sz="2400"/>
            </a:lvl7pPr>
            <a:lvl8pPr lvl="7" rtl="0">
              <a:spcBef>
                <a:spcPts val="0"/>
              </a:spcBef>
              <a:spcAft>
                <a:spcPts val="0"/>
              </a:spcAft>
              <a:buNone/>
              <a:defRPr sz="2400"/>
            </a:lvl8pPr>
            <a:lvl9pPr lvl="8" rtl="0">
              <a:spcBef>
                <a:spcPts val="0"/>
              </a:spcBef>
              <a:spcAft>
                <a:spcPts val="0"/>
              </a:spcAft>
              <a:buNone/>
              <a:defRPr sz="2400"/>
            </a:lvl9pPr>
          </a:lstStyle>
          <a:p/>
        </p:txBody>
      </p:sp>
      <p:sp>
        <p:nvSpPr>
          <p:cNvPr id="117" name="Google Shape;117;p15"/>
          <p:cNvSpPr/>
          <p:nvPr/>
        </p:nvSpPr>
        <p:spPr>
          <a:xfrm>
            <a:off x="564165" y="223687"/>
            <a:ext cx="302700" cy="56700"/>
          </a:xfrm>
          <a:prstGeom prst="rect">
            <a:avLst/>
          </a:prstGeom>
          <a:solidFill>
            <a:srgbClr val="ED332F"/>
          </a:solidFill>
          <a:ln>
            <a:noFill/>
          </a:ln>
        </p:spPr>
        <p:txBody>
          <a:bodyPr anchorCtr="0" anchor="ctr" bIns="64325" lIns="64325" spcFirstLastPara="1" rIns="64325" wrap="square" tIns="64325">
            <a:noAutofit/>
          </a:bodyPr>
          <a:lstStyle/>
          <a:p>
            <a:pPr indent="0" lvl="0" marL="0" rtl="0" algn="l">
              <a:spcBef>
                <a:spcPts val="0"/>
              </a:spcBef>
              <a:spcAft>
                <a:spcPts val="0"/>
              </a:spcAft>
              <a:buNone/>
            </a:pPr>
            <a:r>
              <a:t/>
            </a:r>
            <a:endParaRPr/>
          </a:p>
        </p:txBody>
      </p:sp>
      <p:sp>
        <p:nvSpPr>
          <p:cNvPr id="118" name="Google Shape;118;p15"/>
          <p:cNvSpPr txBox="1"/>
          <p:nvPr>
            <p:ph idx="1" type="body"/>
          </p:nvPr>
        </p:nvSpPr>
        <p:spPr>
          <a:xfrm>
            <a:off x="4572000" y="4712925"/>
            <a:ext cx="3691800" cy="393600"/>
          </a:xfrm>
          <a:prstGeom prst="rect">
            <a:avLst/>
          </a:prstGeom>
        </p:spPr>
        <p:txBody>
          <a:bodyPr anchorCtr="0" anchor="t" bIns="91425" lIns="91425" spcFirstLastPara="1" rIns="91425" wrap="square" tIns="91425">
            <a:noAutofit/>
          </a:bodyPr>
          <a:lstStyle>
            <a:lvl1pPr indent="-285750" lvl="0" marL="457200" rtl="0" algn="r">
              <a:lnSpc>
                <a:spcPct val="100000"/>
              </a:lnSpc>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1pPr>
            <a:lvl2pPr indent="-285750" lvl="1" marL="914400" rtl="0" algn="r">
              <a:lnSpc>
                <a:spcPct val="100000"/>
              </a:lnSpc>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2pPr>
            <a:lvl3pPr indent="-285750" lvl="2" marL="1371600" rtl="0" algn="r">
              <a:lnSpc>
                <a:spcPct val="100000"/>
              </a:lnSpc>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3pPr>
            <a:lvl4pPr indent="-285750" lvl="3" marL="1828800" rtl="0" algn="r">
              <a:lnSpc>
                <a:spcPct val="100000"/>
              </a:lnSpc>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4pPr>
            <a:lvl5pPr indent="-285750" lvl="4" marL="2286000" rtl="0" algn="r">
              <a:lnSpc>
                <a:spcPct val="100000"/>
              </a:lnSpc>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5pPr>
            <a:lvl6pPr indent="-285750" lvl="5" marL="2743200" rtl="0" algn="r">
              <a:lnSpc>
                <a:spcPct val="100000"/>
              </a:lnSpc>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6pPr>
            <a:lvl7pPr indent="-285750" lvl="6" marL="3200400" rtl="0" algn="r">
              <a:lnSpc>
                <a:spcPct val="100000"/>
              </a:lnSpc>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7pPr>
            <a:lvl8pPr indent="-285750" lvl="7" marL="3657600" rtl="0" algn="r">
              <a:lnSpc>
                <a:spcPct val="100000"/>
              </a:lnSpc>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8pPr>
            <a:lvl9pPr indent="-285750" lvl="8" marL="4114800" rtl="0" algn="r">
              <a:lnSpc>
                <a:spcPct val="100000"/>
              </a:lnSpc>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9pPr>
          </a:lstStyle>
          <a:p/>
        </p:txBody>
      </p:sp>
      <p:sp>
        <p:nvSpPr>
          <p:cNvPr id="119" name="Google Shape;119;p15"/>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lvl1pPr lvl="0" rtl="0">
              <a:buNone/>
              <a:defRPr sz="900">
                <a:solidFill>
                  <a:srgbClr val="FFFFFF"/>
                </a:solidFill>
                <a:latin typeface="Proxima Nova"/>
                <a:ea typeface="Proxima Nova"/>
                <a:cs typeface="Proxima Nova"/>
                <a:sym typeface="Proxima Nova"/>
              </a:defRPr>
            </a:lvl1pPr>
            <a:lvl2pPr lvl="1" rtl="0">
              <a:buNone/>
              <a:defRPr sz="900">
                <a:solidFill>
                  <a:srgbClr val="FFFFFF"/>
                </a:solidFill>
                <a:latin typeface="Proxima Nova"/>
                <a:ea typeface="Proxima Nova"/>
                <a:cs typeface="Proxima Nova"/>
                <a:sym typeface="Proxima Nova"/>
              </a:defRPr>
            </a:lvl2pPr>
            <a:lvl3pPr lvl="2" rtl="0">
              <a:buNone/>
              <a:defRPr sz="900">
                <a:solidFill>
                  <a:srgbClr val="FFFFFF"/>
                </a:solidFill>
                <a:latin typeface="Proxima Nova"/>
                <a:ea typeface="Proxima Nova"/>
                <a:cs typeface="Proxima Nova"/>
                <a:sym typeface="Proxima Nova"/>
              </a:defRPr>
            </a:lvl3pPr>
            <a:lvl4pPr lvl="3" rtl="0">
              <a:buNone/>
              <a:defRPr sz="900">
                <a:solidFill>
                  <a:srgbClr val="FFFFFF"/>
                </a:solidFill>
                <a:latin typeface="Proxima Nova"/>
                <a:ea typeface="Proxima Nova"/>
                <a:cs typeface="Proxima Nova"/>
                <a:sym typeface="Proxima Nova"/>
              </a:defRPr>
            </a:lvl4pPr>
            <a:lvl5pPr lvl="4" rtl="0">
              <a:buNone/>
              <a:defRPr sz="900">
                <a:solidFill>
                  <a:srgbClr val="FFFFFF"/>
                </a:solidFill>
                <a:latin typeface="Proxima Nova"/>
                <a:ea typeface="Proxima Nova"/>
                <a:cs typeface="Proxima Nova"/>
                <a:sym typeface="Proxima Nova"/>
              </a:defRPr>
            </a:lvl5pPr>
            <a:lvl6pPr lvl="5" rtl="0">
              <a:buNone/>
              <a:defRPr sz="900">
                <a:solidFill>
                  <a:srgbClr val="FFFFFF"/>
                </a:solidFill>
                <a:latin typeface="Proxima Nova"/>
                <a:ea typeface="Proxima Nova"/>
                <a:cs typeface="Proxima Nova"/>
                <a:sym typeface="Proxima Nova"/>
              </a:defRPr>
            </a:lvl6pPr>
            <a:lvl7pPr lvl="6" rtl="0">
              <a:buNone/>
              <a:defRPr sz="900">
                <a:solidFill>
                  <a:srgbClr val="FFFFFF"/>
                </a:solidFill>
                <a:latin typeface="Proxima Nova"/>
                <a:ea typeface="Proxima Nova"/>
                <a:cs typeface="Proxima Nova"/>
                <a:sym typeface="Proxima Nova"/>
              </a:defRPr>
            </a:lvl7pPr>
            <a:lvl8pPr lvl="7" rtl="0">
              <a:buNone/>
              <a:defRPr sz="900">
                <a:solidFill>
                  <a:srgbClr val="FFFFFF"/>
                </a:solidFill>
                <a:latin typeface="Proxima Nova"/>
                <a:ea typeface="Proxima Nova"/>
                <a:cs typeface="Proxima Nova"/>
                <a:sym typeface="Proxima Nova"/>
              </a:defRPr>
            </a:lvl8pPr>
            <a:lvl9pPr lvl="8" rtl="0">
              <a:buNone/>
              <a:defRPr sz="900">
                <a:solidFill>
                  <a:srgbClr val="FFFFFF"/>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a:t>
            </a:r>
            <a:r>
              <a:rPr lang="en"/>
              <a:t>2021</a:t>
            </a:r>
            <a:r>
              <a:rPr lang="en"/>
              <a:t> General Assembly</a:t>
            </a:r>
            <a:endParaRPr/>
          </a:p>
        </p:txBody>
      </p:sp>
      <p:pic>
        <p:nvPicPr>
          <p:cNvPr descr="GA-Cog-900.png" id="120" name="Google Shape;120;p15"/>
          <p:cNvPicPr preferRelativeResize="0"/>
          <p:nvPr/>
        </p:nvPicPr>
        <p:blipFill>
          <a:blip r:embed="rId2">
            <a:alphaModFix/>
          </a:blip>
          <a:stretch>
            <a:fillRect/>
          </a:stretch>
        </p:blipFill>
        <p:spPr>
          <a:xfrm>
            <a:off x="8370750" y="4701500"/>
            <a:ext cx="316051" cy="316051"/>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 Horizontal Color Block Red">
  <p:cSld name="CUSTOM_6_1_1_1_1_1_1">
    <p:spTree>
      <p:nvGrpSpPr>
        <p:cNvPr id="121" name="Shape 121"/>
        <p:cNvGrpSpPr/>
        <p:nvPr/>
      </p:nvGrpSpPr>
      <p:grpSpPr>
        <a:xfrm>
          <a:off x="0" y="0"/>
          <a:ext cx="0" cy="0"/>
          <a:chOff x="0" y="0"/>
          <a:chExt cx="0" cy="0"/>
        </a:xfrm>
      </p:grpSpPr>
      <p:sp>
        <p:nvSpPr>
          <p:cNvPr id="122" name="Google Shape;122;p16"/>
          <p:cNvSpPr/>
          <p:nvPr/>
        </p:nvSpPr>
        <p:spPr>
          <a:xfrm>
            <a:off x="0" y="2540700"/>
            <a:ext cx="9144000" cy="26028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6"/>
          <p:cNvSpPr txBox="1"/>
          <p:nvPr/>
        </p:nvSpPr>
        <p:spPr>
          <a:xfrm>
            <a:off x="442475" y="1106825"/>
            <a:ext cx="5465400" cy="288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6"/>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None/>
              <a:defRPr sz="2400"/>
            </a:lvl1pPr>
            <a:lvl2pPr lvl="1" rtl="0">
              <a:spcBef>
                <a:spcPts val="0"/>
              </a:spcBef>
              <a:spcAft>
                <a:spcPts val="0"/>
              </a:spcAft>
              <a:buNone/>
              <a:defRPr sz="2400"/>
            </a:lvl2pPr>
            <a:lvl3pPr lvl="2" rtl="0">
              <a:spcBef>
                <a:spcPts val="0"/>
              </a:spcBef>
              <a:spcAft>
                <a:spcPts val="0"/>
              </a:spcAft>
              <a:buNone/>
              <a:defRPr sz="2400"/>
            </a:lvl3pPr>
            <a:lvl4pPr lvl="3" rtl="0">
              <a:spcBef>
                <a:spcPts val="0"/>
              </a:spcBef>
              <a:spcAft>
                <a:spcPts val="0"/>
              </a:spcAft>
              <a:buNone/>
              <a:defRPr sz="2400"/>
            </a:lvl4pPr>
            <a:lvl5pPr lvl="4" rtl="0">
              <a:spcBef>
                <a:spcPts val="0"/>
              </a:spcBef>
              <a:spcAft>
                <a:spcPts val="0"/>
              </a:spcAft>
              <a:buNone/>
              <a:defRPr sz="2400"/>
            </a:lvl5pPr>
            <a:lvl6pPr lvl="5" rtl="0">
              <a:spcBef>
                <a:spcPts val="0"/>
              </a:spcBef>
              <a:spcAft>
                <a:spcPts val="0"/>
              </a:spcAft>
              <a:buNone/>
              <a:defRPr sz="2400"/>
            </a:lvl6pPr>
            <a:lvl7pPr lvl="6" rtl="0">
              <a:spcBef>
                <a:spcPts val="0"/>
              </a:spcBef>
              <a:spcAft>
                <a:spcPts val="0"/>
              </a:spcAft>
              <a:buNone/>
              <a:defRPr sz="2400"/>
            </a:lvl7pPr>
            <a:lvl8pPr lvl="7" rtl="0">
              <a:spcBef>
                <a:spcPts val="0"/>
              </a:spcBef>
              <a:spcAft>
                <a:spcPts val="0"/>
              </a:spcAft>
              <a:buNone/>
              <a:defRPr sz="2400"/>
            </a:lvl8pPr>
            <a:lvl9pPr lvl="8" rtl="0">
              <a:spcBef>
                <a:spcPts val="0"/>
              </a:spcBef>
              <a:spcAft>
                <a:spcPts val="0"/>
              </a:spcAft>
              <a:buNone/>
              <a:defRPr sz="2400"/>
            </a:lvl9pPr>
          </a:lstStyle>
          <a:p/>
        </p:txBody>
      </p:sp>
      <p:sp>
        <p:nvSpPr>
          <p:cNvPr id="125" name="Google Shape;125;p16"/>
          <p:cNvSpPr/>
          <p:nvPr/>
        </p:nvSpPr>
        <p:spPr>
          <a:xfrm>
            <a:off x="564165" y="223687"/>
            <a:ext cx="302700" cy="56700"/>
          </a:xfrm>
          <a:prstGeom prst="rect">
            <a:avLst/>
          </a:prstGeom>
          <a:solidFill>
            <a:srgbClr val="ED332F"/>
          </a:solidFill>
          <a:ln>
            <a:noFill/>
          </a:ln>
        </p:spPr>
        <p:txBody>
          <a:bodyPr anchorCtr="0" anchor="ctr" bIns="64325" lIns="64325" spcFirstLastPara="1" rIns="64325" wrap="square" tIns="64325">
            <a:noAutofit/>
          </a:bodyPr>
          <a:lstStyle/>
          <a:p>
            <a:pPr indent="0" lvl="0" marL="0" rtl="0" algn="l">
              <a:spcBef>
                <a:spcPts val="0"/>
              </a:spcBef>
              <a:spcAft>
                <a:spcPts val="0"/>
              </a:spcAft>
              <a:buNone/>
            </a:pPr>
            <a:r>
              <a:t/>
            </a:r>
            <a:endParaRPr/>
          </a:p>
        </p:txBody>
      </p:sp>
      <p:sp>
        <p:nvSpPr>
          <p:cNvPr id="126" name="Google Shape;126;p16"/>
          <p:cNvSpPr txBox="1"/>
          <p:nvPr>
            <p:ph idx="1" type="body"/>
          </p:nvPr>
        </p:nvSpPr>
        <p:spPr>
          <a:xfrm>
            <a:off x="4572000" y="4712925"/>
            <a:ext cx="3691800" cy="393600"/>
          </a:xfrm>
          <a:prstGeom prst="rect">
            <a:avLst/>
          </a:prstGeom>
        </p:spPr>
        <p:txBody>
          <a:bodyPr anchorCtr="0" anchor="t" bIns="91425" lIns="91425" spcFirstLastPara="1" rIns="91425" wrap="square" tIns="91425">
            <a:noAutofit/>
          </a:bodyPr>
          <a:lstStyle>
            <a:lvl1pPr indent="-285750" lvl="0" marL="457200" rtl="0" algn="r">
              <a:lnSpc>
                <a:spcPct val="100000"/>
              </a:lnSpc>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1pPr>
            <a:lvl2pPr indent="-285750" lvl="1" marL="914400" rtl="0" algn="r">
              <a:lnSpc>
                <a:spcPct val="100000"/>
              </a:lnSpc>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2pPr>
            <a:lvl3pPr indent="-285750" lvl="2" marL="1371600" rtl="0" algn="r">
              <a:lnSpc>
                <a:spcPct val="100000"/>
              </a:lnSpc>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3pPr>
            <a:lvl4pPr indent="-285750" lvl="3" marL="1828800" rtl="0" algn="r">
              <a:lnSpc>
                <a:spcPct val="100000"/>
              </a:lnSpc>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4pPr>
            <a:lvl5pPr indent="-285750" lvl="4" marL="2286000" rtl="0" algn="r">
              <a:lnSpc>
                <a:spcPct val="100000"/>
              </a:lnSpc>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5pPr>
            <a:lvl6pPr indent="-285750" lvl="5" marL="2743200" rtl="0" algn="r">
              <a:lnSpc>
                <a:spcPct val="100000"/>
              </a:lnSpc>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6pPr>
            <a:lvl7pPr indent="-285750" lvl="6" marL="3200400" rtl="0" algn="r">
              <a:lnSpc>
                <a:spcPct val="100000"/>
              </a:lnSpc>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7pPr>
            <a:lvl8pPr indent="-285750" lvl="7" marL="3657600" rtl="0" algn="r">
              <a:lnSpc>
                <a:spcPct val="100000"/>
              </a:lnSpc>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8pPr>
            <a:lvl9pPr indent="-285750" lvl="8" marL="4114800" rtl="0" algn="r">
              <a:lnSpc>
                <a:spcPct val="100000"/>
              </a:lnSpc>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9pPr>
          </a:lstStyle>
          <a:p/>
        </p:txBody>
      </p:sp>
      <p:sp>
        <p:nvSpPr>
          <p:cNvPr id="127" name="Google Shape;127;p16"/>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lvl1pPr lvl="0" rtl="0">
              <a:buNone/>
              <a:defRPr sz="900">
                <a:solidFill>
                  <a:srgbClr val="FFFFFF"/>
                </a:solidFill>
                <a:latin typeface="Proxima Nova"/>
                <a:ea typeface="Proxima Nova"/>
                <a:cs typeface="Proxima Nova"/>
                <a:sym typeface="Proxima Nova"/>
              </a:defRPr>
            </a:lvl1pPr>
            <a:lvl2pPr lvl="1" rtl="0">
              <a:buNone/>
              <a:defRPr sz="900">
                <a:solidFill>
                  <a:srgbClr val="FFFFFF"/>
                </a:solidFill>
                <a:latin typeface="Proxima Nova"/>
                <a:ea typeface="Proxima Nova"/>
                <a:cs typeface="Proxima Nova"/>
                <a:sym typeface="Proxima Nova"/>
              </a:defRPr>
            </a:lvl2pPr>
            <a:lvl3pPr lvl="2" rtl="0">
              <a:buNone/>
              <a:defRPr sz="900">
                <a:solidFill>
                  <a:srgbClr val="FFFFFF"/>
                </a:solidFill>
                <a:latin typeface="Proxima Nova"/>
                <a:ea typeface="Proxima Nova"/>
                <a:cs typeface="Proxima Nova"/>
                <a:sym typeface="Proxima Nova"/>
              </a:defRPr>
            </a:lvl3pPr>
            <a:lvl4pPr lvl="3" rtl="0">
              <a:buNone/>
              <a:defRPr sz="900">
                <a:solidFill>
                  <a:srgbClr val="FFFFFF"/>
                </a:solidFill>
                <a:latin typeface="Proxima Nova"/>
                <a:ea typeface="Proxima Nova"/>
                <a:cs typeface="Proxima Nova"/>
                <a:sym typeface="Proxima Nova"/>
              </a:defRPr>
            </a:lvl4pPr>
            <a:lvl5pPr lvl="4" rtl="0">
              <a:buNone/>
              <a:defRPr sz="900">
                <a:solidFill>
                  <a:srgbClr val="FFFFFF"/>
                </a:solidFill>
                <a:latin typeface="Proxima Nova"/>
                <a:ea typeface="Proxima Nova"/>
                <a:cs typeface="Proxima Nova"/>
                <a:sym typeface="Proxima Nova"/>
              </a:defRPr>
            </a:lvl5pPr>
            <a:lvl6pPr lvl="5" rtl="0">
              <a:buNone/>
              <a:defRPr sz="900">
                <a:solidFill>
                  <a:srgbClr val="FFFFFF"/>
                </a:solidFill>
                <a:latin typeface="Proxima Nova"/>
                <a:ea typeface="Proxima Nova"/>
                <a:cs typeface="Proxima Nova"/>
                <a:sym typeface="Proxima Nova"/>
              </a:defRPr>
            </a:lvl6pPr>
            <a:lvl7pPr lvl="6" rtl="0">
              <a:buNone/>
              <a:defRPr sz="900">
                <a:solidFill>
                  <a:srgbClr val="FFFFFF"/>
                </a:solidFill>
                <a:latin typeface="Proxima Nova"/>
                <a:ea typeface="Proxima Nova"/>
                <a:cs typeface="Proxima Nova"/>
                <a:sym typeface="Proxima Nova"/>
              </a:defRPr>
            </a:lvl7pPr>
            <a:lvl8pPr lvl="7" rtl="0">
              <a:buNone/>
              <a:defRPr sz="900">
                <a:solidFill>
                  <a:srgbClr val="FFFFFF"/>
                </a:solidFill>
                <a:latin typeface="Proxima Nova"/>
                <a:ea typeface="Proxima Nova"/>
                <a:cs typeface="Proxima Nova"/>
                <a:sym typeface="Proxima Nova"/>
              </a:defRPr>
            </a:lvl8pPr>
            <a:lvl9pPr lvl="8" rtl="0">
              <a:buNone/>
              <a:defRPr sz="900">
                <a:solidFill>
                  <a:srgbClr val="FFFFFF"/>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a:t>
            </a:r>
            <a:r>
              <a:rPr lang="en"/>
              <a:t>2021</a:t>
            </a:r>
            <a:r>
              <a:rPr lang="en"/>
              <a:t> General Assembly</a:t>
            </a:r>
            <a:endParaRPr/>
          </a:p>
        </p:txBody>
      </p:sp>
      <p:pic>
        <p:nvPicPr>
          <p:cNvPr id="128" name="Google Shape;128;p16"/>
          <p:cNvPicPr preferRelativeResize="0"/>
          <p:nvPr/>
        </p:nvPicPr>
        <p:blipFill>
          <a:blip r:embed="rId2">
            <a:alphaModFix/>
          </a:blip>
          <a:stretch>
            <a:fillRect/>
          </a:stretch>
        </p:blipFill>
        <p:spPr>
          <a:xfrm>
            <a:off x="8238375" y="4569125"/>
            <a:ext cx="580801" cy="580801"/>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Solo Activity + Timer">
  <p:cSld name="TITLE_AND_BODY_1_2_2_2">
    <p:spTree>
      <p:nvGrpSpPr>
        <p:cNvPr id="129" name="Shape 129"/>
        <p:cNvGrpSpPr/>
        <p:nvPr/>
      </p:nvGrpSpPr>
      <p:grpSpPr>
        <a:xfrm>
          <a:off x="0" y="0"/>
          <a:ext cx="0" cy="0"/>
          <a:chOff x="0" y="0"/>
          <a:chExt cx="0" cy="0"/>
        </a:xfrm>
      </p:grpSpPr>
      <p:sp>
        <p:nvSpPr>
          <p:cNvPr id="130" name="Google Shape;130;p17"/>
          <p:cNvSpPr/>
          <p:nvPr/>
        </p:nvSpPr>
        <p:spPr>
          <a:xfrm>
            <a:off x="125" y="50"/>
            <a:ext cx="9144000" cy="801300"/>
          </a:xfrm>
          <a:prstGeom prst="rect">
            <a:avLst/>
          </a:prstGeom>
          <a:solidFill>
            <a:srgbClr val="FFDB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7"/>
          <p:cNvSpPr txBox="1"/>
          <p:nvPr>
            <p:ph idx="12" type="sldNum"/>
          </p:nvPr>
        </p:nvSpPr>
        <p:spPr>
          <a:xfrm>
            <a:off x="-51366" y="4749901"/>
            <a:ext cx="548700" cy="393600"/>
          </a:xfrm>
          <a:prstGeom prst="rect">
            <a:avLst/>
          </a:prstGeom>
        </p:spPr>
        <p:txBody>
          <a:bodyPr anchorCtr="0" anchor="t" bIns="91425" lIns="91425" spcFirstLastPara="1" rIns="91425" wrap="square" tIns="91425">
            <a:noAutofit/>
          </a:bodyPr>
          <a:lstStyle>
            <a:lvl1pPr lvl="0" rtl="0">
              <a:buNone/>
              <a:defRPr sz="1300">
                <a:solidFill>
                  <a:srgbClr val="FFFFFF"/>
                </a:solidFill>
              </a:defRPr>
            </a:lvl1pPr>
            <a:lvl2pPr lvl="1" rtl="0">
              <a:buNone/>
              <a:defRPr sz="1300">
                <a:solidFill>
                  <a:srgbClr val="FFFFFF"/>
                </a:solidFill>
              </a:defRPr>
            </a:lvl2pPr>
            <a:lvl3pPr lvl="2" rtl="0">
              <a:buNone/>
              <a:defRPr sz="1300">
                <a:solidFill>
                  <a:srgbClr val="FFFFFF"/>
                </a:solidFill>
              </a:defRPr>
            </a:lvl3pPr>
            <a:lvl4pPr lvl="3" rtl="0">
              <a:buNone/>
              <a:defRPr sz="1300">
                <a:solidFill>
                  <a:srgbClr val="FFFFFF"/>
                </a:solidFill>
              </a:defRPr>
            </a:lvl4pPr>
            <a:lvl5pPr lvl="4" rtl="0">
              <a:buNone/>
              <a:defRPr sz="1300">
                <a:solidFill>
                  <a:srgbClr val="FFFFFF"/>
                </a:solidFill>
              </a:defRPr>
            </a:lvl5pPr>
            <a:lvl6pPr lvl="5" rtl="0">
              <a:buNone/>
              <a:defRPr sz="1300">
                <a:solidFill>
                  <a:srgbClr val="FFFFFF"/>
                </a:solidFill>
              </a:defRPr>
            </a:lvl6pPr>
            <a:lvl7pPr lvl="6" rtl="0">
              <a:buNone/>
              <a:defRPr sz="1300">
                <a:solidFill>
                  <a:srgbClr val="FFFFFF"/>
                </a:solidFill>
              </a:defRPr>
            </a:lvl7pPr>
            <a:lvl8pPr lvl="7" rtl="0">
              <a:buNone/>
              <a:defRPr sz="1300">
                <a:solidFill>
                  <a:srgbClr val="FFFFFF"/>
                </a:solidFill>
              </a:defRPr>
            </a:lvl8pPr>
            <a:lvl9pPr lvl="8" rtl="0">
              <a:buNone/>
              <a:defRPr sz="1300">
                <a:solidFill>
                  <a:srgbClr val="FFFFFF"/>
                </a:solidFill>
              </a:defRPr>
            </a:lvl9pPr>
          </a:lstStyle>
          <a:p>
            <a:pPr indent="0" lvl="0" marL="0" rtl="0" algn="l">
              <a:spcBef>
                <a:spcPts val="0"/>
              </a:spcBef>
              <a:spcAft>
                <a:spcPts val="0"/>
              </a:spcAft>
              <a:buNone/>
            </a:pPr>
            <a:fld id="{00000000-1234-1234-1234-123412341234}" type="slidenum">
              <a:rPr lang="en"/>
              <a:t>‹#›</a:t>
            </a:fld>
            <a:endParaRPr/>
          </a:p>
        </p:txBody>
      </p:sp>
      <p:sp>
        <p:nvSpPr>
          <p:cNvPr id="132" name="Google Shape;132;p17"/>
          <p:cNvSpPr txBox="1"/>
          <p:nvPr>
            <p:ph idx="1" type="body"/>
          </p:nvPr>
        </p:nvSpPr>
        <p:spPr>
          <a:xfrm>
            <a:off x="457200" y="1143000"/>
            <a:ext cx="8229600" cy="29379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30200" lvl="1" marL="914400" rtl="0">
              <a:spcBef>
                <a:spcPts val="1600"/>
              </a:spcBef>
              <a:spcAft>
                <a:spcPts val="0"/>
              </a:spcAft>
              <a:buSzPts val="1600"/>
              <a:buChar char="○"/>
              <a:defRPr/>
            </a:lvl2pPr>
            <a:lvl3pPr indent="-317500" lvl="2" marL="1371600" rtl="0">
              <a:spcBef>
                <a:spcPts val="1600"/>
              </a:spcBef>
              <a:spcAft>
                <a:spcPts val="0"/>
              </a:spcAft>
              <a:buSzPts val="1400"/>
              <a:buChar char="■"/>
              <a:defRPr/>
            </a:lvl3pPr>
            <a:lvl4pPr indent="-304800" lvl="3" marL="1828800" rtl="0">
              <a:spcBef>
                <a:spcPts val="1600"/>
              </a:spcBef>
              <a:spcAft>
                <a:spcPts val="0"/>
              </a:spcAft>
              <a:buSzPts val="1200"/>
              <a:buChar char="●"/>
              <a:defRPr/>
            </a:lvl4pPr>
            <a:lvl5pPr indent="-304800" lvl="4" marL="2286000" rtl="0">
              <a:spcBef>
                <a:spcPts val="1600"/>
              </a:spcBef>
              <a:spcAft>
                <a:spcPts val="0"/>
              </a:spcAft>
              <a:buSzPts val="1200"/>
              <a:buChar char="○"/>
              <a:defRPr/>
            </a:lvl5pPr>
            <a:lvl6pPr indent="-304800" lvl="5" marL="2743200" rtl="0">
              <a:spcBef>
                <a:spcPts val="1600"/>
              </a:spcBef>
              <a:spcAft>
                <a:spcPts val="0"/>
              </a:spcAft>
              <a:buSzPts val="1200"/>
              <a:buChar char="■"/>
              <a:defRPr/>
            </a:lvl6pPr>
            <a:lvl7pPr indent="-304800" lvl="6" marL="3200400" rtl="0">
              <a:spcBef>
                <a:spcPts val="1600"/>
              </a:spcBef>
              <a:spcAft>
                <a:spcPts val="0"/>
              </a:spcAft>
              <a:buSzPts val="1200"/>
              <a:buChar char="●"/>
              <a:defRPr/>
            </a:lvl7pPr>
            <a:lvl8pPr indent="-304800" lvl="7" marL="3657600" rtl="0">
              <a:spcBef>
                <a:spcPts val="1600"/>
              </a:spcBef>
              <a:spcAft>
                <a:spcPts val="0"/>
              </a:spcAft>
              <a:buSzPts val="1200"/>
              <a:buChar char="○"/>
              <a:defRPr/>
            </a:lvl8pPr>
            <a:lvl9pPr indent="-304800" lvl="8" marL="4114800" rtl="0">
              <a:spcBef>
                <a:spcPts val="1600"/>
              </a:spcBef>
              <a:spcAft>
                <a:spcPts val="1600"/>
              </a:spcAft>
              <a:buSzPts val="1200"/>
              <a:buChar char="■"/>
              <a:defRPr/>
            </a:lvl9pPr>
          </a:lstStyle>
          <a:p/>
        </p:txBody>
      </p:sp>
      <p:sp>
        <p:nvSpPr>
          <p:cNvPr id="133" name="Google Shape;133;p17"/>
          <p:cNvSpPr txBox="1"/>
          <p:nvPr/>
        </p:nvSpPr>
        <p:spPr>
          <a:xfrm>
            <a:off x="949949" y="39194"/>
            <a:ext cx="2220000" cy="45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Proxima Nova"/>
                <a:ea typeface="Proxima Nova"/>
                <a:cs typeface="Proxima Nova"/>
                <a:sym typeface="Proxima Nova"/>
              </a:rPr>
              <a:t>Solo Exercise:</a:t>
            </a:r>
            <a:endParaRPr b="1">
              <a:latin typeface="Proxima Nova"/>
              <a:ea typeface="Proxima Nova"/>
              <a:cs typeface="Proxima Nova"/>
              <a:sym typeface="Proxima Nova"/>
            </a:endParaRPr>
          </a:p>
        </p:txBody>
      </p:sp>
      <p:sp>
        <p:nvSpPr>
          <p:cNvPr id="134" name="Google Shape;134;p17"/>
          <p:cNvSpPr txBox="1"/>
          <p:nvPr>
            <p:ph type="title"/>
          </p:nvPr>
        </p:nvSpPr>
        <p:spPr>
          <a:xfrm>
            <a:off x="908850" y="237038"/>
            <a:ext cx="5009400" cy="4593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b="0" sz="2400"/>
            </a:lvl1pPr>
            <a:lvl2pPr lvl="1" rtl="0" algn="ctr">
              <a:spcBef>
                <a:spcPts val="0"/>
              </a:spcBef>
              <a:spcAft>
                <a:spcPts val="0"/>
              </a:spcAft>
              <a:buClr>
                <a:schemeClr val="lt1"/>
              </a:buClr>
              <a:buSzPts val="2400"/>
              <a:buNone/>
              <a:defRPr sz="2400">
                <a:solidFill>
                  <a:schemeClr val="lt1"/>
                </a:solidFill>
              </a:defRPr>
            </a:lvl2pPr>
            <a:lvl3pPr lvl="2" rtl="0" algn="ctr">
              <a:spcBef>
                <a:spcPts val="0"/>
              </a:spcBef>
              <a:spcAft>
                <a:spcPts val="0"/>
              </a:spcAft>
              <a:buClr>
                <a:schemeClr val="lt1"/>
              </a:buClr>
              <a:buSzPts val="2400"/>
              <a:buNone/>
              <a:defRPr sz="2400">
                <a:solidFill>
                  <a:schemeClr val="lt1"/>
                </a:solidFill>
              </a:defRPr>
            </a:lvl3pPr>
            <a:lvl4pPr lvl="3" rtl="0" algn="ctr">
              <a:spcBef>
                <a:spcPts val="0"/>
              </a:spcBef>
              <a:spcAft>
                <a:spcPts val="0"/>
              </a:spcAft>
              <a:buClr>
                <a:schemeClr val="lt1"/>
              </a:buClr>
              <a:buSzPts val="2400"/>
              <a:buNone/>
              <a:defRPr sz="2400">
                <a:solidFill>
                  <a:schemeClr val="lt1"/>
                </a:solidFill>
              </a:defRPr>
            </a:lvl4pPr>
            <a:lvl5pPr lvl="4" rtl="0" algn="ctr">
              <a:spcBef>
                <a:spcPts val="0"/>
              </a:spcBef>
              <a:spcAft>
                <a:spcPts val="0"/>
              </a:spcAft>
              <a:buClr>
                <a:schemeClr val="lt1"/>
              </a:buClr>
              <a:buSzPts val="2400"/>
              <a:buNone/>
              <a:defRPr sz="2400">
                <a:solidFill>
                  <a:schemeClr val="lt1"/>
                </a:solidFill>
              </a:defRPr>
            </a:lvl5pPr>
            <a:lvl6pPr lvl="5" rtl="0" algn="ctr">
              <a:spcBef>
                <a:spcPts val="0"/>
              </a:spcBef>
              <a:spcAft>
                <a:spcPts val="0"/>
              </a:spcAft>
              <a:buClr>
                <a:schemeClr val="lt1"/>
              </a:buClr>
              <a:buSzPts val="2400"/>
              <a:buNone/>
              <a:defRPr sz="2400">
                <a:solidFill>
                  <a:schemeClr val="lt1"/>
                </a:solidFill>
              </a:defRPr>
            </a:lvl6pPr>
            <a:lvl7pPr lvl="6" rtl="0" algn="ctr">
              <a:spcBef>
                <a:spcPts val="0"/>
              </a:spcBef>
              <a:spcAft>
                <a:spcPts val="0"/>
              </a:spcAft>
              <a:buClr>
                <a:schemeClr val="lt1"/>
              </a:buClr>
              <a:buSzPts val="2400"/>
              <a:buNone/>
              <a:defRPr sz="2400">
                <a:solidFill>
                  <a:schemeClr val="lt1"/>
                </a:solidFill>
              </a:defRPr>
            </a:lvl7pPr>
            <a:lvl8pPr lvl="7" rtl="0" algn="ctr">
              <a:spcBef>
                <a:spcPts val="0"/>
              </a:spcBef>
              <a:spcAft>
                <a:spcPts val="0"/>
              </a:spcAft>
              <a:buClr>
                <a:schemeClr val="lt1"/>
              </a:buClr>
              <a:buSzPts val="2400"/>
              <a:buNone/>
              <a:defRPr sz="2400">
                <a:solidFill>
                  <a:schemeClr val="lt1"/>
                </a:solidFill>
              </a:defRPr>
            </a:lvl8pPr>
            <a:lvl9pPr lvl="8" rtl="0" algn="ctr">
              <a:spcBef>
                <a:spcPts val="0"/>
              </a:spcBef>
              <a:spcAft>
                <a:spcPts val="0"/>
              </a:spcAft>
              <a:buClr>
                <a:schemeClr val="lt1"/>
              </a:buClr>
              <a:buSzPts val="2400"/>
              <a:buNone/>
              <a:defRPr sz="2400">
                <a:solidFill>
                  <a:schemeClr val="lt1"/>
                </a:solidFill>
              </a:defRPr>
            </a:lvl9pPr>
          </a:lstStyle>
          <a:p/>
        </p:txBody>
      </p:sp>
      <p:pic>
        <p:nvPicPr>
          <p:cNvPr id="135" name="Google Shape;135;p17"/>
          <p:cNvPicPr preferRelativeResize="0"/>
          <p:nvPr/>
        </p:nvPicPr>
        <p:blipFill>
          <a:blip r:embed="rId2">
            <a:alphaModFix/>
          </a:blip>
          <a:stretch>
            <a:fillRect/>
          </a:stretch>
        </p:blipFill>
        <p:spPr>
          <a:xfrm>
            <a:off x="115010" y="167900"/>
            <a:ext cx="910027" cy="636750"/>
          </a:xfrm>
          <a:prstGeom prst="rect">
            <a:avLst/>
          </a:prstGeom>
          <a:noFill/>
          <a:ln>
            <a:noFill/>
          </a:ln>
        </p:spPr>
      </p:pic>
      <p:sp>
        <p:nvSpPr>
          <p:cNvPr id="136" name="Google Shape;136;p17"/>
          <p:cNvSpPr txBox="1"/>
          <p:nvPr>
            <p:ph idx="2" type="subTitle"/>
          </p:nvPr>
        </p:nvSpPr>
        <p:spPr>
          <a:xfrm>
            <a:off x="7003805" y="211738"/>
            <a:ext cx="1336200" cy="328800"/>
          </a:xfrm>
          <a:prstGeom prst="rect">
            <a:avLst/>
          </a:prstGeom>
        </p:spPr>
        <p:txBody>
          <a:bodyPr anchorCtr="0" anchor="t" bIns="91425" lIns="91425" spcFirstLastPara="1" rIns="91425" wrap="square" tIns="91425">
            <a:noAutofit/>
          </a:bodyPr>
          <a:lstStyle>
            <a:lvl1pPr lvl="0" rtl="0" algn="r">
              <a:spcBef>
                <a:spcPts val="0"/>
              </a:spcBef>
              <a:spcAft>
                <a:spcPts val="0"/>
              </a:spcAft>
              <a:buNone/>
              <a:defRPr b="1" sz="1000"/>
            </a:lvl1pPr>
            <a:lvl2pPr lvl="1" rtl="0" algn="r">
              <a:spcBef>
                <a:spcPts val="1600"/>
              </a:spcBef>
              <a:spcAft>
                <a:spcPts val="0"/>
              </a:spcAft>
              <a:buNone/>
              <a:defRPr b="1" sz="1000"/>
            </a:lvl2pPr>
            <a:lvl3pPr lvl="2" rtl="0" algn="r">
              <a:spcBef>
                <a:spcPts val="1600"/>
              </a:spcBef>
              <a:spcAft>
                <a:spcPts val="0"/>
              </a:spcAft>
              <a:buNone/>
              <a:defRPr b="1" sz="1000"/>
            </a:lvl3pPr>
            <a:lvl4pPr lvl="3" rtl="0" algn="r">
              <a:spcBef>
                <a:spcPts val="1600"/>
              </a:spcBef>
              <a:spcAft>
                <a:spcPts val="0"/>
              </a:spcAft>
              <a:buNone/>
              <a:defRPr b="1" sz="1000"/>
            </a:lvl4pPr>
            <a:lvl5pPr lvl="4" rtl="0" algn="r">
              <a:spcBef>
                <a:spcPts val="1600"/>
              </a:spcBef>
              <a:spcAft>
                <a:spcPts val="0"/>
              </a:spcAft>
              <a:buNone/>
              <a:defRPr b="1" sz="1000"/>
            </a:lvl5pPr>
            <a:lvl6pPr lvl="5" rtl="0" algn="r">
              <a:spcBef>
                <a:spcPts val="1600"/>
              </a:spcBef>
              <a:spcAft>
                <a:spcPts val="0"/>
              </a:spcAft>
              <a:buNone/>
              <a:defRPr b="1" sz="1000"/>
            </a:lvl6pPr>
            <a:lvl7pPr lvl="6" rtl="0" algn="r">
              <a:spcBef>
                <a:spcPts val="1600"/>
              </a:spcBef>
              <a:spcAft>
                <a:spcPts val="0"/>
              </a:spcAft>
              <a:buNone/>
              <a:defRPr b="1" sz="1000"/>
            </a:lvl7pPr>
            <a:lvl8pPr lvl="7" rtl="0" algn="r">
              <a:spcBef>
                <a:spcPts val="1600"/>
              </a:spcBef>
              <a:spcAft>
                <a:spcPts val="0"/>
              </a:spcAft>
              <a:buNone/>
              <a:defRPr b="1" sz="1000"/>
            </a:lvl8pPr>
            <a:lvl9pPr lvl="8" rtl="0" algn="r">
              <a:spcBef>
                <a:spcPts val="1600"/>
              </a:spcBef>
              <a:spcAft>
                <a:spcPts val="1600"/>
              </a:spcAft>
              <a:buNone/>
              <a:defRPr b="1" sz="1000"/>
            </a:lvl9pPr>
          </a:lstStyle>
          <a:p/>
        </p:txBody>
      </p:sp>
      <p:pic>
        <p:nvPicPr>
          <p:cNvPr id="137" name="Google Shape;137;p17"/>
          <p:cNvPicPr preferRelativeResize="0"/>
          <p:nvPr/>
        </p:nvPicPr>
        <p:blipFill>
          <a:blip r:embed="rId3">
            <a:alphaModFix/>
          </a:blip>
          <a:stretch>
            <a:fillRect/>
          </a:stretch>
        </p:blipFill>
        <p:spPr>
          <a:xfrm>
            <a:off x="8339999" y="199100"/>
            <a:ext cx="393600" cy="393600"/>
          </a:xfrm>
          <a:prstGeom prst="rect">
            <a:avLst/>
          </a:prstGeom>
          <a:noFill/>
          <a:ln>
            <a:noFill/>
          </a:ln>
        </p:spPr>
      </p:pic>
      <p:sp>
        <p:nvSpPr>
          <p:cNvPr id="138" name="Google Shape;138;p17"/>
          <p:cNvSpPr txBox="1"/>
          <p:nvPr>
            <p:ph idx="3" type="body"/>
          </p:nvPr>
        </p:nvSpPr>
        <p:spPr>
          <a:xfrm>
            <a:off x="4572000" y="4712925"/>
            <a:ext cx="3691800" cy="393600"/>
          </a:xfrm>
          <a:prstGeom prst="rect">
            <a:avLst/>
          </a:prstGeom>
        </p:spPr>
        <p:txBody>
          <a:bodyPr anchorCtr="0" anchor="ctr" bIns="91425" lIns="91425" spcFirstLastPara="1" rIns="91425" wrap="square" tIns="91425">
            <a:noAutofit/>
          </a:bodyPr>
          <a:lstStyle>
            <a:lvl1pPr indent="-285750" lvl="0" marL="457200" rtl="0">
              <a:spcBef>
                <a:spcPts val="0"/>
              </a:spcBef>
              <a:spcAft>
                <a:spcPts val="0"/>
              </a:spcAft>
              <a:buSzPts val="900"/>
              <a:buFont typeface="Proxima Nova"/>
              <a:buChar char="●"/>
              <a:defRPr sz="900">
                <a:latin typeface="Proxima Nova"/>
                <a:ea typeface="Proxima Nova"/>
                <a:cs typeface="Proxima Nova"/>
                <a:sym typeface="Proxima Nova"/>
              </a:defRPr>
            </a:lvl1pPr>
            <a:lvl2pPr indent="-285750" lvl="1" marL="914400" rtl="0">
              <a:spcBef>
                <a:spcPts val="0"/>
              </a:spcBef>
              <a:spcAft>
                <a:spcPts val="0"/>
              </a:spcAft>
              <a:buSzPts val="900"/>
              <a:buFont typeface="Proxima Nova"/>
              <a:buChar char="○"/>
              <a:defRPr sz="900">
                <a:latin typeface="Proxima Nova"/>
                <a:ea typeface="Proxima Nova"/>
                <a:cs typeface="Proxima Nova"/>
                <a:sym typeface="Proxima Nova"/>
              </a:defRPr>
            </a:lvl2pPr>
            <a:lvl3pPr indent="-285750" lvl="2" marL="1371600" rtl="0">
              <a:spcBef>
                <a:spcPts val="0"/>
              </a:spcBef>
              <a:spcAft>
                <a:spcPts val="0"/>
              </a:spcAft>
              <a:buSzPts val="900"/>
              <a:buFont typeface="Proxima Nova"/>
              <a:buChar char="■"/>
              <a:defRPr sz="900">
                <a:latin typeface="Proxima Nova"/>
                <a:ea typeface="Proxima Nova"/>
                <a:cs typeface="Proxima Nova"/>
                <a:sym typeface="Proxima Nova"/>
              </a:defRPr>
            </a:lvl3pPr>
            <a:lvl4pPr indent="-285750" lvl="3" marL="1828800" rtl="0">
              <a:spcBef>
                <a:spcPts val="0"/>
              </a:spcBef>
              <a:spcAft>
                <a:spcPts val="0"/>
              </a:spcAft>
              <a:buSzPts val="900"/>
              <a:buFont typeface="Proxima Nova"/>
              <a:buChar char="●"/>
              <a:defRPr sz="900">
                <a:latin typeface="Proxima Nova"/>
                <a:ea typeface="Proxima Nova"/>
                <a:cs typeface="Proxima Nova"/>
                <a:sym typeface="Proxima Nova"/>
              </a:defRPr>
            </a:lvl4pPr>
            <a:lvl5pPr indent="-285750" lvl="4" marL="2286000" rtl="0">
              <a:spcBef>
                <a:spcPts val="0"/>
              </a:spcBef>
              <a:spcAft>
                <a:spcPts val="0"/>
              </a:spcAft>
              <a:buSzPts val="900"/>
              <a:buFont typeface="Proxima Nova"/>
              <a:buChar char="○"/>
              <a:defRPr sz="900">
                <a:latin typeface="Proxima Nova"/>
                <a:ea typeface="Proxima Nova"/>
                <a:cs typeface="Proxima Nova"/>
                <a:sym typeface="Proxima Nova"/>
              </a:defRPr>
            </a:lvl5pPr>
            <a:lvl6pPr indent="-285750" lvl="5" marL="2743200" rtl="0">
              <a:spcBef>
                <a:spcPts val="0"/>
              </a:spcBef>
              <a:spcAft>
                <a:spcPts val="0"/>
              </a:spcAft>
              <a:buSzPts val="900"/>
              <a:buFont typeface="Proxima Nova"/>
              <a:buChar char="■"/>
              <a:defRPr sz="900">
                <a:latin typeface="Proxima Nova"/>
                <a:ea typeface="Proxima Nova"/>
                <a:cs typeface="Proxima Nova"/>
                <a:sym typeface="Proxima Nova"/>
              </a:defRPr>
            </a:lvl6pPr>
            <a:lvl7pPr indent="-285750" lvl="6" marL="3200400" rtl="0">
              <a:spcBef>
                <a:spcPts val="0"/>
              </a:spcBef>
              <a:spcAft>
                <a:spcPts val="0"/>
              </a:spcAft>
              <a:buSzPts val="900"/>
              <a:buFont typeface="Proxima Nova"/>
              <a:buChar char="●"/>
              <a:defRPr sz="900">
                <a:latin typeface="Proxima Nova"/>
                <a:ea typeface="Proxima Nova"/>
                <a:cs typeface="Proxima Nova"/>
                <a:sym typeface="Proxima Nova"/>
              </a:defRPr>
            </a:lvl7pPr>
            <a:lvl8pPr indent="-285750" lvl="7" marL="3657600" rtl="0">
              <a:spcBef>
                <a:spcPts val="0"/>
              </a:spcBef>
              <a:spcAft>
                <a:spcPts val="0"/>
              </a:spcAft>
              <a:buSzPts val="900"/>
              <a:buFont typeface="Proxima Nova"/>
              <a:buChar char="○"/>
              <a:defRPr sz="900">
                <a:latin typeface="Proxima Nova"/>
                <a:ea typeface="Proxima Nova"/>
                <a:cs typeface="Proxima Nova"/>
                <a:sym typeface="Proxima Nova"/>
              </a:defRPr>
            </a:lvl8pPr>
            <a:lvl9pPr indent="-285750" lvl="8" marL="4114800" rtl="0">
              <a:spcBef>
                <a:spcPts val="0"/>
              </a:spcBef>
              <a:spcAft>
                <a:spcPts val="0"/>
              </a:spcAft>
              <a:buSzPts val="900"/>
              <a:buFont typeface="Proxima Nova"/>
              <a:buChar char="■"/>
              <a:defRPr sz="900">
                <a:latin typeface="Proxima Nova"/>
                <a:ea typeface="Proxima Nova"/>
                <a:cs typeface="Proxima Nova"/>
                <a:sym typeface="Proxima Nova"/>
              </a:defRPr>
            </a:lvl9pPr>
          </a:lstStyle>
          <a:p/>
        </p:txBody>
      </p:sp>
      <p:sp>
        <p:nvSpPr>
          <p:cNvPr id="139" name="Google Shape;139;p17"/>
          <p:cNvSpPr txBox="1"/>
          <p:nvPr>
            <p:ph idx="4" type="sldNum"/>
          </p:nvPr>
        </p:nvSpPr>
        <p:spPr>
          <a:xfrm>
            <a:off x="457200" y="4662725"/>
            <a:ext cx="2372100" cy="393600"/>
          </a:xfrm>
          <a:prstGeom prst="rect">
            <a:avLst/>
          </a:prstGeom>
        </p:spPr>
        <p:txBody>
          <a:bodyPr anchorCtr="0" anchor="ctr" bIns="91425" lIns="91425" spcFirstLastPara="1" rIns="91425" wrap="square" tIns="91425">
            <a:noAutofit/>
          </a:bodyPr>
          <a:lstStyle>
            <a:lvl1pPr lvl="0" rtl="0">
              <a:buNone/>
              <a:defRPr sz="900">
                <a:solidFill>
                  <a:schemeClr val="dk1"/>
                </a:solidFill>
                <a:latin typeface="Proxima Nova"/>
                <a:ea typeface="Proxima Nova"/>
                <a:cs typeface="Proxima Nova"/>
                <a:sym typeface="Proxima Nova"/>
              </a:defRPr>
            </a:lvl1pPr>
            <a:lvl2pPr lvl="1" rtl="0">
              <a:buNone/>
              <a:defRPr sz="900">
                <a:solidFill>
                  <a:schemeClr val="dk1"/>
                </a:solidFill>
                <a:latin typeface="Proxima Nova"/>
                <a:ea typeface="Proxima Nova"/>
                <a:cs typeface="Proxima Nova"/>
                <a:sym typeface="Proxima Nova"/>
              </a:defRPr>
            </a:lvl2pPr>
            <a:lvl3pPr lvl="2" rtl="0">
              <a:buNone/>
              <a:defRPr sz="900">
                <a:solidFill>
                  <a:schemeClr val="dk1"/>
                </a:solidFill>
                <a:latin typeface="Proxima Nova"/>
                <a:ea typeface="Proxima Nova"/>
                <a:cs typeface="Proxima Nova"/>
                <a:sym typeface="Proxima Nova"/>
              </a:defRPr>
            </a:lvl3pPr>
            <a:lvl4pPr lvl="3" rtl="0">
              <a:buNone/>
              <a:defRPr sz="900">
                <a:solidFill>
                  <a:schemeClr val="dk1"/>
                </a:solidFill>
                <a:latin typeface="Proxima Nova"/>
                <a:ea typeface="Proxima Nova"/>
                <a:cs typeface="Proxima Nova"/>
                <a:sym typeface="Proxima Nova"/>
              </a:defRPr>
            </a:lvl4pPr>
            <a:lvl5pPr lvl="4" rtl="0">
              <a:buNone/>
              <a:defRPr sz="900">
                <a:solidFill>
                  <a:schemeClr val="dk1"/>
                </a:solidFill>
                <a:latin typeface="Proxima Nova"/>
                <a:ea typeface="Proxima Nova"/>
                <a:cs typeface="Proxima Nova"/>
                <a:sym typeface="Proxima Nova"/>
              </a:defRPr>
            </a:lvl5pPr>
            <a:lvl6pPr lvl="5" rtl="0">
              <a:buNone/>
              <a:defRPr sz="900">
                <a:solidFill>
                  <a:schemeClr val="dk1"/>
                </a:solidFill>
                <a:latin typeface="Proxima Nova"/>
                <a:ea typeface="Proxima Nova"/>
                <a:cs typeface="Proxima Nova"/>
                <a:sym typeface="Proxima Nova"/>
              </a:defRPr>
            </a:lvl6pPr>
            <a:lvl7pPr lvl="6" rtl="0">
              <a:buNone/>
              <a:defRPr sz="900">
                <a:solidFill>
                  <a:schemeClr val="dk1"/>
                </a:solidFill>
                <a:latin typeface="Proxima Nova"/>
                <a:ea typeface="Proxima Nova"/>
                <a:cs typeface="Proxima Nova"/>
                <a:sym typeface="Proxima Nova"/>
              </a:defRPr>
            </a:lvl7pPr>
            <a:lvl8pPr lvl="7" rtl="0">
              <a:buNone/>
              <a:defRPr sz="900">
                <a:solidFill>
                  <a:schemeClr val="dk1"/>
                </a:solidFill>
                <a:latin typeface="Proxima Nova"/>
                <a:ea typeface="Proxima Nova"/>
                <a:cs typeface="Proxima Nova"/>
                <a:sym typeface="Proxima Nova"/>
              </a:defRPr>
            </a:lvl8pPr>
            <a:lvl9pPr lvl="8" rtl="0">
              <a:buNone/>
              <a:defRPr sz="900">
                <a:solidFill>
                  <a:schemeClr val="dk1"/>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a:t>
            </a:r>
            <a:r>
              <a:rPr lang="en"/>
              <a:t>2021</a:t>
            </a:r>
            <a:r>
              <a:rPr lang="en"/>
              <a:t> General Assembly</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Solo Activity">
  <p:cSld name="TITLE_AND_BODY_1_2_2_2_2">
    <p:spTree>
      <p:nvGrpSpPr>
        <p:cNvPr id="140" name="Shape 140"/>
        <p:cNvGrpSpPr/>
        <p:nvPr/>
      </p:nvGrpSpPr>
      <p:grpSpPr>
        <a:xfrm>
          <a:off x="0" y="0"/>
          <a:ext cx="0" cy="0"/>
          <a:chOff x="0" y="0"/>
          <a:chExt cx="0" cy="0"/>
        </a:xfrm>
      </p:grpSpPr>
      <p:sp>
        <p:nvSpPr>
          <p:cNvPr id="141" name="Google Shape;141;p18"/>
          <p:cNvSpPr/>
          <p:nvPr/>
        </p:nvSpPr>
        <p:spPr>
          <a:xfrm>
            <a:off x="125" y="50"/>
            <a:ext cx="9144000" cy="801300"/>
          </a:xfrm>
          <a:prstGeom prst="rect">
            <a:avLst/>
          </a:prstGeom>
          <a:solidFill>
            <a:srgbClr val="FFDB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2" name="Google Shape;142;p18"/>
          <p:cNvPicPr preferRelativeResize="0"/>
          <p:nvPr/>
        </p:nvPicPr>
        <p:blipFill>
          <a:blip r:embed="rId2">
            <a:alphaModFix/>
          </a:blip>
          <a:stretch>
            <a:fillRect/>
          </a:stretch>
        </p:blipFill>
        <p:spPr>
          <a:xfrm>
            <a:off x="115010" y="167900"/>
            <a:ext cx="910027" cy="636750"/>
          </a:xfrm>
          <a:prstGeom prst="rect">
            <a:avLst/>
          </a:prstGeom>
          <a:noFill/>
          <a:ln>
            <a:noFill/>
          </a:ln>
        </p:spPr>
      </p:pic>
      <p:sp>
        <p:nvSpPr>
          <p:cNvPr id="143" name="Google Shape;143;p18"/>
          <p:cNvSpPr txBox="1"/>
          <p:nvPr>
            <p:ph idx="12" type="sldNum"/>
          </p:nvPr>
        </p:nvSpPr>
        <p:spPr>
          <a:xfrm>
            <a:off x="-51366" y="4749901"/>
            <a:ext cx="548700" cy="393600"/>
          </a:xfrm>
          <a:prstGeom prst="rect">
            <a:avLst/>
          </a:prstGeom>
        </p:spPr>
        <p:txBody>
          <a:bodyPr anchorCtr="0" anchor="t" bIns="91425" lIns="91425" spcFirstLastPara="1" rIns="91425" wrap="square" tIns="91425">
            <a:noAutofit/>
          </a:bodyPr>
          <a:lstStyle>
            <a:lvl1pPr lvl="0" rtl="0">
              <a:buNone/>
              <a:defRPr sz="1300">
                <a:solidFill>
                  <a:srgbClr val="FFFFFF"/>
                </a:solidFill>
              </a:defRPr>
            </a:lvl1pPr>
            <a:lvl2pPr lvl="1" rtl="0">
              <a:buNone/>
              <a:defRPr sz="1300">
                <a:solidFill>
                  <a:srgbClr val="FFFFFF"/>
                </a:solidFill>
              </a:defRPr>
            </a:lvl2pPr>
            <a:lvl3pPr lvl="2" rtl="0">
              <a:buNone/>
              <a:defRPr sz="1300">
                <a:solidFill>
                  <a:srgbClr val="FFFFFF"/>
                </a:solidFill>
              </a:defRPr>
            </a:lvl3pPr>
            <a:lvl4pPr lvl="3" rtl="0">
              <a:buNone/>
              <a:defRPr sz="1300">
                <a:solidFill>
                  <a:srgbClr val="FFFFFF"/>
                </a:solidFill>
              </a:defRPr>
            </a:lvl4pPr>
            <a:lvl5pPr lvl="4" rtl="0">
              <a:buNone/>
              <a:defRPr sz="1300">
                <a:solidFill>
                  <a:srgbClr val="FFFFFF"/>
                </a:solidFill>
              </a:defRPr>
            </a:lvl5pPr>
            <a:lvl6pPr lvl="5" rtl="0">
              <a:buNone/>
              <a:defRPr sz="1300">
                <a:solidFill>
                  <a:srgbClr val="FFFFFF"/>
                </a:solidFill>
              </a:defRPr>
            </a:lvl6pPr>
            <a:lvl7pPr lvl="6" rtl="0">
              <a:buNone/>
              <a:defRPr sz="1300">
                <a:solidFill>
                  <a:srgbClr val="FFFFFF"/>
                </a:solidFill>
              </a:defRPr>
            </a:lvl7pPr>
            <a:lvl8pPr lvl="7" rtl="0">
              <a:buNone/>
              <a:defRPr sz="1300">
                <a:solidFill>
                  <a:srgbClr val="FFFFFF"/>
                </a:solidFill>
              </a:defRPr>
            </a:lvl8pPr>
            <a:lvl9pPr lvl="8" rtl="0">
              <a:buNone/>
              <a:defRPr sz="1300">
                <a:solidFill>
                  <a:srgbClr val="FFFFFF"/>
                </a:solidFill>
              </a:defRPr>
            </a:lvl9pPr>
          </a:lstStyle>
          <a:p>
            <a:pPr indent="0" lvl="0" marL="0" rtl="0" algn="l">
              <a:spcBef>
                <a:spcPts val="0"/>
              </a:spcBef>
              <a:spcAft>
                <a:spcPts val="0"/>
              </a:spcAft>
              <a:buNone/>
            </a:pPr>
            <a:fld id="{00000000-1234-1234-1234-123412341234}" type="slidenum">
              <a:rPr lang="en"/>
              <a:t>‹#›</a:t>
            </a:fld>
            <a:endParaRPr/>
          </a:p>
        </p:txBody>
      </p:sp>
      <p:sp>
        <p:nvSpPr>
          <p:cNvPr id="144" name="Google Shape;144;p18"/>
          <p:cNvSpPr txBox="1"/>
          <p:nvPr>
            <p:ph idx="1" type="body"/>
          </p:nvPr>
        </p:nvSpPr>
        <p:spPr>
          <a:xfrm>
            <a:off x="457200" y="1143000"/>
            <a:ext cx="8229600" cy="29379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30200" lvl="1" marL="914400" rtl="0">
              <a:spcBef>
                <a:spcPts val="1600"/>
              </a:spcBef>
              <a:spcAft>
                <a:spcPts val="0"/>
              </a:spcAft>
              <a:buSzPts val="1600"/>
              <a:buChar char="○"/>
              <a:defRPr/>
            </a:lvl2pPr>
            <a:lvl3pPr indent="-317500" lvl="2" marL="1371600" rtl="0">
              <a:spcBef>
                <a:spcPts val="1600"/>
              </a:spcBef>
              <a:spcAft>
                <a:spcPts val="0"/>
              </a:spcAft>
              <a:buSzPts val="1400"/>
              <a:buChar char="■"/>
              <a:defRPr/>
            </a:lvl3pPr>
            <a:lvl4pPr indent="-304800" lvl="3" marL="1828800" rtl="0">
              <a:spcBef>
                <a:spcPts val="1600"/>
              </a:spcBef>
              <a:spcAft>
                <a:spcPts val="0"/>
              </a:spcAft>
              <a:buSzPts val="1200"/>
              <a:buChar char="●"/>
              <a:defRPr/>
            </a:lvl4pPr>
            <a:lvl5pPr indent="-304800" lvl="4" marL="2286000" rtl="0">
              <a:spcBef>
                <a:spcPts val="1600"/>
              </a:spcBef>
              <a:spcAft>
                <a:spcPts val="0"/>
              </a:spcAft>
              <a:buSzPts val="1200"/>
              <a:buChar char="○"/>
              <a:defRPr/>
            </a:lvl5pPr>
            <a:lvl6pPr indent="-304800" lvl="5" marL="2743200" rtl="0">
              <a:spcBef>
                <a:spcPts val="1600"/>
              </a:spcBef>
              <a:spcAft>
                <a:spcPts val="0"/>
              </a:spcAft>
              <a:buSzPts val="1200"/>
              <a:buChar char="■"/>
              <a:defRPr/>
            </a:lvl6pPr>
            <a:lvl7pPr indent="-304800" lvl="6" marL="3200400" rtl="0">
              <a:spcBef>
                <a:spcPts val="1600"/>
              </a:spcBef>
              <a:spcAft>
                <a:spcPts val="0"/>
              </a:spcAft>
              <a:buSzPts val="1200"/>
              <a:buChar char="●"/>
              <a:defRPr/>
            </a:lvl7pPr>
            <a:lvl8pPr indent="-304800" lvl="7" marL="3657600" rtl="0">
              <a:spcBef>
                <a:spcPts val="1600"/>
              </a:spcBef>
              <a:spcAft>
                <a:spcPts val="0"/>
              </a:spcAft>
              <a:buSzPts val="1200"/>
              <a:buChar char="○"/>
              <a:defRPr/>
            </a:lvl8pPr>
            <a:lvl9pPr indent="-304800" lvl="8" marL="4114800" rtl="0">
              <a:spcBef>
                <a:spcPts val="1600"/>
              </a:spcBef>
              <a:spcAft>
                <a:spcPts val="1600"/>
              </a:spcAft>
              <a:buSzPts val="1200"/>
              <a:buChar char="■"/>
              <a:defRPr/>
            </a:lvl9pPr>
          </a:lstStyle>
          <a:p/>
        </p:txBody>
      </p:sp>
      <p:sp>
        <p:nvSpPr>
          <p:cNvPr id="145" name="Google Shape;145;p18"/>
          <p:cNvSpPr txBox="1"/>
          <p:nvPr/>
        </p:nvSpPr>
        <p:spPr>
          <a:xfrm>
            <a:off x="949949" y="39194"/>
            <a:ext cx="2220000" cy="45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Proxima Nova"/>
                <a:ea typeface="Proxima Nova"/>
                <a:cs typeface="Proxima Nova"/>
                <a:sym typeface="Proxima Nova"/>
              </a:rPr>
              <a:t>Solo Exercise:</a:t>
            </a:r>
            <a:endParaRPr b="1">
              <a:latin typeface="Proxima Nova"/>
              <a:ea typeface="Proxima Nova"/>
              <a:cs typeface="Proxima Nova"/>
              <a:sym typeface="Proxima Nova"/>
            </a:endParaRPr>
          </a:p>
        </p:txBody>
      </p:sp>
      <p:sp>
        <p:nvSpPr>
          <p:cNvPr id="146" name="Google Shape;146;p18"/>
          <p:cNvSpPr txBox="1"/>
          <p:nvPr>
            <p:ph type="title"/>
          </p:nvPr>
        </p:nvSpPr>
        <p:spPr>
          <a:xfrm>
            <a:off x="908850" y="237038"/>
            <a:ext cx="5009400" cy="4593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b="0" sz="2400"/>
            </a:lvl1pPr>
            <a:lvl2pPr lvl="1" rtl="0" algn="ctr">
              <a:spcBef>
                <a:spcPts val="0"/>
              </a:spcBef>
              <a:spcAft>
                <a:spcPts val="0"/>
              </a:spcAft>
              <a:buClr>
                <a:schemeClr val="lt1"/>
              </a:buClr>
              <a:buSzPts val="2400"/>
              <a:buNone/>
              <a:defRPr sz="2400">
                <a:solidFill>
                  <a:schemeClr val="lt1"/>
                </a:solidFill>
              </a:defRPr>
            </a:lvl2pPr>
            <a:lvl3pPr lvl="2" rtl="0" algn="ctr">
              <a:spcBef>
                <a:spcPts val="0"/>
              </a:spcBef>
              <a:spcAft>
                <a:spcPts val="0"/>
              </a:spcAft>
              <a:buClr>
                <a:schemeClr val="lt1"/>
              </a:buClr>
              <a:buSzPts val="2400"/>
              <a:buNone/>
              <a:defRPr sz="2400">
                <a:solidFill>
                  <a:schemeClr val="lt1"/>
                </a:solidFill>
              </a:defRPr>
            </a:lvl3pPr>
            <a:lvl4pPr lvl="3" rtl="0" algn="ctr">
              <a:spcBef>
                <a:spcPts val="0"/>
              </a:spcBef>
              <a:spcAft>
                <a:spcPts val="0"/>
              </a:spcAft>
              <a:buClr>
                <a:schemeClr val="lt1"/>
              </a:buClr>
              <a:buSzPts val="2400"/>
              <a:buNone/>
              <a:defRPr sz="2400">
                <a:solidFill>
                  <a:schemeClr val="lt1"/>
                </a:solidFill>
              </a:defRPr>
            </a:lvl4pPr>
            <a:lvl5pPr lvl="4" rtl="0" algn="ctr">
              <a:spcBef>
                <a:spcPts val="0"/>
              </a:spcBef>
              <a:spcAft>
                <a:spcPts val="0"/>
              </a:spcAft>
              <a:buClr>
                <a:schemeClr val="lt1"/>
              </a:buClr>
              <a:buSzPts val="2400"/>
              <a:buNone/>
              <a:defRPr sz="2400">
                <a:solidFill>
                  <a:schemeClr val="lt1"/>
                </a:solidFill>
              </a:defRPr>
            </a:lvl5pPr>
            <a:lvl6pPr lvl="5" rtl="0" algn="ctr">
              <a:spcBef>
                <a:spcPts val="0"/>
              </a:spcBef>
              <a:spcAft>
                <a:spcPts val="0"/>
              </a:spcAft>
              <a:buClr>
                <a:schemeClr val="lt1"/>
              </a:buClr>
              <a:buSzPts val="2400"/>
              <a:buNone/>
              <a:defRPr sz="2400">
                <a:solidFill>
                  <a:schemeClr val="lt1"/>
                </a:solidFill>
              </a:defRPr>
            </a:lvl6pPr>
            <a:lvl7pPr lvl="6" rtl="0" algn="ctr">
              <a:spcBef>
                <a:spcPts val="0"/>
              </a:spcBef>
              <a:spcAft>
                <a:spcPts val="0"/>
              </a:spcAft>
              <a:buClr>
                <a:schemeClr val="lt1"/>
              </a:buClr>
              <a:buSzPts val="2400"/>
              <a:buNone/>
              <a:defRPr sz="2400">
                <a:solidFill>
                  <a:schemeClr val="lt1"/>
                </a:solidFill>
              </a:defRPr>
            </a:lvl7pPr>
            <a:lvl8pPr lvl="7" rtl="0" algn="ctr">
              <a:spcBef>
                <a:spcPts val="0"/>
              </a:spcBef>
              <a:spcAft>
                <a:spcPts val="0"/>
              </a:spcAft>
              <a:buClr>
                <a:schemeClr val="lt1"/>
              </a:buClr>
              <a:buSzPts val="2400"/>
              <a:buNone/>
              <a:defRPr sz="2400">
                <a:solidFill>
                  <a:schemeClr val="lt1"/>
                </a:solidFill>
              </a:defRPr>
            </a:lvl8pPr>
            <a:lvl9pPr lvl="8" rtl="0" algn="ctr">
              <a:spcBef>
                <a:spcPts val="0"/>
              </a:spcBef>
              <a:spcAft>
                <a:spcPts val="0"/>
              </a:spcAft>
              <a:buClr>
                <a:schemeClr val="lt1"/>
              </a:buClr>
              <a:buSzPts val="2400"/>
              <a:buNone/>
              <a:defRPr sz="2400">
                <a:solidFill>
                  <a:schemeClr val="lt1"/>
                </a:solidFill>
              </a:defRPr>
            </a:lvl9pPr>
          </a:lstStyle>
          <a:p/>
        </p:txBody>
      </p:sp>
      <p:sp>
        <p:nvSpPr>
          <p:cNvPr id="147" name="Google Shape;147;p18"/>
          <p:cNvSpPr txBox="1"/>
          <p:nvPr>
            <p:ph idx="2" type="body"/>
          </p:nvPr>
        </p:nvSpPr>
        <p:spPr>
          <a:xfrm>
            <a:off x="4572000" y="4712925"/>
            <a:ext cx="3691800" cy="393600"/>
          </a:xfrm>
          <a:prstGeom prst="rect">
            <a:avLst/>
          </a:prstGeom>
        </p:spPr>
        <p:txBody>
          <a:bodyPr anchorCtr="0" anchor="ctr" bIns="91425" lIns="91425" spcFirstLastPara="1" rIns="91425" wrap="square" tIns="91425">
            <a:noAutofit/>
          </a:bodyPr>
          <a:lstStyle>
            <a:lvl1pPr indent="-285750" lvl="0" marL="457200" rtl="0">
              <a:spcBef>
                <a:spcPts val="0"/>
              </a:spcBef>
              <a:spcAft>
                <a:spcPts val="0"/>
              </a:spcAft>
              <a:buSzPts val="900"/>
              <a:buFont typeface="Proxima Nova"/>
              <a:buChar char="●"/>
              <a:defRPr sz="900">
                <a:latin typeface="Proxima Nova"/>
                <a:ea typeface="Proxima Nova"/>
                <a:cs typeface="Proxima Nova"/>
                <a:sym typeface="Proxima Nova"/>
              </a:defRPr>
            </a:lvl1pPr>
            <a:lvl2pPr indent="-285750" lvl="1" marL="914400" rtl="0">
              <a:spcBef>
                <a:spcPts val="0"/>
              </a:spcBef>
              <a:spcAft>
                <a:spcPts val="0"/>
              </a:spcAft>
              <a:buSzPts val="900"/>
              <a:buFont typeface="Proxima Nova"/>
              <a:buChar char="○"/>
              <a:defRPr sz="900">
                <a:latin typeface="Proxima Nova"/>
                <a:ea typeface="Proxima Nova"/>
                <a:cs typeface="Proxima Nova"/>
                <a:sym typeface="Proxima Nova"/>
              </a:defRPr>
            </a:lvl2pPr>
            <a:lvl3pPr indent="-285750" lvl="2" marL="1371600" rtl="0">
              <a:spcBef>
                <a:spcPts val="0"/>
              </a:spcBef>
              <a:spcAft>
                <a:spcPts val="0"/>
              </a:spcAft>
              <a:buSzPts val="900"/>
              <a:buFont typeface="Proxima Nova"/>
              <a:buChar char="■"/>
              <a:defRPr sz="900">
                <a:latin typeface="Proxima Nova"/>
                <a:ea typeface="Proxima Nova"/>
                <a:cs typeface="Proxima Nova"/>
                <a:sym typeface="Proxima Nova"/>
              </a:defRPr>
            </a:lvl3pPr>
            <a:lvl4pPr indent="-285750" lvl="3" marL="1828800" rtl="0">
              <a:spcBef>
                <a:spcPts val="0"/>
              </a:spcBef>
              <a:spcAft>
                <a:spcPts val="0"/>
              </a:spcAft>
              <a:buSzPts val="900"/>
              <a:buFont typeface="Proxima Nova"/>
              <a:buChar char="●"/>
              <a:defRPr sz="900">
                <a:latin typeface="Proxima Nova"/>
                <a:ea typeface="Proxima Nova"/>
                <a:cs typeface="Proxima Nova"/>
                <a:sym typeface="Proxima Nova"/>
              </a:defRPr>
            </a:lvl4pPr>
            <a:lvl5pPr indent="-285750" lvl="4" marL="2286000" rtl="0">
              <a:spcBef>
                <a:spcPts val="0"/>
              </a:spcBef>
              <a:spcAft>
                <a:spcPts val="0"/>
              </a:spcAft>
              <a:buSzPts val="900"/>
              <a:buFont typeface="Proxima Nova"/>
              <a:buChar char="○"/>
              <a:defRPr sz="900">
                <a:latin typeface="Proxima Nova"/>
                <a:ea typeface="Proxima Nova"/>
                <a:cs typeface="Proxima Nova"/>
                <a:sym typeface="Proxima Nova"/>
              </a:defRPr>
            </a:lvl5pPr>
            <a:lvl6pPr indent="-285750" lvl="5" marL="2743200" rtl="0">
              <a:spcBef>
                <a:spcPts val="0"/>
              </a:spcBef>
              <a:spcAft>
                <a:spcPts val="0"/>
              </a:spcAft>
              <a:buSzPts val="900"/>
              <a:buFont typeface="Proxima Nova"/>
              <a:buChar char="■"/>
              <a:defRPr sz="900">
                <a:latin typeface="Proxima Nova"/>
                <a:ea typeface="Proxima Nova"/>
                <a:cs typeface="Proxima Nova"/>
                <a:sym typeface="Proxima Nova"/>
              </a:defRPr>
            </a:lvl6pPr>
            <a:lvl7pPr indent="-285750" lvl="6" marL="3200400" rtl="0">
              <a:spcBef>
                <a:spcPts val="0"/>
              </a:spcBef>
              <a:spcAft>
                <a:spcPts val="0"/>
              </a:spcAft>
              <a:buSzPts val="900"/>
              <a:buFont typeface="Proxima Nova"/>
              <a:buChar char="●"/>
              <a:defRPr sz="900">
                <a:latin typeface="Proxima Nova"/>
                <a:ea typeface="Proxima Nova"/>
                <a:cs typeface="Proxima Nova"/>
                <a:sym typeface="Proxima Nova"/>
              </a:defRPr>
            </a:lvl7pPr>
            <a:lvl8pPr indent="-285750" lvl="7" marL="3657600" rtl="0">
              <a:spcBef>
                <a:spcPts val="0"/>
              </a:spcBef>
              <a:spcAft>
                <a:spcPts val="0"/>
              </a:spcAft>
              <a:buSzPts val="900"/>
              <a:buFont typeface="Proxima Nova"/>
              <a:buChar char="○"/>
              <a:defRPr sz="900">
                <a:latin typeface="Proxima Nova"/>
                <a:ea typeface="Proxima Nova"/>
                <a:cs typeface="Proxima Nova"/>
                <a:sym typeface="Proxima Nova"/>
              </a:defRPr>
            </a:lvl8pPr>
            <a:lvl9pPr indent="-285750" lvl="8" marL="4114800" rtl="0">
              <a:spcBef>
                <a:spcPts val="0"/>
              </a:spcBef>
              <a:spcAft>
                <a:spcPts val="0"/>
              </a:spcAft>
              <a:buSzPts val="900"/>
              <a:buFont typeface="Proxima Nova"/>
              <a:buChar char="■"/>
              <a:defRPr sz="900">
                <a:latin typeface="Proxima Nova"/>
                <a:ea typeface="Proxima Nova"/>
                <a:cs typeface="Proxima Nova"/>
                <a:sym typeface="Proxima Nova"/>
              </a:defRPr>
            </a:lvl9pPr>
          </a:lstStyle>
          <a:p/>
        </p:txBody>
      </p:sp>
      <p:sp>
        <p:nvSpPr>
          <p:cNvPr id="148" name="Google Shape;148;p18"/>
          <p:cNvSpPr txBox="1"/>
          <p:nvPr>
            <p:ph idx="3" type="sldNum"/>
          </p:nvPr>
        </p:nvSpPr>
        <p:spPr>
          <a:xfrm>
            <a:off x="457200" y="4662725"/>
            <a:ext cx="2372100" cy="393600"/>
          </a:xfrm>
          <a:prstGeom prst="rect">
            <a:avLst/>
          </a:prstGeom>
        </p:spPr>
        <p:txBody>
          <a:bodyPr anchorCtr="0" anchor="ctr" bIns="91425" lIns="91425" spcFirstLastPara="1" rIns="91425" wrap="square" tIns="91425">
            <a:noAutofit/>
          </a:bodyPr>
          <a:lstStyle>
            <a:lvl1pPr lvl="0" rtl="0">
              <a:buNone/>
              <a:defRPr sz="900">
                <a:solidFill>
                  <a:schemeClr val="dk1"/>
                </a:solidFill>
                <a:latin typeface="Proxima Nova"/>
                <a:ea typeface="Proxima Nova"/>
                <a:cs typeface="Proxima Nova"/>
                <a:sym typeface="Proxima Nova"/>
              </a:defRPr>
            </a:lvl1pPr>
            <a:lvl2pPr lvl="1" rtl="0">
              <a:buNone/>
              <a:defRPr sz="900">
                <a:solidFill>
                  <a:schemeClr val="dk1"/>
                </a:solidFill>
                <a:latin typeface="Proxima Nova"/>
                <a:ea typeface="Proxima Nova"/>
                <a:cs typeface="Proxima Nova"/>
                <a:sym typeface="Proxima Nova"/>
              </a:defRPr>
            </a:lvl2pPr>
            <a:lvl3pPr lvl="2" rtl="0">
              <a:buNone/>
              <a:defRPr sz="900">
                <a:solidFill>
                  <a:schemeClr val="dk1"/>
                </a:solidFill>
                <a:latin typeface="Proxima Nova"/>
                <a:ea typeface="Proxima Nova"/>
                <a:cs typeface="Proxima Nova"/>
                <a:sym typeface="Proxima Nova"/>
              </a:defRPr>
            </a:lvl3pPr>
            <a:lvl4pPr lvl="3" rtl="0">
              <a:buNone/>
              <a:defRPr sz="900">
                <a:solidFill>
                  <a:schemeClr val="dk1"/>
                </a:solidFill>
                <a:latin typeface="Proxima Nova"/>
                <a:ea typeface="Proxima Nova"/>
                <a:cs typeface="Proxima Nova"/>
                <a:sym typeface="Proxima Nova"/>
              </a:defRPr>
            </a:lvl4pPr>
            <a:lvl5pPr lvl="4" rtl="0">
              <a:buNone/>
              <a:defRPr sz="900">
                <a:solidFill>
                  <a:schemeClr val="dk1"/>
                </a:solidFill>
                <a:latin typeface="Proxima Nova"/>
                <a:ea typeface="Proxima Nova"/>
                <a:cs typeface="Proxima Nova"/>
                <a:sym typeface="Proxima Nova"/>
              </a:defRPr>
            </a:lvl5pPr>
            <a:lvl6pPr lvl="5" rtl="0">
              <a:buNone/>
              <a:defRPr sz="900">
                <a:solidFill>
                  <a:schemeClr val="dk1"/>
                </a:solidFill>
                <a:latin typeface="Proxima Nova"/>
                <a:ea typeface="Proxima Nova"/>
                <a:cs typeface="Proxima Nova"/>
                <a:sym typeface="Proxima Nova"/>
              </a:defRPr>
            </a:lvl6pPr>
            <a:lvl7pPr lvl="6" rtl="0">
              <a:buNone/>
              <a:defRPr sz="900">
                <a:solidFill>
                  <a:schemeClr val="dk1"/>
                </a:solidFill>
                <a:latin typeface="Proxima Nova"/>
                <a:ea typeface="Proxima Nova"/>
                <a:cs typeface="Proxima Nova"/>
                <a:sym typeface="Proxima Nova"/>
              </a:defRPr>
            </a:lvl7pPr>
            <a:lvl8pPr lvl="7" rtl="0">
              <a:buNone/>
              <a:defRPr sz="900">
                <a:solidFill>
                  <a:schemeClr val="dk1"/>
                </a:solidFill>
                <a:latin typeface="Proxima Nova"/>
                <a:ea typeface="Proxima Nova"/>
                <a:cs typeface="Proxima Nova"/>
                <a:sym typeface="Proxima Nova"/>
              </a:defRPr>
            </a:lvl8pPr>
            <a:lvl9pPr lvl="8" rtl="0">
              <a:buNone/>
              <a:defRPr sz="900">
                <a:solidFill>
                  <a:schemeClr val="dk1"/>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a:t>
            </a:r>
            <a:r>
              <a:rPr lang="en"/>
              <a:t>2021</a:t>
            </a:r>
            <a:r>
              <a:rPr lang="en"/>
              <a:t> General Assembly</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Pairs Exercise + Timer">
  <p:cSld name="TITLE_AND_BODY_1_2_2_2_1">
    <p:spTree>
      <p:nvGrpSpPr>
        <p:cNvPr id="149" name="Shape 149"/>
        <p:cNvGrpSpPr/>
        <p:nvPr/>
      </p:nvGrpSpPr>
      <p:grpSpPr>
        <a:xfrm>
          <a:off x="0" y="0"/>
          <a:ext cx="0" cy="0"/>
          <a:chOff x="0" y="0"/>
          <a:chExt cx="0" cy="0"/>
        </a:xfrm>
      </p:grpSpPr>
      <p:sp>
        <p:nvSpPr>
          <p:cNvPr id="150" name="Google Shape;150;p19"/>
          <p:cNvSpPr/>
          <p:nvPr/>
        </p:nvSpPr>
        <p:spPr>
          <a:xfrm>
            <a:off x="125" y="-4750"/>
            <a:ext cx="9144000" cy="801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9"/>
          <p:cNvSpPr txBox="1"/>
          <p:nvPr/>
        </p:nvSpPr>
        <p:spPr>
          <a:xfrm>
            <a:off x="949949" y="39194"/>
            <a:ext cx="2220000" cy="45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Proxima Nova"/>
                <a:ea typeface="Proxima Nova"/>
                <a:cs typeface="Proxima Nova"/>
                <a:sym typeface="Proxima Nova"/>
              </a:rPr>
              <a:t>Partner Exercise: </a:t>
            </a:r>
            <a:endParaRPr b="1">
              <a:latin typeface="Proxima Nova"/>
              <a:ea typeface="Proxima Nova"/>
              <a:cs typeface="Proxima Nova"/>
              <a:sym typeface="Proxima Nova"/>
            </a:endParaRPr>
          </a:p>
        </p:txBody>
      </p:sp>
      <p:sp>
        <p:nvSpPr>
          <p:cNvPr id="152" name="Google Shape;152;p19"/>
          <p:cNvSpPr txBox="1"/>
          <p:nvPr>
            <p:ph type="title"/>
          </p:nvPr>
        </p:nvSpPr>
        <p:spPr>
          <a:xfrm>
            <a:off x="908850" y="237038"/>
            <a:ext cx="5009400" cy="4593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b="0" sz="2400"/>
            </a:lvl1pPr>
            <a:lvl2pPr lvl="1" rtl="0" algn="ctr">
              <a:spcBef>
                <a:spcPts val="0"/>
              </a:spcBef>
              <a:spcAft>
                <a:spcPts val="0"/>
              </a:spcAft>
              <a:buClr>
                <a:schemeClr val="lt1"/>
              </a:buClr>
              <a:buSzPts val="2400"/>
              <a:buNone/>
              <a:defRPr sz="2400">
                <a:solidFill>
                  <a:schemeClr val="lt1"/>
                </a:solidFill>
              </a:defRPr>
            </a:lvl2pPr>
            <a:lvl3pPr lvl="2" rtl="0" algn="ctr">
              <a:spcBef>
                <a:spcPts val="0"/>
              </a:spcBef>
              <a:spcAft>
                <a:spcPts val="0"/>
              </a:spcAft>
              <a:buClr>
                <a:schemeClr val="lt1"/>
              </a:buClr>
              <a:buSzPts val="2400"/>
              <a:buNone/>
              <a:defRPr sz="2400">
                <a:solidFill>
                  <a:schemeClr val="lt1"/>
                </a:solidFill>
              </a:defRPr>
            </a:lvl3pPr>
            <a:lvl4pPr lvl="3" rtl="0" algn="ctr">
              <a:spcBef>
                <a:spcPts val="0"/>
              </a:spcBef>
              <a:spcAft>
                <a:spcPts val="0"/>
              </a:spcAft>
              <a:buClr>
                <a:schemeClr val="lt1"/>
              </a:buClr>
              <a:buSzPts val="2400"/>
              <a:buNone/>
              <a:defRPr sz="2400">
                <a:solidFill>
                  <a:schemeClr val="lt1"/>
                </a:solidFill>
              </a:defRPr>
            </a:lvl4pPr>
            <a:lvl5pPr lvl="4" rtl="0" algn="ctr">
              <a:spcBef>
                <a:spcPts val="0"/>
              </a:spcBef>
              <a:spcAft>
                <a:spcPts val="0"/>
              </a:spcAft>
              <a:buClr>
                <a:schemeClr val="lt1"/>
              </a:buClr>
              <a:buSzPts val="2400"/>
              <a:buNone/>
              <a:defRPr sz="2400">
                <a:solidFill>
                  <a:schemeClr val="lt1"/>
                </a:solidFill>
              </a:defRPr>
            </a:lvl5pPr>
            <a:lvl6pPr lvl="5" rtl="0" algn="ctr">
              <a:spcBef>
                <a:spcPts val="0"/>
              </a:spcBef>
              <a:spcAft>
                <a:spcPts val="0"/>
              </a:spcAft>
              <a:buClr>
                <a:schemeClr val="lt1"/>
              </a:buClr>
              <a:buSzPts val="2400"/>
              <a:buNone/>
              <a:defRPr sz="2400">
                <a:solidFill>
                  <a:schemeClr val="lt1"/>
                </a:solidFill>
              </a:defRPr>
            </a:lvl6pPr>
            <a:lvl7pPr lvl="6" rtl="0" algn="ctr">
              <a:spcBef>
                <a:spcPts val="0"/>
              </a:spcBef>
              <a:spcAft>
                <a:spcPts val="0"/>
              </a:spcAft>
              <a:buClr>
                <a:schemeClr val="lt1"/>
              </a:buClr>
              <a:buSzPts val="2400"/>
              <a:buNone/>
              <a:defRPr sz="2400">
                <a:solidFill>
                  <a:schemeClr val="lt1"/>
                </a:solidFill>
              </a:defRPr>
            </a:lvl7pPr>
            <a:lvl8pPr lvl="7" rtl="0" algn="ctr">
              <a:spcBef>
                <a:spcPts val="0"/>
              </a:spcBef>
              <a:spcAft>
                <a:spcPts val="0"/>
              </a:spcAft>
              <a:buClr>
                <a:schemeClr val="lt1"/>
              </a:buClr>
              <a:buSzPts val="2400"/>
              <a:buNone/>
              <a:defRPr sz="2400">
                <a:solidFill>
                  <a:schemeClr val="lt1"/>
                </a:solidFill>
              </a:defRPr>
            </a:lvl8pPr>
            <a:lvl9pPr lvl="8" rtl="0" algn="ctr">
              <a:spcBef>
                <a:spcPts val="0"/>
              </a:spcBef>
              <a:spcAft>
                <a:spcPts val="0"/>
              </a:spcAft>
              <a:buClr>
                <a:schemeClr val="lt1"/>
              </a:buClr>
              <a:buSzPts val="2400"/>
              <a:buNone/>
              <a:defRPr sz="2400">
                <a:solidFill>
                  <a:schemeClr val="lt1"/>
                </a:solidFill>
              </a:defRPr>
            </a:lvl9pPr>
          </a:lstStyle>
          <a:p/>
        </p:txBody>
      </p:sp>
      <p:sp>
        <p:nvSpPr>
          <p:cNvPr id="153" name="Google Shape;153;p19"/>
          <p:cNvSpPr txBox="1"/>
          <p:nvPr>
            <p:ph idx="1" type="body"/>
          </p:nvPr>
        </p:nvSpPr>
        <p:spPr>
          <a:xfrm>
            <a:off x="457200" y="1143000"/>
            <a:ext cx="8229600" cy="29379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30200" lvl="1" marL="914400" rtl="0">
              <a:spcBef>
                <a:spcPts val="1600"/>
              </a:spcBef>
              <a:spcAft>
                <a:spcPts val="0"/>
              </a:spcAft>
              <a:buSzPts val="1600"/>
              <a:buChar char="○"/>
              <a:defRPr/>
            </a:lvl2pPr>
            <a:lvl3pPr indent="-317500" lvl="2" marL="1371600" rtl="0">
              <a:spcBef>
                <a:spcPts val="1600"/>
              </a:spcBef>
              <a:spcAft>
                <a:spcPts val="0"/>
              </a:spcAft>
              <a:buSzPts val="1400"/>
              <a:buChar char="■"/>
              <a:defRPr/>
            </a:lvl3pPr>
            <a:lvl4pPr indent="-304800" lvl="3" marL="1828800" rtl="0">
              <a:spcBef>
                <a:spcPts val="1600"/>
              </a:spcBef>
              <a:spcAft>
                <a:spcPts val="0"/>
              </a:spcAft>
              <a:buSzPts val="1200"/>
              <a:buChar char="●"/>
              <a:defRPr/>
            </a:lvl4pPr>
            <a:lvl5pPr indent="-304800" lvl="4" marL="2286000" rtl="0">
              <a:spcBef>
                <a:spcPts val="1600"/>
              </a:spcBef>
              <a:spcAft>
                <a:spcPts val="0"/>
              </a:spcAft>
              <a:buSzPts val="1200"/>
              <a:buChar char="○"/>
              <a:defRPr/>
            </a:lvl5pPr>
            <a:lvl6pPr indent="-304800" lvl="5" marL="2743200" rtl="0">
              <a:spcBef>
                <a:spcPts val="1600"/>
              </a:spcBef>
              <a:spcAft>
                <a:spcPts val="0"/>
              </a:spcAft>
              <a:buSzPts val="1200"/>
              <a:buChar char="■"/>
              <a:defRPr/>
            </a:lvl6pPr>
            <a:lvl7pPr indent="-304800" lvl="6" marL="3200400" rtl="0">
              <a:spcBef>
                <a:spcPts val="1600"/>
              </a:spcBef>
              <a:spcAft>
                <a:spcPts val="0"/>
              </a:spcAft>
              <a:buSzPts val="1200"/>
              <a:buChar char="●"/>
              <a:defRPr/>
            </a:lvl7pPr>
            <a:lvl8pPr indent="-304800" lvl="7" marL="3657600" rtl="0">
              <a:spcBef>
                <a:spcPts val="1600"/>
              </a:spcBef>
              <a:spcAft>
                <a:spcPts val="0"/>
              </a:spcAft>
              <a:buSzPts val="1200"/>
              <a:buChar char="○"/>
              <a:defRPr/>
            </a:lvl8pPr>
            <a:lvl9pPr indent="-304800" lvl="8" marL="4114800" rtl="0">
              <a:spcBef>
                <a:spcPts val="1600"/>
              </a:spcBef>
              <a:spcAft>
                <a:spcPts val="1600"/>
              </a:spcAft>
              <a:buSzPts val="1200"/>
              <a:buChar char="■"/>
              <a:defRPr/>
            </a:lvl9pPr>
          </a:lstStyle>
          <a:p/>
        </p:txBody>
      </p:sp>
      <p:pic>
        <p:nvPicPr>
          <p:cNvPr id="154" name="Google Shape;154;p19"/>
          <p:cNvPicPr preferRelativeResize="0"/>
          <p:nvPr/>
        </p:nvPicPr>
        <p:blipFill>
          <a:blip r:embed="rId2">
            <a:alphaModFix/>
          </a:blip>
          <a:stretch>
            <a:fillRect/>
          </a:stretch>
        </p:blipFill>
        <p:spPr>
          <a:xfrm>
            <a:off x="77900" y="208811"/>
            <a:ext cx="872050" cy="589938"/>
          </a:xfrm>
          <a:prstGeom prst="rect">
            <a:avLst/>
          </a:prstGeom>
          <a:noFill/>
          <a:ln>
            <a:noFill/>
          </a:ln>
        </p:spPr>
      </p:pic>
      <p:sp>
        <p:nvSpPr>
          <p:cNvPr id="155" name="Google Shape;155;p19"/>
          <p:cNvSpPr txBox="1"/>
          <p:nvPr>
            <p:ph idx="2" type="subTitle"/>
          </p:nvPr>
        </p:nvSpPr>
        <p:spPr>
          <a:xfrm>
            <a:off x="7003805" y="211738"/>
            <a:ext cx="1336200" cy="328800"/>
          </a:xfrm>
          <a:prstGeom prst="rect">
            <a:avLst/>
          </a:prstGeom>
        </p:spPr>
        <p:txBody>
          <a:bodyPr anchorCtr="0" anchor="t" bIns="91425" lIns="91425" spcFirstLastPara="1" rIns="91425" wrap="square" tIns="91425">
            <a:noAutofit/>
          </a:bodyPr>
          <a:lstStyle>
            <a:lvl1pPr lvl="0" rtl="0" algn="r">
              <a:spcBef>
                <a:spcPts val="0"/>
              </a:spcBef>
              <a:spcAft>
                <a:spcPts val="0"/>
              </a:spcAft>
              <a:buNone/>
              <a:defRPr b="1" sz="1000"/>
            </a:lvl1pPr>
            <a:lvl2pPr lvl="1" rtl="0" algn="r">
              <a:spcBef>
                <a:spcPts val="1600"/>
              </a:spcBef>
              <a:spcAft>
                <a:spcPts val="0"/>
              </a:spcAft>
              <a:buNone/>
              <a:defRPr b="1" sz="1000"/>
            </a:lvl2pPr>
            <a:lvl3pPr lvl="2" rtl="0" algn="r">
              <a:spcBef>
                <a:spcPts val="1600"/>
              </a:spcBef>
              <a:spcAft>
                <a:spcPts val="0"/>
              </a:spcAft>
              <a:buNone/>
              <a:defRPr b="1" sz="1000"/>
            </a:lvl3pPr>
            <a:lvl4pPr lvl="3" rtl="0" algn="r">
              <a:spcBef>
                <a:spcPts val="1600"/>
              </a:spcBef>
              <a:spcAft>
                <a:spcPts val="0"/>
              </a:spcAft>
              <a:buNone/>
              <a:defRPr b="1" sz="1000"/>
            </a:lvl4pPr>
            <a:lvl5pPr lvl="4" rtl="0" algn="r">
              <a:spcBef>
                <a:spcPts val="1600"/>
              </a:spcBef>
              <a:spcAft>
                <a:spcPts val="0"/>
              </a:spcAft>
              <a:buNone/>
              <a:defRPr b="1" sz="1000"/>
            </a:lvl5pPr>
            <a:lvl6pPr lvl="5" rtl="0" algn="r">
              <a:spcBef>
                <a:spcPts val="1600"/>
              </a:spcBef>
              <a:spcAft>
                <a:spcPts val="0"/>
              </a:spcAft>
              <a:buNone/>
              <a:defRPr b="1" sz="1000"/>
            </a:lvl6pPr>
            <a:lvl7pPr lvl="6" rtl="0" algn="r">
              <a:spcBef>
                <a:spcPts val="1600"/>
              </a:spcBef>
              <a:spcAft>
                <a:spcPts val="0"/>
              </a:spcAft>
              <a:buNone/>
              <a:defRPr b="1" sz="1000"/>
            </a:lvl7pPr>
            <a:lvl8pPr lvl="7" rtl="0" algn="r">
              <a:spcBef>
                <a:spcPts val="1600"/>
              </a:spcBef>
              <a:spcAft>
                <a:spcPts val="0"/>
              </a:spcAft>
              <a:buNone/>
              <a:defRPr b="1" sz="1000"/>
            </a:lvl8pPr>
            <a:lvl9pPr lvl="8" rtl="0" algn="r">
              <a:spcBef>
                <a:spcPts val="1600"/>
              </a:spcBef>
              <a:spcAft>
                <a:spcPts val="1600"/>
              </a:spcAft>
              <a:buNone/>
              <a:defRPr b="1" sz="1000"/>
            </a:lvl9pPr>
          </a:lstStyle>
          <a:p/>
        </p:txBody>
      </p:sp>
      <p:pic>
        <p:nvPicPr>
          <p:cNvPr id="156" name="Google Shape;156;p19"/>
          <p:cNvPicPr preferRelativeResize="0"/>
          <p:nvPr/>
        </p:nvPicPr>
        <p:blipFill>
          <a:blip r:embed="rId3">
            <a:alphaModFix/>
          </a:blip>
          <a:stretch>
            <a:fillRect/>
          </a:stretch>
        </p:blipFill>
        <p:spPr>
          <a:xfrm>
            <a:off x="8339999" y="199100"/>
            <a:ext cx="393600" cy="393600"/>
          </a:xfrm>
          <a:prstGeom prst="rect">
            <a:avLst/>
          </a:prstGeom>
          <a:noFill/>
          <a:ln>
            <a:noFill/>
          </a:ln>
        </p:spPr>
      </p:pic>
      <p:sp>
        <p:nvSpPr>
          <p:cNvPr id="157" name="Google Shape;157;p19"/>
          <p:cNvSpPr txBox="1"/>
          <p:nvPr>
            <p:ph idx="3" type="body"/>
          </p:nvPr>
        </p:nvSpPr>
        <p:spPr>
          <a:xfrm>
            <a:off x="4572000" y="4712925"/>
            <a:ext cx="3691800" cy="393600"/>
          </a:xfrm>
          <a:prstGeom prst="rect">
            <a:avLst/>
          </a:prstGeom>
        </p:spPr>
        <p:txBody>
          <a:bodyPr anchorCtr="0" anchor="ctr" bIns="91425" lIns="91425" spcFirstLastPara="1" rIns="91425" wrap="square" tIns="91425">
            <a:noAutofit/>
          </a:bodyPr>
          <a:lstStyle>
            <a:lvl1pPr indent="-285750" lvl="0" marL="457200" rtl="0">
              <a:spcBef>
                <a:spcPts val="0"/>
              </a:spcBef>
              <a:spcAft>
                <a:spcPts val="0"/>
              </a:spcAft>
              <a:buSzPts val="900"/>
              <a:buFont typeface="Proxima Nova"/>
              <a:buChar char="●"/>
              <a:defRPr sz="900">
                <a:latin typeface="Proxima Nova"/>
                <a:ea typeface="Proxima Nova"/>
                <a:cs typeface="Proxima Nova"/>
                <a:sym typeface="Proxima Nova"/>
              </a:defRPr>
            </a:lvl1pPr>
            <a:lvl2pPr indent="-285750" lvl="1" marL="914400" rtl="0">
              <a:spcBef>
                <a:spcPts val="0"/>
              </a:spcBef>
              <a:spcAft>
                <a:spcPts val="0"/>
              </a:spcAft>
              <a:buSzPts val="900"/>
              <a:buFont typeface="Proxima Nova"/>
              <a:buChar char="○"/>
              <a:defRPr sz="900">
                <a:latin typeface="Proxima Nova"/>
                <a:ea typeface="Proxima Nova"/>
                <a:cs typeface="Proxima Nova"/>
                <a:sym typeface="Proxima Nova"/>
              </a:defRPr>
            </a:lvl2pPr>
            <a:lvl3pPr indent="-285750" lvl="2" marL="1371600" rtl="0">
              <a:spcBef>
                <a:spcPts val="0"/>
              </a:spcBef>
              <a:spcAft>
                <a:spcPts val="0"/>
              </a:spcAft>
              <a:buSzPts val="900"/>
              <a:buFont typeface="Proxima Nova"/>
              <a:buChar char="■"/>
              <a:defRPr sz="900">
                <a:latin typeface="Proxima Nova"/>
                <a:ea typeface="Proxima Nova"/>
                <a:cs typeface="Proxima Nova"/>
                <a:sym typeface="Proxima Nova"/>
              </a:defRPr>
            </a:lvl3pPr>
            <a:lvl4pPr indent="-285750" lvl="3" marL="1828800" rtl="0">
              <a:spcBef>
                <a:spcPts val="0"/>
              </a:spcBef>
              <a:spcAft>
                <a:spcPts val="0"/>
              </a:spcAft>
              <a:buSzPts val="900"/>
              <a:buFont typeface="Proxima Nova"/>
              <a:buChar char="●"/>
              <a:defRPr sz="900">
                <a:latin typeface="Proxima Nova"/>
                <a:ea typeface="Proxima Nova"/>
                <a:cs typeface="Proxima Nova"/>
                <a:sym typeface="Proxima Nova"/>
              </a:defRPr>
            </a:lvl4pPr>
            <a:lvl5pPr indent="-285750" lvl="4" marL="2286000" rtl="0">
              <a:spcBef>
                <a:spcPts val="0"/>
              </a:spcBef>
              <a:spcAft>
                <a:spcPts val="0"/>
              </a:spcAft>
              <a:buSzPts val="900"/>
              <a:buFont typeface="Proxima Nova"/>
              <a:buChar char="○"/>
              <a:defRPr sz="900">
                <a:latin typeface="Proxima Nova"/>
                <a:ea typeface="Proxima Nova"/>
                <a:cs typeface="Proxima Nova"/>
                <a:sym typeface="Proxima Nova"/>
              </a:defRPr>
            </a:lvl5pPr>
            <a:lvl6pPr indent="-285750" lvl="5" marL="2743200" rtl="0">
              <a:spcBef>
                <a:spcPts val="0"/>
              </a:spcBef>
              <a:spcAft>
                <a:spcPts val="0"/>
              </a:spcAft>
              <a:buSzPts val="900"/>
              <a:buFont typeface="Proxima Nova"/>
              <a:buChar char="■"/>
              <a:defRPr sz="900">
                <a:latin typeface="Proxima Nova"/>
                <a:ea typeface="Proxima Nova"/>
                <a:cs typeface="Proxima Nova"/>
                <a:sym typeface="Proxima Nova"/>
              </a:defRPr>
            </a:lvl6pPr>
            <a:lvl7pPr indent="-285750" lvl="6" marL="3200400" rtl="0">
              <a:spcBef>
                <a:spcPts val="0"/>
              </a:spcBef>
              <a:spcAft>
                <a:spcPts val="0"/>
              </a:spcAft>
              <a:buSzPts val="900"/>
              <a:buFont typeface="Proxima Nova"/>
              <a:buChar char="●"/>
              <a:defRPr sz="900">
                <a:latin typeface="Proxima Nova"/>
                <a:ea typeface="Proxima Nova"/>
                <a:cs typeface="Proxima Nova"/>
                <a:sym typeface="Proxima Nova"/>
              </a:defRPr>
            </a:lvl7pPr>
            <a:lvl8pPr indent="-285750" lvl="7" marL="3657600" rtl="0">
              <a:spcBef>
                <a:spcPts val="0"/>
              </a:spcBef>
              <a:spcAft>
                <a:spcPts val="0"/>
              </a:spcAft>
              <a:buSzPts val="900"/>
              <a:buFont typeface="Proxima Nova"/>
              <a:buChar char="○"/>
              <a:defRPr sz="900">
                <a:latin typeface="Proxima Nova"/>
                <a:ea typeface="Proxima Nova"/>
                <a:cs typeface="Proxima Nova"/>
                <a:sym typeface="Proxima Nova"/>
              </a:defRPr>
            </a:lvl8pPr>
            <a:lvl9pPr indent="-285750" lvl="8" marL="4114800" rtl="0">
              <a:spcBef>
                <a:spcPts val="0"/>
              </a:spcBef>
              <a:spcAft>
                <a:spcPts val="0"/>
              </a:spcAft>
              <a:buSzPts val="900"/>
              <a:buFont typeface="Proxima Nova"/>
              <a:buChar char="■"/>
              <a:defRPr sz="900">
                <a:latin typeface="Proxima Nova"/>
                <a:ea typeface="Proxima Nova"/>
                <a:cs typeface="Proxima Nova"/>
                <a:sym typeface="Proxima Nova"/>
              </a:defRPr>
            </a:lvl9pPr>
          </a:lstStyle>
          <a:p/>
        </p:txBody>
      </p:sp>
      <p:sp>
        <p:nvSpPr>
          <p:cNvPr id="158" name="Google Shape;158;p19"/>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lvl1pPr lvl="0" rtl="0">
              <a:buNone/>
              <a:defRPr sz="900">
                <a:solidFill>
                  <a:schemeClr val="dk1"/>
                </a:solidFill>
                <a:latin typeface="Proxima Nova"/>
                <a:ea typeface="Proxima Nova"/>
                <a:cs typeface="Proxima Nova"/>
                <a:sym typeface="Proxima Nova"/>
              </a:defRPr>
            </a:lvl1pPr>
            <a:lvl2pPr lvl="1" rtl="0">
              <a:buNone/>
              <a:defRPr sz="900">
                <a:solidFill>
                  <a:schemeClr val="dk1"/>
                </a:solidFill>
                <a:latin typeface="Proxima Nova"/>
                <a:ea typeface="Proxima Nova"/>
                <a:cs typeface="Proxima Nova"/>
                <a:sym typeface="Proxima Nova"/>
              </a:defRPr>
            </a:lvl2pPr>
            <a:lvl3pPr lvl="2" rtl="0">
              <a:buNone/>
              <a:defRPr sz="900">
                <a:solidFill>
                  <a:schemeClr val="dk1"/>
                </a:solidFill>
                <a:latin typeface="Proxima Nova"/>
                <a:ea typeface="Proxima Nova"/>
                <a:cs typeface="Proxima Nova"/>
                <a:sym typeface="Proxima Nova"/>
              </a:defRPr>
            </a:lvl3pPr>
            <a:lvl4pPr lvl="3" rtl="0">
              <a:buNone/>
              <a:defRPr sz="900">
                <a:solidFill>
                  <a:schemeClr val="dk1"/>
                </a:solidFill>
                <a:latin typeface="Proxima Nova"/>
                <a:ea typeface="Proxima Nova"/>
                <a:cs typeface="Proxima Nova"/>
                <a:sym typeface="Proxima Nova"/>
              </a:defRPr>
            </a:lvl4pPr>
            <a:lvl5pPr lvl="4" rtl="0">
              <a:buNone/>
              <a:defRPr sz="900">
                <a:solidFill>
                  <a:schemeClr val="dk1"/>
                </a:solidFill>
                <a:latin typeface="Proxima Nova"/>
                <a:ea typeface="Proxima Nova"/>
                <a:cs typeface="Proxima Nova"/>
                <a:sym typeface="Proxima Nova"/>
              </a:defRPr>
            </a:lvl5pPr>
            <a:lvl6pPr lvl="5" rtl="0">
              <a:buNone/>
              <a:defRPr sz="900">
                <a:solidFill>
                  <a:schemeClr val="dk1"/>
                </a:solidFill>
                <a:latin typeface="Proxima Nova"/>
                <a:ea typeface="Proxima Nova"/>
                <a:cs typeface="Proxima Nova"/>
                <a:sym typeface="Proxima Nova"/>
              </a:defRPr>
            </a:lvl6pPr>
            <a:lvl7pPr lvl="6" rtl="0">
              <a:buNone/>
              <a:defRPr sz="900">
                <a:solidFill>
                  <a:schemeClr val="dk1"/>
                </a:solidFill>
                <a:latin typeface="Proxima Nova"/>
                <a:ea typeface="Proxima Nova"/>
                <a:cs typeface="Proxima Nova"/>
                <a:sym typeface="Proxima Nova"/>
              </a:defRPr>
            </a:lvl7pPr>
            <a:lvl8pPr lvl="7" rtl="0">
              <a:buNone/>
              <a:defRPr sz="900">
                <a:solidFill>
                  <a:schemeClr val="dk1"/>
                </a:solidFill>
                <a:latin typeface="Proxima Nova"/>
                <a:ea typeface="Proxima Nova"/>
                <a:cs typeface="Proxima Nova"/>
                <a:sym typeface="Proxima Nova"/>
              </a:defRPr>
            </a:lvl8pPr>
            <a:lvl9pPr lvl="8" rtl="0">
              <a:buNone/>
              <a:defRPr sz="900">
                <a:solidFill>
                  <a:schemeClr val="dk1"/>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a:t>
            </a:r>
            <a:r>
              <a:rPr lang="en"/>
              <a:t>2021</a:t>
            </a:r>
            <a:r>
              <a:rPr lang="en"/>
              <a:t> General Assembly</a:t>
            </a: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Pairs Exercise">
  <p:cSld name="TITLE_AND_BODY_1_2_2_2_1_2">
    <p:spTree>
      <p:nvGrpSpPr>
        <p:cNvPr id="159" name="Shape 159"/>
        <p:cNvGrpSpPr/>
        <p:nvPr/>
      </p:nvGrpSpPr>
      <p:grpSpPr>
        <a:xfrm>
          <a:off x="0" y="0"/>
          <a:ext cx="0" cy="0"/>
          <a:chOff x="0" y="0"/>
          <a:chExt cx="0" cy="0"/>
        </a:xfrm>
      </p:grpSpPr>
      <p:sp>
        <p:nvSpPr>
          <p:cNvPr id="160" name="Google Shape;160;p20"/>
          <p:cNvSpPr/>
          <p:nvPr/>
        </p:nvSpPr>
        <p:spPr>
          <a:xfrm>
            <a:off x="125" y="-4750"/>
            <a:ext cx="9144000" cy="801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20"/>
          <p:cNvSpPr txBox="1"/>
          <p:nvPr/>
        </p:nvSpPr>
        <p:spPr>
          <a:xfrm>
            <a:off x="949949" y="39194"/>
            <a:ext cx="2220000" cy="45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Proxima Nova"/>
                <a:ea typeface="Proxima Nova"/>
                <a:cs typeface="Proxima Nova"/>
                <a:sym typeface="Proxima Nova"/>
              </a:rPr>
              <a:t>Partner Exercise: </a:t>
            </a:r>
            <a:endParaRPr b="1">
              <a:latin typeface="Proxima Nova"/>
              <a:ea typeface="Proxima Nova"/>
              <a:cs typeface="Proxima Nova"/>
              <a:sym typeface="Proxima Nova"/>
            </a:endParaRPr>
          </a:p>
        </p:txBody>
      </p:sp>
      <p:sp>
        <p:nvSpPr>
          <p:cNvPr id="162" name="Google Shape;162;p20"/>
          <p:cNvSpPr txBox="1"/>
          <p:nvPr>
            <p:ph type="title"/>
          </p:nvPr>
        </p:nvSpPr>
        <p:spPr>
          <a:xfrm>
            <a:off x="908850" y="237038"/>
            <a:ext cx="5009400" cy="4593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b="0" sz="2400"/>
            </a:lvl1pPr>
            <a:lvl2pPr lvl="1" rtl="0" algn="ctr">
              <a:spcBef>
                <a:spcPts val="0"/>
              </a:spcBef>
              <a:spcAft>
                <a:spcPts val="0"/>
              </a:spcAft>
              <a:buClr>
                <a:schemeClr val="lt1"/>
              </a:buClr>
              <a:buSzPts val="2400"/>
              <a:buNone/>
              <a:defRPr sz="2400">
                <a:solidFill>
                  <a:schemeClr val="lt1"/>
                </a:solidFill>
              </a:defRPr>
            </a:lvl2pPr>
            <a:lvl3pPr lvl="2" rtl="0" algn="ctr">
              <a:spcBef>
                <a:spcPts val="0"/>
              </a:spcBef>
              <a:spcAft>
                <a:spcPts val="0"/>
              </a:spcAft>
              <a:buClr>
                <a:schemeClr val="lt1"/>
              </a:buClr>
              <a:buSzPts val="2400"/>
              <a:buNone/>
              <a:defRPr sz="2400">
                <a:solidFill>
                  <a:schemeClr val="lt1"/>
                </a:solidFill>
              </a:defRPr>
            </a:lvl3pPr>
            <a:lvl4pPr lvl="3" rtl="0" algn="ctr">
              <a:spcBef>
                <a:spcPts val="0"/>
              </a:spcBef>
              <a:spcAft>
                <a:spcPts val="0"/>
              </a:spcAft>
              <a:buClr>
                <a:schemeClr val="lt1"/>
              </a:buClr>
              <a:buSzPts val="2400"/>
              <a:buNone/>
              <a:defRPr sz="2400">
                <a:solidFill>
                  <a:schemeClr val="lt1"/>
                </a:solidFill>
              </a:defRPr>
            </a:lvl4pPr>
            <a:lvl5pPr lvl="4" rtl="0" algn="ctr">
              <a:spcBef>
                <a:spcPts val="0"/>
              </a:spcBef>
              <a:spcAft>
                <a:spcPts val="0"/>
              </a:spcAft>
              <a:buClr>
                <a:schemeClr val="lt1"/>
              </a:buClr>
              <a:buSzPts val="2400"/>
              <a:buNone/>
              <a:defRPr sz="2400">
                <a:solidFill>
                  <a:schemeClr val="lt1"/>
                </a:solidFill>
              </a:defRPr>
            </a:lvl5pPr>
            <a:lvl6pPr lvl="5" rtl="0" algn="ctr">
              <a:spcBef>
                <a:spcPts val="0"/>
              </a:spcBef>
              <a:spcAft>
                <a:spcPts val="0"/>
              </a:spcAft>
              <a:buClr>
                <a:schemeClr val="lt1"/>
              </a:buClr>
              <a:buSzPts val="2400"/>
              <a:buNone/>
              <a:defRPr sz="2400">
                <a:solidFill>
                  <a:schemeClr val="lt1"/>
                </a:solidFill>
              </a:defRPr>
            </a:lvl6pPr>
            <a:lvl7pPr lvl="6" rtl="0" algn="ctr">
              <a:spcBef>
                <a:spcPts val="0"/>
              </a:spcBef>
              <a:spcAft>
                <a:spcPts val="0"/>
              </a:spcAft>
              <a:buClr>
                <a:schemeClr val="lt1"/>
              </a:buClr>
              <a:buSzPts val="2400"/>
              <a:buNone/>
              <a:defRPr sz="2400">
                <a:solidFill>
                  <a:schemeClr val="lt1"/>
                </a:solidFill>
              </a:defRPr>
            </a:lvl7pPr>
            <a:lvl8pPr lvl="7" rtl="0" algn="ctr">
              <a:spcBef>
                <a:spcPts val="0"/>
              </a:spcBef>
              <a:spcAft>
                <a:spcPts val="0"/>
              </a:spcAft>
              <a:buClr>
                <a:schemeClr val="lt1"/>
              </a:buClr>
              <a:buSzPts val="2400"/>
              <a:buNone/>
              <a:defRPr sz="2400">
                <a:solidFill>
                  <a:schemeClr val="lt1"/>
                </a:solidFill>
              </a:defRPr>
            </a:lvl8pPr>
            <a:lvl9pPr lvl="8" rtl="0" algn="ctr">
              <a:spcBef>
                <a:spcPts val="0"/>
              </a:spcBef>
              <a:spcAft>
                <a:spcPts val="0"/>
              </a:spcAft>
              <a:buClr>
                <a:schemeClr val="lt1"/>
              </a:buClr>
              <a:buSzPts val="2400"/>
              <a:buNone/>
              <a:defRPr sz="2400">
                <a:solidFill>
                  <a:schemeClr val="lt1"/>
                </a:solidFill>
              </a:defRPr>
            </a:lvl9pPr>
          </a:lstStyle>
          <a:p/>
        </p:txBody>
      </p:sp>
      <p:sp>
        <p:nvSpPr>
          <p:cNvPr id="163" name="Google Shape;163;p20"/>
          <p:cNvSpPr txBox="1"/>
          <p:nvPr>
            <p:ph idx="1" type="body"/>
          </p:nvPr>
        </p:nvSpPr>
        <p:spPr>
          <a:xfrm>
            <a:off x="457200" y="1143000"/>
            <a:ext cx="8229600" cy="29379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30200" lvl="1" marL="914400" rtl="0">
              <a:spcBef>
                <a:spcPts val="1600"/>
              </a:spcBef>
              <a:spcAft>
                <a:spcPts val="0"/>
              </a:spcAft>
              <a:buSzPts val="1600"/>
              <a:buChar char="○"/>
              <a:defRPr/>
            </a:lvl2pPr>
            <a:lvl3pPr indent="-317500" lvl="2" marL="1371600" rtl="0">
              <a:spcBef>
                <a:spcPts val="1600"/>
              </a:spcBef>
              <a:spcAft>
                <a:spcPts val="0"/>
              </a:spcAft>
              <a:buSzPts val="1400"/>
              <a:buChar char="■"/>
              <a:defRPr/>
            </a:lvl3pPr>
            <a:lvl4pPr indent="-304800" lvl="3" marL="1828800" rtl="0">
              <a:spcBef>
                <a:spcPts val="1600"/>
              </a:spcBef>
              <a:spcAft>
                <a:spcPts val="0"/>
              </a:spcAft>
              <a:buSzPts val="1200"/>
              <a:buChar char="●"/>
              <a:defRPr/>
            </a:lvl4pPr>
            <a:lvl5pPr indent="-304800" lvl="4" marL="2286000" rtl="0">
              <a:spcBef>
                <a:spcPts val="1600"/>
              </a:spcBef>
              <a:spcAft>
                <a:spcPts val="0"/>
              </a:spcAft>
              <a:buSzPts val="1200"/>
              <a:buChar char="○"/>
              <a:defRPr/>
            </a:lvl5pPr>
            <a:lvl6pPr indent="-304800" lvl="5" marL="2743200" rtl="0">
              <a:spcBef>
                <a:spcPts val="1600"/>
              </a:spcBef>
              <a:spcAft>
                <a:spcPts val="0"/>
              </a:spcAft>
              <a:buSzPts val="1200"/>
              <a:buChar char="■"/>
              <a:defRPr/>
            </a:lvl6pPr>
            <a:lvl7pPr indent="-304800" lvl="6" marL="3200400" rtl="0">
              <a:spcBef>
                <a:spcPts val="1600"/>
              </a:spcBef>
              <a:spcAft>
                <a:spcPts val="0"/>
              </a:spcAft>
              <a:buSzPts val="1200"/>
              <a:buChar char="●"/>
              <a:defRPr/>
            </a:lvl7pPr>
            <a:lvl8pPr indent="-304800" lvl="7" marL="3657600" rtl="0">
              <a:spcBef>
                <a:spcPts val="1600"/>
              </a:spcBef>
              <a:spcAft>
                <a:spcPts val="0"/>
              </a:spcAft>
              <a:buSzPts val="1200"/>
              <a:buChar char="○"/>
              <a:defRPr/>
            </a:lvl8pPr>
            <a:lvl9pPr indent="-304800" lvl="8" marL="4114800" rtl="0">
              <a:spcBef>
                <a:spcPts val="1600"/>
              </a:spcBef>
              <a:spcAft>
                <a:spcPts val="1600"/>
              </a:spcAft>
              <a:buSzPts val="1200"/>
              <a:buChar char="■"/>
              <a:defRPr/>
            </a:lvl9pPr>
          </a:lstStyle>
          <a:p/>
        </p:txBody>
      </p:sp>
      <p:pic>
        <p:nvPicPr>
          <p:cNvPr id="164" name="Google Shape;164;p20"/>
          <p:cNvPicPr preferRelativeResize="0"/>
          <p:nvPr/>
        </p:nvPicPr>
        <p:blipFill>
          <a:blip r:embed="rId2">
            <a:alphaModFix/>
          </a:blip>
          <a:stretch>
            <a:fillRect/>
          </a:stretch>
        </p:blipFill>
        <p:spPr>
          <a:xfrm>
            <a:off x="77900" y="208811"/>
            <a:ext cx="872050" cy="589938"/>
          </a:xfrm>
          <a:prstGeom prst="rect">
            <a:avLst/>
          </a:prstGeom>
          <a:noFill/>
          <a:ln>
            <a:noFill/>
          </a:ln>
        </p:spPr>
      </p:pic>
      <p:sp>
        <p:nvSpPr>
          <p:cNvPr id="165" name="Google Shape;165;p20"/>
          <p:cNvSpPr txBox="1"/>
          <p:nvPr>
            <p:ph idx="2" type="body"/>
          </p:nvPr>
        </p:nvSpPr>
        <p:spPr>
          <a:xfrm>
            <a:off x="4572000" y="4712925"/>
            <a:ext cx="3691800" cy="393600"/>
          </a:xfrm>
          <a:prstGeom prst="rect">
            <a:avLst/>
          </a:prstGeom>
        </p:spPr>
        <p:txBody>
          <a:bodyPr anchorCtr="0" anchor="ctr" bIns="91425" lIns="91425" spcFirstLastPara="1" rIns="91425" wrap="square" tIns="91425">
            <a:noAutofit/>
          </a:bodyPr>
          <a:lstStyle>
            <a:lvl1pPr indent="-285750" lvl="0" marL="457200" rtl="0">
              <a:spcBef>
                <a:spcPts val="0"/>
              </a:spcBef>
              <a:spcAft>
                <a:spcPts val="0"/>
              </a:spcAft>
              <a:buSzPts val="900"/>
              <a:buFont typeface="Proxima Nova"/>
              <a:buChar char="●"/>
              <a:defRPr sz="900">
                <a:latin typeface="Proxima Nova"/>
                <a:ea typeface="Proxima Nova"/>
                <a:cs typeface="Proxima Nova"/>
                <a:sym typeface="Proxima Nova"/>
              </a:defRPr>
            </a:lvl1pPr>
            <a:lvl2pPr indent="-285750" lvl="1" marL="914400" rtl="0">
              <a:spcBef>
                <a:spcPts val="0"/>
              </a:spcBef>
              <a:spcAft>
                <a:spcPts val="0"/>
              </a:spcAft>
              <a:buSzPts val="900"/>
              <a:buFont typeface="Proxima Nova"/>
              <a:buChar char="○"/>
              <a:defRPr sz="900">
                <a:latin typeface="Proxima Nova"/>
                <a:ea typeface="Proxima Nova"/>
                <a:cs typeface="Proxima Nova"/>
                <a:sym typeface="Proxima Nova"/>
              </a:defRPr>
            </a:lvl2pPr>
            <a:lvl3pPr indent="-285750" lvl="2" marL="1371600" rtl="0">
              <a:spcBef>
                <a:spcPts val="0"/>
              </a:spcBef>
              <a:spcAft>
                <a:spcPts val="0"/>
              </a:spcAft>
              <a:buSzPts val="900"/>
              <a:buFont typeface="Proxima Nova"/>
              <a:buChar char="■"/>
              <a:defRPr sz="900">
                <a:latin typeface="Proxima Nova"/>
                <a:ea typeface="Proxima Nova"/>
                <a:cs typeface="Proxima Nova"/>
                <a:sym typeface="Proxima Nova"/>
              </a:defRPr>
            </a:lvl3pPr>
            <a:lvl4pPr indent="-285750" lvl="3" marL="1828800" rtl="0">
              <a:spcBef>
                <a:spcPts val="0"/>
              </a:spcBef>
              <a:spcAft>
                <a:spcPts val="0"/>
              </a:spcAft>
              <a:buSzPts val="900"/>
              <a:buFont typeface="Proxima Nova"/>
              <a:buChar char="●"/>
              <a:defRPr sz="900">
                <a:latin typeface="Proxima Nova"/>
                <a:ea typeface="Proxima Nova"/>
                <a:cs typeface="Proxima Nova"/>
                <a:sym typeface="Proxima Nova"/>
              </a:defRPr>
            </a:lvl4pPr>
            <a:lvl5pPr indent="-285750" lvl="4" marL="2286000" rtl="0">
              <a:spcBef>
                <a:spcPts val="0"/>
              </a:spcBef>
              <a:spcAft>
                <a:spcPts val="0"/>
              </a:spcAft>
              <a:buSzPts val="900"/>
              <a:buFont typeface="Proxima Nova"/>
              <a:buChar char="○"/>
              <a:defRPr sz="900">
                <a:latin typeface="Proxima Nova"/>
                <a:ea typeface="Proxima Nova"/>
                <a:cs typeface="Proxima Nova"/>
                <a:sym typeface="Proxima Nova"/>
              </a:defRPr>
            </a:lvl5pPr>
            <a:lvl6pPr indent="-285750" lvl="5" marL="2743200" rtl="0">
              <a:spcBef>
                <a:spcPts val="0"/>
              </a:spcBef>
              <a:spcAft>
                <a:spcPts val="0"/>
              </a:spcAft>
              <a:buSzPts val="900"/>
              <a:buFont typeface="Proxima Nova"/>
              <a:buChar char="■"/>
              <a:defRPr sz="900">
                <a:latin typeface="Proxima Nova"/>
                <a:ea typeface="Proxima Nova"/>
                <a:cs typeface="Proxima Nova"/>
                <a:sym typeface="Proxima Nova"/>
              </a:defRPr>
            </a:lvl6pPr>
            <a:lvl7pPr indent="-285750" lvl="6" marL="3200400" rtl="0">
              <a:spcBef>
                <a:spcPts val="0"/>
              </a:spcBef>
              <a:spcAft>
                <a:spcPts val="0"/>
              </a:spcAft>
              <a:buSzPts val="900"/>
              <a:buFont typeface="Proxima Nova"/>
              <a:buChar char="●"/>
              <a:defRPr sz="900">
                <a:latin typeface="Proxima Nova"/>
                <a:ea typeface="Proxima Nova"/>
                <a:cs typeface="Proxima Nova"/>
                <a:sym typeface="Proxima Nova"/>
              </a:defRPr>
            </a:lvl7pPr>
            <a:lvl8pPr indent="-285750" lvl="7" marL="3657600" rtl="0">
              <a:spcBef>
                <a:spcPts val="0"/>
              </a:spcBef>
              <a:spcAft>
                <a:spcPts val="0"/>
              </a:spcAft>
              <a:buSzPts val="900"/>
              <a:buFont typeface="Proxima Nova"/>
              <a:buChar char="○"/>
              <a:defRPr sz="900">
                <a:latin typeface="Proxima Nova"/>
                <a:ea typeface="Proxima Nova"/>
                <a:cs typeface="Proxima Nova"/>
                <a:sym typeface="Proxima Nova"/>
              </a:defRPr>
            </a:lvl8pPr>
            <a:lvl9pPr indent="-285750" lvl="8" marL="4114800" rtl="0">
              <a:spcBef>
                <a:spcPts val="0"/>
              </a:spcBef>
              <a:spcAft>
                <a:spcPts val="0"/>
              </a:spcAft>
              <a:buSzPts val="900"/>
              <a:buFont typeface="Proxima Nova"/>
              <a:buChar char="■"/>
              <a:defRPr sz="900">
                <a:latin typeface="Proxima Nova"/>
                <a:ea typeface="Proxima Nova"/>
                <a:cs typeface="Proxima Nova"/>
                <a:sym typeface="Proxima Nova"/>
              </a:defRPr>
            </a:lvl9pPr>
          </a:lstStyle>
          <a:p/>
        </p:txBody>
      </p:sp>
      <p:sp>
        <p:nvSpPr>
          <p:cNvPr id="166" name="Google Shape;166;p20"/>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lvl1pPr lvl="0" rtl="0">
              <a:buNone/>
              <a:defRPr sz="900">
                <a:solidFill>
                  <a:schemeClr val="dk1"/>
                </a:solidFill>
                <a:latin typeface="Proxima Nova"/>
                <a:ea typeface="Proxima Nova"/>
                <a:cs typeface="Proxima Nova"/>
                <a:sym typeface="Proxima Nova"/>
              </a:defRPr>
            </a:lvl1pPr>
            <a:lvl2pPr lvl="1" rtl="0">
              <a:buNone/>
              <a:defRPr sz="900">
                <a:solidFill>
                  <a:schemeClr val="dk1"/>
                </a:solidFill>
                <a:latin typeface="Proxima Nova"/>
                <a:ea typeface="Proxima Nova"/>
                <a:cs typeface="Proxima Nova"/>
                <a:sym typeface="Proxima Nova"/>
              </a:defRPr>
            </a:lvl2pPr>
            <a:lvl3pPr lvl="2" rtl="0">
              <a:buNone/>
              <a:defRPr sz="900">
                <a:solidFill>
                  <a:schemeClr val="dk1"/>
                </a:solidFill>
                <a:latin typeface="Proxima Nova"/>
                <a:ea typeface="Proxima Nova"/>
                <a:cs typeface="Proxima Nova"/>
                <a:sym typeface="Proxima Nova"/>
              </a:defRPr>
            </a:lvl3pPr>
            <a:lvl4pPr lvl="3" rtl="0">
              <a:buNone/>
              <a:defRPr sz="900">
                <a:solidFill>
                  <a:schemeClr val="dk1"/>
                </a:solidFill>
                <a:latin typeface="Proxima Nova"/>
                <a:ea typeface="Proxima Nova"/>
                <a:cs typeface="Proxima Nova"/>
                <a:sym typeface="Proxima Nova"/>
              </a:defRPr>
            </a:lvl4pPr>
            <a:lvl5pPr lvl="4" rtl="0">
              <a:buNone/>
              <a:defRPr sz="900">
                <a:solidFill>
                  <a:schemeClr val="dk1"/>
                </a:solidFill>
                <a:latin typeface="Proxima Nova"/>
                <a:ea typeface="Proxima Nova"/>
                <a:cs typeface="Proxima Nova"/>
                <a:sym typeface="Proxima Nova"/>
              </a:defRPr>
            </a:lvl5pPr>
            <a:lvl6pPr lvl="5" rtl="0">
              <a:buNone/>
              <a:defRPr sz="900">
                <a:solidFill>
                  <a:schemeClr val="dk1"/>
                </a:solidFill>
                <a:latin typeface="Proxima Nova"/>
                <a:ea typeface="Proxima Nova"/>
                <a:cs typeface="Proxima Nova"/>
                <a:sym typeface="Proxima Nova"/>
              </a:defRPr>
            </a:lvl6pPr>
            <a:lvl7pPr lvl="6" rtl="0">
              <a:buNone/>
              <a:defRPr sz="900">
                <a:solidFill>
                  <a:schemeClr val="dk1"/>
                </a:solidFill>
                <a:latin typeface="Proxima Nova"/>
                <a:ea typeface="Proxima Nova"/>
                <a:cs typeface="Proxima Nova"/>
                <a:sym typeface="Proxima Nova"/>
              </a:defRPr>
            </a:lvl7pPr>
            <a:lvl8pPr lvl="7" rtl="0">
              <a:buNone/>
              <a:defRPr sz="900">
                <a:solidFill>
                  <a:schemeClr val="dk1"/>
                </a:solidFill>
                <a:latin typeface="Proxima Nova"/>
                <a:ea typeface="Proxima Nova"/>
                <a:cs typeface="Proxima Nova"/>
                <a:sym typeface="Proxima Nova"/>
              </a:defRPr>
            </a:lvl8pPr>
            <a:lvl9pPr lvl="8" rtl="0">
              <a:buNone/>
              <a:defRPr sz="900">
                <a:solidFill>
                  <a:schemeClr val="dk1"/>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a:t>
            </a:r>
            <a:r>
              <a:rPr lang="en"/>
              <a:t>2021</a:t>
            </a:r>
            <a:r>
              <a:rPr lang="en"/>
              <a:t> General Assembly</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or Palette">
  <p:cSld name="CUSTOM_13">
    <p:spTree>
      <p:nvGrpSpPr>
        <p:cNvPr id="19" name="Shape 19"/>
        <p:cNvGrpSpPr/>
        <p:nvPr/>
      </p:nvGrpSpPr>
      <p:grpSpPr>
        <a:xfrm>
          <a:off x="0" y="0"/>
          <a:ext cx="0" cy="0"/>
          <a:chOff x="0" y="0"/>
          <a:chExt cx="0" cy="0"/>
        </a:xfrm>
      </p:grpSpPr>
      <p:sp>
        <p:nvSpPr>
          <p:cNvPr id="20" name="Google Shape;20;p3"/>
          <p:cNvSpPr/>
          <p:nvPr/>
        </p:nvSpPr>
        <p:spPr>
          <a:xfrm>
            <a:off x="-20550" y="-31500"/>
            <a:ext cx="616500" cy="5206500"/>
          </a:xfrm>
          <a:prstGeom prst="rect">
            <a:avLst/>
          </a:prstGeom>
          <a:solidFill>
            <a:srgbClr val="E51B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
          <p:cNvSpPr txBox="1"/>
          <p:nvPr/>
        </p:nvSpPr>
        <p:spPr>
          <a:xfrm rot="-5400000">
            <a:off x="-2186700" y="2323498"/>
            <a:ext cx="4948800" cy="49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Proxima Nova"/>
                <a:ea typeface="Proxima Nova"/>
                <a:cs typeface="Proxima Nova"/>
                <a:sym typeface="Proxima Nova"/>
              </a:rPr>
              <a:t>FOR PRESENTER USE ONLY </a:t>
            </a:r>
            <a:endParaRPr sz="2400">
              <a:solidFill>
                <a:srgbClr val="FFFFFF"/>
              </a:solidFill>
              <a:latin typeface="Proxima Nova"/>
              <a:ea typeface="Proxima Nova"/>
              <a:cs typeface="Proxima Nova"/>
              <a:sym typeface="Proxima Nova"/>
            </a:endParaRPr>
          </a:p>
        </p:txBody>
      </p:sp>
      <p:sp>
        <p:nvSpPr>
          <p:cNvPr id="22" name="Google Shape;22;p3"/>
          <p:cNvSpPr txBox="1"/>
          <p:nvPr/>
        </p:nvSpPr>
        <p:spPr>
          <a:xfrm>
            <a:off x="979500" y="918713"/>
            <a:ext cx="2607600" cy="29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Proxima Nova"/>
                <a:ea typeface="Proxima Nova"/>
                <a:cs typeface="Proxima Nova"/>
                <a:sym typeface="Proxima Nova"/>
              </a:rPr>
              <a:t>Primary Colors</a:t>
            </a:r>
            <a:endParaRPr b="1">
              <a:latin typeface="Proxima Nova"/>
              <a:ea typeface="Proxima Nova"/>
              <a:cs typeface="Proxima Nova"/>
              <a:sym typeface="Proxima Nova"/>
            </a:endParaRPr>
          </a:p>
        </p:txBody>
      </p:sp>
      <p:sp>
        <p:nvSpPr>
          <p:cNvPr id="23" name="Google Shape;23;p3"/>
          <p:cNvSpPr txBox="1"/>
          <p:nvPr/>
        </p:nvSpPr>
        <p:spPr>
          <a:xfrm>
            <a:off x="3108300" y="283325"/>
            <a:ext cx="5578500" cy="569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highlight>
                  <a:srgbClr val="FFFFFF"/>
                </a:highlight>
                <a:latin typeface="Proxima Nova"/>
                <a:ea typeface="Proxima Nova"/>
                <a:cs typeface="Proxima Nova"/>
                <a:sym typeface="Proxima Nova"/>
              </a:rPr>
              <a:t>On this slide you will find the GA color palette. These colors can be accessed under the shape, fill, and text palettes under the "Theme" section.</a:t>
            </a:r>
            <a:endParaRPr sz="1200">
              <a:latin typeface="Proxima Nova"/>
              <a:ea typeface="Proxima Nova"/>
              <a:cs typeface="Proxima Nova"/>
              <a:sym typeface="Proxima Nova"/>
            </a:endParaRPr>
          </a:p>
        </p:txBody>
      </p:sp>
      <p:sp>
        <p:nvSpPr>
          <p:cNvPr id="24" name="Google Shape;24;p3"/>
          <p:cNvSpPr txBox="1"/>
          <p:nvPr/>
        </p:nvSpPr>
        <p:spPr>
          <a:xfrm>
            <a:off x="979500" y="280375"/>
            <a:ext cx="2363100" cy="572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600">
                <a:solidFill>
                  <a:srgbClr val="222222"/>
                </a:solidFill>
                <a:latin typeface="Proxima Nova"/>
                <a:ea typeface="Proxima Nova"/>
                <a:cs typeface="Proxima Nova"/>
                <a:sym typeface="Proxima Nova"/>
              </a:rPr>
              <a:t>Color Palette</a:t>
            </a:r>
            <a:endParaRPr b="1" sz="2600">
              <a:latin typeface="Proxima Nova"/>
              <a:ea typeface="Proxima Nova"/>
              <a:cs typeface="Proxima Nova"/>
              <a:sym typeface="Proxima Nova"/>
            </a:endParaRPr>
          </a:p>
        </p:txBody>
      </p:sp>
      <p:sp>
        <p:nvSpPr>
          <p:cNvPr id="25" name="Google Shape;25;p3"/>
          <p:cNvSpPr/>
          <p:nvPr/>
        </p:nvSpPr>
        <p:spPr>
          <a:xfrm>
            <a:off x="1086475" y="1338944"/>
            <a:ext cx="1030500" cy="1030500"/>
          </a:xfrm>
          <a:prstGeom prst="ellipse">
            <a:avLst/>
          </a:prstGeom>
          <a:solidFill>
            <a:srgbClr val="E51B24"/>
          </a:solidFill>
          <a:ln>
            <a:noFill/>
          </a:ln>
        </p:spPr>
        <p:txBody>
          <a:bodyPr anchorCtr="0" anchor="ctr" bIns="91425" lIns="0" spcFirstLastPara="1" rIns="0" wrap="square" tIns="91425">
            <a:noAutofit/>
          </a:bodyPr>
          <a:lstStyle/>
          <a:p>
            <a:pPr indent="0" lvl="0" marL="0" rtl="0" algn="ctr">
              <a:lnSpc>
                <a:spcPct val="115000"/>
              </a:lnSpc>
              <a:spcBef>
                <a:spcPts val="0"/>
              </a:spcBef>
              <a:spcAft>
                <a:spcPts val="0"/>
              </a:spcAft>
              <a:buNone/>
            </a:pPr>
            <a:r>
              <a:rPr b="1" lang="en" sz="1200">
                <a:solidFill>
                  <a:srgbClr val="FFFFFF"/>
                </a:solidFill>
                <a:latin typeface="Proxima Nova"/>
                <a:ea typeface="Proxima Nova"/>
                <a:cs typeface="Proxima Nova"/>
                <a:sym typeface="Proxima Nova"/>
              </a:rPr>
              <a:t>RED</a:t>
            </a:r>
            <a:endParaRPr b="1" sz="1200">
              <a:solidFill>
                <a:srgbClr val="FFFFFF"/>
              </a:solidFill>
              <a:latin typeface="Proxima Nova"/>
              <a:ea typeface="Proxima Nova"/>
              <a:cs typeface="Proxima Nova"/>
              <a:sym typeface="Proxima Nova"/>
            </a:endParaRPr>
          </a:p>
          <a:p>
            <a:pPr indent="0" lvl="0" marL="0" rtl="0" algn="ctr">
              <a:lnSpc>
                <a:spcPct val="115000"/>
              </a:lnSpc>
              <a:spcBef>
                <a:spcPts val="0"/>
              </a:spcBef>
              <a:spcAft>
                <a:spcPts val="0"/>
              </a:spcAft>
              <a:buNone/>
            </a:pPr>
            <a:r>
              <a:rPr lang="en" sz="1200">
                <a:solidFill>
                  <a:srgbClr val="FFFFFF"/>
                </a:solidFill>
                <a:latin typeface="Proxima Nova"/>
                <a:ea typeface="Proxima Nova"/>
                <a:cs typeface="Proxima Nova"/>
                <a:sym typeface="Proxima Nova"/>
              </a:rPr>
              <a:t>#E41A23</a:t>
            </a:r>
            <a:endParaRPr sz="1200">
              <a:solidFill>
                <a:srgbClr val="FFFFFF"/>
              </a:solidFill>
              <a:latin typeface="Proxima Nova"/>
              <a:ea typeface="Proxima Nova"/>
              <a:cs typeface="Proxima Nova"/>
              <a:sym typeface="Proxima Nova"/>
            </a:endParaRPr>
          </a:p>
        </p:txBody>
      </p:sp>
      <p:sp>
        <p:nvSpPr>
          <p:cNvPr id="26" name="Google Shape;26;p3"/>
          <p:cNvSpPr/>
          <p:nvPr/>
        </p:nvSpPr>
        <p:spPr>
          <a:xfrm>
            <a:off x="2345725" y="1338944"/>
            <a:ext cx="1030500" cy="1030500"/>
          </a:xfrm>
          <a:prstGeom prst="ellipse">
            <a:avLst/>
          </a:prstGeom>
          <a:solidFill>
            <a:srgbClr val="000000"/>
          </a:solidFill>
          <a:ln>
            <a:noFill/>
          </a:ln>
        </p:spPr>
        <p:txBody>
          <a:bodyPr anchorCtr="0" anchor="ctr" bIns="91425" lIns="0" spcFirstLastPara="1" rIns="0" wrap="square" tIns="91425">
            <a:noAutofit/>
          </a:bodyPr>
          <a:lstStyle/>
          <a:p>
            <a:pPr indent="0" lvl="0" marL="0" rtl="0" algn="ctr">
              <a:lnSpc>
                <a:spcPct val="115000"/>
              </a:lnSpc>
              <a:spcBef>
                <a:spcPts val="0"/>
              </a:spcBef>
              <a:spcAft>
                <a:spcPts val="0"/>
              </a:spcAft>
              <a:buNone/>
            </a:pPr>
            <a:r>
              <a:rPr b="1" lang="en" sz="1200">
                <a:solidFill>
                  <a:srgbClr val="FFFFFF"/>
                </a:solidFill>
                <a:latin typeface="Proxima Nova"/>
                <a:ea typeface="Proxima Nova"/>
                <a:cs typeface="Proxima Nova"/>
                <a:sym typeface="Proxima Nova"/>
              </a:rPr>
              <a:t>BLACK</a:t>
            </a:r>
            <a:endParaRPr b="1" sz="1200">
              <a:solidFill>
                <a:srgbClr val="FFFFFF"/>
              </a:solidFill>
              <a:latin typeface="Proxima Nova"/>
              <a:ea typeface="Proxima Nova"/>
              <a:cs typeface="Proxima Nova"/>
              <a:sym typeface="Proxima Nova"/>
            </a:endParaRPr>
          </a:p>
          <a:p>
            <a:pPr indent="0" lvl="0" marL="0" rtl="0" algn="ctr">
              <a:lnSpc>
                <a:spcPct val="115000"/>
              </a:lnSpc>
              <a:spcBef>
                <a:spcPts val="0"/>
              </a:spcBef>
              <a:spcAft>
                <a:spcPts val="0"/>
              </a:spcAft>
              <a:buNone/>
            </a:pPr>
            <a:r>
              <a:rPr lang="en" sz="1200">
                <a:solidFill>
                  <a:srgbClr val="FFFFFF"/>
                </a:solidFill>
                <a:latin typeface="Proxima Nova"/>
                <a:ea typeface="Proxima Nova"/>
                <a:cs typeface="Proxima Nova"/>
                <a:sym typeface="Proxima Nova"/>
              </a:rPr>
              <a:t>#000000</a:t>
            </a:r>
            <a:endParaRPr sz="1200">
              <a:solidFill>
                <a:srgbClr val="FFFFFF"/>
              </a:solidFill>
              <a:latin typeface="Proxima Nova"/>
              <a:ea typeface="Proxima Nova"/>
              <a:cs typeface="Proxima Nova"/>
              <a:sym typeface="Proxima Nova"/>
            </a:endParaRPr>
          </a:p>
        </p:txBody>
      </p:sp>
      <p:sp>
        <p:nvSpPr>
          <p:cNvPr id="27" name="Google Shape;27;p3"/>
          <p:cNvSpPr/>
          <p:nvPr/>
        </p:nvSpPr>
        <p:spPr>
          <a:xfrm>
            <a:off x="3604988" y="1338944"/>
            <a:ext cx="1030500" cy="1030500"/>
          </a:xfrm>
          <a:prstGeom prst="ellipse">
            <a:avLst/>
          </a:prstGeom>
          <a:solidFill>
            <a:srgbClr val="FFFFFF"/>
          </a:solidFill>
          <a:ln cap="flat" cmpd="sng" w="9525">
            <a:solidFill>
              <a:srgbClr val="000000"/>
            </a:solidFill>
            <a:prstDash val="solid"/>
            <a:round/>
            <a:headEnd len="sm" w="sm" type="none"/>
            <a:tailEnd len="sm" w="sm" type="none"/>
          </a:ln>
        </p:spPr>
        <p:txBody>
          <a:bodyPr anchorCtr="0" anchor="ctr" bIns="91425" lIns="0" spcFirstLastPara="1" rIns="0" wrap="square" tIns="91425">
            <a:noAutofit/>
          </a:bodyPr>
          <a:lstStyle/>
          <a:p>
            <a:pPr indent="0" lvl="0" marL="0" rtl="0" algn="ctr">
              <a:lnSpc>
                <a:spcPct val="115000"/>
              </a:lnSpc>
              <a:spcBef>
                <a:spcPts val="0"/>
              </a:spcBef>
              <a:spcAft>
                <a:spcPts val="0"/>
              </a:spcAft>
              <a:buNone/>
            </a:pPr>
            <a:r>
              <a:rPr b="1" lang="en" sz="1200">
                <a:latin typeface="Proxima Nova"/>
                <a:ea typeface="Proxima Nova"/>
                <a:cs typeface="Proxima Nova"/>
                <a:sym typeface="Proxima Nova"/>
              </a:rPr>
              <a:t>WHITE</a:t>
            </a:r>
            <a:endParaRPr b="1" sz="1200">
              <a:latin typeface="Proxima Nova"/>
              <a:ea typeface="Proxima Nova"/>
              <a:cs typeface="Proxima Nova"/>
              <a:sym typeface="Proxima Nova"/>
            </a:endParaRPr>
          </a:p>
          <a:p>
            <a:pPr indent="0" lvl="0" marL="0" rtl="0" algn="ctr">
              <a:lnSpc>
                <a:spcPct val="115000"/>
              </a:lnSpc>
              <a:spcBef>
                <a:spcPts val="0"/>
              </a:spcBef>
              <a:spcAft>
                <a:spcPts val="0"/>
              </a:spcAft>
              <a:buNone/>
            </a:pPr>
            <a:r>
              <a:rPr lang="en" sz="1200">
                <a:latin typeface="Proxima Nova"/>
                <a:ea typeface="Proxima Nova"/>
                <a:cs typeface="Proxima Nova"/>
                <a:sym typeface="Proxima Nova"/>
              </a:rPr>
              <a:t>#FFFFFF</a:t>
            </a:r>
            <a:endParaRPr sz="1200">
              <a:latin typeface="Proxima Nova"/>
              <a:ea typeface="Proxima Nova"/>
              <a:cs typeface="Proxima Nova"/>
              <a:sym typeface="Proxima Nova"/>
            </a:endParaRPr>
          </a:p>
        </p:txBody>
      </p:sp>
      <p:sp>
        <p:nvSpPr>
          <p:cNvPr id="28" name="Google Shape;28;p3"/>
          <p:cNvSpPr txBox="1"/>
          <p:nvPr/>
        </p:nvSpPr>
        <p:spPr>
          <a:xfrm>
            <a:off x="979500" y="2570363"/>
            <a:ext cx="2607600" cy="29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Proxima Nova"/>
                <a:ea typeface="Proxima Nova"/>
                <a:cs typeface="Proxima Nova"/>
                <a:sym typeface="Proxima Nova"/>
              </a:rPr>
              <a:t>Secondary Colors*</a:t>
            </a:r>
            <a:endParaRPr b="1">
              <a:latin typeface="Proxima Nova"/>
              <a:ea typeface="Proxima Nova"/>
              <a:cs typeface="Proxima Nova"/>
              <a:sym typeface="Proxima Nova"/>
            </a:endParaRPr>
          </a:p>
        </p:txBody>
      </p:sp>
      <p:sp>
        <p:nvSpPr>
          <p:cNvPr id="29" name="Google Shape;29;p3"/>
          <p:cNvSpPr/>
          <p:nvPr/>
        </p:nvSpPr>
        <p:spPr>
          <a:xfrm>
            <a:off x="2984925" y="3039674"/>
            <a:ext cx="874800" cy="874800"/>
          </a:xfrm>
          <a:prstGeom prst="ellipse">
            <a:avLst/>
          </a:prstGeom>
          <a:solidFill>
            <a:srgbClr val="FFDB00"/>
          </a:solidFill>
          <a:ln>
            <a:noFill/>
          </a:ln>
        </p:spPr>
        <p:txBody>
          <a:bodyPr anchorCtr="0" anchor="ctr" bIns="91425" lIns="0" spcFirstLastPara="1" rIns="0" wrap="square" tIns="91425">
            <a:noAutofit/>
          </a:bodyPr>
          <a:lstStyle/>
          <a:p>
            <a:pPr indent="0" lvl="0" marL="0" rtl="0" algn="ctr">
              <a:lnSpc>
                <a:spcPct val="115000"/>
              </a:lnSpc>
              <a:spcBef>
                <a:spcPts val="0"/>
              </a:spcBef>
              <a:spcAft>
                <a:spcPts val="0"/>
              </a:spcAft>
              <a:buNone/>
            </a:pPr>
            <a:r>
              <a:rPr b="1" lang="en" sz="1000">
                <a:latin typeface="Proxima Nova"/>
                <a:ea typeface="Proxima Nova"/>
                <a:cs typeface="Proxima Nova"/>
                <a:sym typeface="Proxima Nova"/>
              </a:rPr>
              <a:t>YELLOW</a:t>
            </a:r>
            <a:endParaRPr b="1" sz="1000">
              <a:latin typeface="Proxima Nova"/>
              <a:ea typeface="Proxima Nova"/>
              <a:cs typeface="Proxima Nova"/>
              <a:sym typeface="Proxima Nova"/>
            </a:endParaRPr>
          </a:p>
          <a:p>
            <a:pPr indent="0" lvl="0" marL="0" rtl="0" algn="ctr">
              <a:lnSpc>
                <a:spcPct val="115000"/>
              </a:lnSpc>
              <a:spcBef>
                <a:spcPts val="0"/>
              </a:spcBef>
              <a:spcAft>
                <a:spcPts val="0"/>
              </a:spcAft>
              <a:buNone/>
            </a:pPr>
            <a:r>
              <a:rPr lang="en" sz="1000">
                <a:latin typeface="Proxima Nova"/>
                <a:ea typeface="Proxima Nova"/>
                <a:cs typeface="Proxima Nova"/>
                <a:sym typeface="Proxima Nova"/>
              </a:rPr>
              <a:t>#FFDA00</a:t>
            </a:r>
            <a:endParaRPr sz="1000">
              <a:latin typeface="Proxima Nova"/>
              <a:ea typeface="Proxima Nova"/>
              <a:cs typeface="Proxima Nova"/>
              <a:sym typeface="Proxima Nova"/>
            </a:endParaRPr>
          </a:p>
        </p:txBody>
      </p:sp>
      <p:sp>
        <p:nvSpPr>
          <p:cNvPr id="30" name="Google Shape;30;p3"/>
          <p:cNvSpPr/>
          <p:nvPr/>
        </p:nvSpPr>
        <p:spPr>
          <a:xfrm>
            <a:off x="2039631" y="3039674"/>
            <a:ext cx="874800" cy="874800"/>
          </a:xfrm>
          <a:prstGeom prst="ellipse">
            <a:avLst/>
          </a:prstGeom>
          <a:solidFill>
            <a:schemeClr val="lt2"/>
          </a:solidFill>
          <a:ln>
            <a:noFill/>
          </a:ln>
        </p:spPr>
        <p:txBody>
          <a:bodyPr anchorCtr="0" anchor="ctr" bIns="91425" lIns="0" spcFirstLastPara="1" rIns="0" wrap="square" tIns="91425">
            <a:noAutofit/>
          </a:bodyPr>
          <a:lstStyle/>
          <a:p>
            <a:pPr indent="0" lvl="0" marL="0" rtl="0" algn="ctr">
              <a:lnSpc>
                <a:spcPct val="115000"/>
              </a:lnSpc>
              <a:spcBef>
                <a:spcPts val="0"/>
              </a:spcBef>
              <a:spcAft>
                <a:spcPts val="0"/>
              </a:spcAft>
              <a:buNone/>
            </a:pPr>
            <a:r>
              <a:rPr b="1" lang="en" sz="1000">
                <a:solidFill>
                  <a:srgbClr val="FFFFFF"/>
                </a:solidFill>
                <a:latin typeface="Proxima Nova"/>
                <a:ea typeface="Proxima Nova"/>
                <a:cs typeface="Proxima Nova"/>
                <a:sym typeface="Proxima Nova"/>
              </a:rPr>
              <a:t>TEAL</a:t>
            </a:r>
            <a:endParaRPr b="1" sz="1000">
              <a:solidFill>
                <a:srgbClr val="FFFFFF"/>
              </a:solidFill>
              <a:latin typeface="Proxima Nova"/>
              <a:ea typeface="Proxima Nova"/>
              <a:cs typeface="Proxima Nova"/>
              <a:sym typeface="Proxima Nova"/>
            </a:endParaRPr>
          </a:p>
          <a:p>
            <a:pPr indent="0" lvl="0" marL="0" rtl="0" algn="ctr">
              <a:lnSpc>
                <a:spcPct val="115000"/>
              </a:lnSpc>
              <a:spcBef>
                <a:spcPts val="0"/>
              </a:spcBef>
              <a:spcAft>
                <a:spcPts val="0"/>
              </a:spcAft>
              <a:buNone/>
            </a:pPr>
            <a:r>
              <a:rPr lang="en" sz="1000">
                <a:solidFill>
                  <a:srgbClr val="FFFFFF"/>
                </a:solidFill>
                <a:latin typeface="Proxima Nova"/>
                <a:ea typeface="Proxima Nova"/>
                <a:cs typeface="Proxima Nova"/>
                <a:sym typeface="Proxima Nova"/>
              </a:rPr>
              <a:t>#</a:t>
            </a:r>
            <a:r>
              <a:rPr lang="en" sz="1000">
                <a:solidFill>
                  <a:srgbClr val="FFFFFF"/>
                </a:solidFill>
                <a:latin typeface="Proxima Nova"/>
                <a:ea typeface="Proxima Nova"/>
                <a:cs typeface="Proxima Nova"/>
                <a:sym typeface="Proxima Nova"/>
              </a:rPr>
              <a:t>017990</a:t>
            </a:r>
            <a:endParaRPr sz="1000">
              <a:solidFill>
                <a:srgbClr val="FFFFFF"/>
              </a:solidFill>
              <a:latin typeface="Proxima Nova"/>
              <a:ea typeface="Proxima Nova"/>
              <a:cs typeface="Proxima Nova"/>
              <a:sym typeface="Proxima Nova"/>
            </a:endParaRPr>
          </a:p>
        </p:txBody>
      </p:sp>
      <p:sp>
        <p:nvSpPr>
          <p:cNvPr id="31" name="Google Shape;31;p3"/>
          <p:cNvSpPr txBox="1"/>
          <p:nvPr/>
        </p:nvSpPr>
        <p:spPr>
          <a:xfrm>
            <a:off x="4148175" y="2570363"/>
            <a:ext cx="2607600" cy="29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Proxima Nova"/>
                <a:ea typeface="Proxima Nova"/>
                <a:cs typeface="Proxima Nova"/>
                <a:sym typeface="Proxima Nova"/>
              </a:rPr>
              <a:t>Tertiary Colors*</a:t>
            </a:r>
            <a:endParaRPr b="1">
              <a:latin typeface="Proxima Nova"/>
              <a:ea typeface="Proxima Nova"/>
              <a:cs typeface="Proxima Nova"/>
              <a:sym typeface="Proxima Nova"/>
            </a:endParaRPr>
          </a:p>
        </p:txBody>
      </p:sp>
      <p:sp>
        <p:nvSpPr>
          <p:cNvPr id="32" name="Google Shape;32;p3"/>
          <p:cNvSpPr/>
          <p:nvPr/>
        </p:nvSpPr>
        <p:spPr>
          <a:xfrm>
            <a:off x="1086479" y="3039675"/>
            <a:ext cx="874800" cy="874800"/>
          </a:xfrm>
          <a:prstGeom prst="ellipse">
            <a:avLst/>
          </a:prstGeom>
          <a:solidFill>
            <a:srgbClr val="00A7BD"/>
          </a:solidFill>
          <a:ln>
            <a:noFill/>
          </a:ln>
        </p:spPr>
        <p:txBody>
          <a:bodyPr anchorCtr="0" anchor="ctr" bIns="91425" lIns="0" spcFirstLastPara="1" rIns="0" wrap="square" tIns="91425">
            <a:noAutofit/>
          </a:bodyPr>
          <a:lstStyle/>
          <a:p>
            <a:pPr indent="0" lvl="0" marL="0" rtl="0" algn="ctr">
              <a:lnSpc>
                <a:spcPct val="115000"/>
              </a:lnSpc>
              <a:spcBef>
                <a:spcPts val="0"/>
              </a:spcBef>
              <a:spcAft>
                <a:spcPts val="0"/>
              </a:spcAft>
              <a:buNone/>
            </a:pPr>
            <a:br>
              <a:rPr b="1" lang="en" sz="1000">
                <a:latin typeface="Proxima Nova"/>
                <a:ea typeface="Proxima Nova"/>
                <a:cs typeface="Proxima Nova"/>
                <a:sym typeface="Proxima Nova"/>
              </a:rPr>
            </a:br>
            <a:r>
              <a:rPr lang="en" sz="1000">
                <a:latin typeface="Proxima Nova"/>
                <a:ea typeface="Proxima Nova"/>
                <a:cs typeface="Proxima Nova"/>
                <a:sym typeface="Proxima Nova"/>
              </a:rPr>
              <a:t>#00A6BC</a:t>
            </a:r>
            <a:endParaRPr sz="1000">
              <a:latin typeface="Proxima Nova"/>
              <a:ea typeface="Proxima Nova"/>
              <a:cs typeface="Proxima Nova"/>
              <a:sym typeface="Proxima Nova"/>
            </a:endParaRPr>
          </a:p>
        </p:txBody>
      </p:sp>
      <p:sp>
        <p:nvSpPr>
          <p:cNvPr id="33" name="Google Shape;33;p3"/>
          <p:cNvSpPr/>
          <p:nvPr/>
        </p:nvSpPr>
        <p:spPr>
          <a:xfrm>
            <a:off x="4275066" y="3039675"/>
            <a:ext cx="810600" cy="810600"/>
          </a:xfrm>
          <a:prstGeom prst="ellipse">
            <a:avLst/>
          </a:prstGeom>
          <a:solidFill>
            <a:srgbClr val="70B0FA"/>
          </a:solidFill>
          <a:ln>
            <a:noFill/>
          </a:ln>
        </p:spPr>
        <p:txBody>
          <a:bodyPr anchorCtr="0" anchor="ctr" bIns="91425" lIns="0" spcFirstLastPara="1" rIns="0" wrap="square" tIns="91425">
            <a:noAutofit/>
          </a:bodyPr>
          <a:lstStyle/>
          <a:p>
            <a:pPr indent="0" lvl="0" marL="0" rtl="0" algn="l">
              <a:lnSpc>
                <a:spcPct val="115000"/>
              </a:lnSpc>
              <a:spcBef>
                <a:spcPts val="0"/>
              </a:spcBef>
              <a:spcAft>
                <a:spcPts val="0"/>
              </a:spcAft>
              <a:buNone/>
            </a:pPr>
            <a:r>
              <a:t/>
            </a:r>
            <a:endParaRPr b="1" sz="1000">
              <a:latin typeface="Proxima Nova"/>
              <a:ea typeface="Proxima Nova"/>
              <a:cs typeface="Proxima Nova"/>
              <a:sym typeface="Proxima Nova"/>
            </a:endParaRPr>
          </a:p>
          <a:p>
            <a:pPr indent="0" lvl="0" marL="0" rtl="0" algn="ctr">
              <a:lnSpc>
                <a:spcPct val="115000"/>
              </a:lnSpc>
              <a:spcBef>
                <a:spcPts val="0"/>
              </a:spcBef>
              <a:spcAft>
                <a:spcPts val="0"/>
              </a:spcAft>
              <a:buNone/>
            </a:pPr>
            <a:r>
              <a:rPr lang="en" sz="1000">
                <a:latin typeface="Proxima Nova"/>
                <a:ea typeface="Proxima Nova"/>
                <a:cs typeface="Proxima Nova"/>
                <a:sym typeface="Proxima Nova"/>
              </a:rPr>
              <a:t>#70AFF9</a:t>
            </a:r>
            <a:endParaRPr sz="1000">
              <a:latin typeface="Proxima Nova"/>
              <a:ea typeface="Proxima Nova"/>
              <a:cs typeface="Proxima Nova"/>
              <a:sym typeface="Proxima Nova"/>
            </a:endParaRPr>
          </a:p>
        </p:txBody>
      </p:sp>
      <p:sp>
        <p:nvSpPr>
          <p:cNvPr id="34" name="Google Shape;34;p3"/>
          <p:cNvSpPr/>
          <p:nvPr/>
        </p:nvSpPr>
        <p:spPr>
          <a:xfrm>
            <a:off x="5214357" y="3039675"/>
            <a:ext cx="810600" cy="810600"/>
          </a:xfrm>
          <a:prstGeom prst="ellipse">
            <a:avLst/>
          </a:prstGeom>
          <a:solidFill>
            <a:srgbClr val="3D6BD4"/>
          </a:solidFill>
          <a:ln>
            <a:noFill/>
          </a:ln>
        </p:spPr>
        <p:txBody>
          <a:bodyPr anchorCtr="0" anchor="ctr" bIns="91425" lIns="0" spcFirstLastPara="1" rIns="0" wrap="square" tIns="91425">
            <a:noAutofit/>
          </a:bodyPr>
          <a:lstStyle/>
          <a:p>
            <a:pPr indent="0" lvl="0" marL="0" rtl="0" algn="ctr">
              <a:lnSpc>
                <a:spcPct val="115000"/>
              </a:lnSpc>
              <a:spcBef>
                <a:spcPts val="0"/>
              </a:spcBef>
              <a:spcAft>
                <a:spcPts val="0"/>
              </a:spcAft>
              <a:buNone/>
            </a:pPr>
            <a:r>
              <a:rPr b="1" lang="en" sz="1000">
                <a:solidFill>
                  <a:srgbClr val="FFFFFF"/>
                </a:solidFill>
                <a:latin typeface="Proxima Nova"/>
                <a:ea typeface="Proxima Nova"/>
                <a:cs typeface="Proxima Nova"/>
                <a:sym typeface="Proxima Nova"/>
              </a:rPr>
              <a:t>BLUE</a:t>
            </a:r>
            <a:endParaRPr b="1" sz="1000">
              <a:solidFill>
                <a:srgbClr val="FFFFFF"/>
              </a:solidFill>
              <a:latin typeface="Proxima Nova"/>
              <a:ea typeface="Proxima Nova"/>
              <a:cs typeface="Proxima Nova"/>
              <a:sym typeface="Proxima Nova"/>
            </a:endParaRPr>
          </a:p>
          <a:p>
            <a:pPr indent="0" lvl="0" marL="0" rtl="0" algn="ctr">
              <a:lnSpc>
                <a:spcPct val="115000"/>
              </a:lnSpc>
              <a:spcBef>
                <a:spcPts val="0"/>
              </a:spcBef>
              <a:spcAft>
                <a:spcPts val="0"/>
              </a:spcAft>
              <a:buNone/>
            </a:pPr>
            <a:r>
              <a:rPr lang="en" sz="1000">
                <a:solidFill>
                  <a:srgbClr val="FFFFFF"/>
                </a:solidFill>
                <a:latin typeface="Proxima Nova"/>
                <a:ea typeface="Proxima Nova"/>
                <a:cs typeface="Proxima Nova"/>
                <a:sym typeface="Proxima Nova"/>
              </a:rPr>
              <a:t>#3D6BD3</a:t>
            </a:r>
            <a:endParaRPr sz="1000">
              <a:solidFill>
                <a:srgbClr val="FFFFFF"/>
              </a:solidFill>
              <a:latin typeface="Proxima Nova"/>
              <a:ea typeface="Proxima Nova"/>
              <a:cs typeface="Proxima Nova"/>
              <a:sym typeface="Proxima Nova"/>
            </a:endParaRPr>
          </a:p>
        </p:txBody>
      </p:sp>
      <p:sp>
        <p:nvSpPr>
          <p:cNvPr id="35" name="Google Shape;35;p3"/>
          <p:cNvSpPr txBox="1"/>
          <p:nvPr/>
        </p:nvSpPr>
        <p:spPr>
          <a:xfrm>
            <a:off x="831625" y="4237900"/>
            <a:ext cx="8011200" cy="47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latin typeface="Proxima Nova"/>
                <a:ea typeface="Proxima Nova"/>
                <a:cs typeface="Proxima Nova"/>
                <a:sym typeface="Proxima Nova"/>
              </a:rPr>
              <a:t>*When applying to charts and graphics, suggested color preference is to start from the left (Light Teal) and move over to the right (Blue). </a:t>
            </a:r>
            <a:endParaRPr b="1" sz="1000">
              <a:latin typeface="Proxima Nova"/>
              <a:ea typeface="Proxima Nova"/>
              <a:cs typeface="Proxima Nova"/>
              <a:sym typeface="Proxima Nova"/>
            </a:endParaRPr>
          </a:p>
        </p:txBody>
      </p:sp>
      <p:sp>
        <p:nvSpPr>
          <p:cNvPr id="36" name="Google Shape;36;p3"/>
          <p:cNvSpPr txBox="1"/>
          <p:nvPr/>
        </p:nvSpPr>
        <p:spPr>
          <a:xfrm>
            <a:off x="949526" y="3214344"/>
            <a:ext cx="1148700" cy="317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000">
                <a:latin typeface="Proxima Nova"/>
                <a:ea typeface="Proxima Nova"/>
                <a:cs typeface="Proxima Nova"/>
                <a:sym typeface="Proxima Nova"/>
              </a:rPr>
              <a:t>LIGHT TEAL</a:t>
            </a:r>
            <a:endParaRPr b="1" sz="1000">
              <a:latin typeface="Proxima Nova"/>
              <a:ea typeface="Proxima Nova"/>
              <a:cs typeface="Proxima Nova"/>
              <a:sym typeface="Proxima Nova"/>
            </a:endParaRPr>
          </a:p>
        </p:txBody>
      </p:sp>
      <p:sp>
        <p:nvSpPr>
          <p:cNvPr id="37" name="Google Shape;37;p3"/>
          <p:cNvSpPr txBox="1"/>
          <p:nvPr/>
        </p:nvSpPr>
        <p:spPr>
          <a:xfrm>
            <a:off x="4148175" y="3201525"/>
            <a:ext cx="1064400" cy="293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000">
                <a:latin typeface="Proxima Nova"/>
                <a:ea typeface="Proxima Nova"/>
                <a:cs typeface="Proxima Nova"/>
                <a:sym typeface="Proxima Nova"/>
              </a:rPr>
              <a:t>LIGHT BLUE</a:t>
            </a:r>
            <a:endParaRPr b="1" sz="1000">
              <a:latin typeface="Proxima Nova"/>
              <a:ea typeface="Proxima Nova"/>
              <a:cs typeface="Proxima Nova"/>
              <a:sym typeface="Proxima Nova"/>
            </a:endParaRPr>
          </a:p>
        </p:txBody>
      </p:sp>
      <p:sp>
        <p:nvSpPr>
          <p:cNvPr id="38" name="Google Shape;38;p3"/>
          <p:cNvSpPr/>
          <p:nvPr/>
        </p:nvSpPr>
        <p:spPr>
          <a:xfrm>
            <a:off x="6308725" y="1063850"/>
            <a:ext cx="2115000" cy="2352300"/>
          </a:xfrm>
          <a:prstGeom prst="rect">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3"/>
          <p:cNvSpPr txBox="1"/>
          <p:nvPr/>
        </p:nvSpPr>
        <p:spPr>
          <a:xfrm>
            <a:off x="6244513" y="1047513"/>
            <a:ext cx="1749900" cy="29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Proxima Nova"/>
                <a:ea typeface="Proxima Nova"/>
                <a:cs typeface="Proxima Nova"/>
                <a:sym typeface="Proxima Nova"/>
              </a:rPr>
              <a:t>Text Colors</a:t>
            </a:r>
            <a:endParaRPr b="1">
              <a:latin typeface="Proxima Nova"/>
              <a:ea typeface="Proxima Nova"/>
              <a:cs typeface="Proxima Nova"/>
              <a:sym typeface="Proxima Nova"/>
            </a:endParaRPr>
          </a:p>
        </p:txBody>
      </p:sp>
      <p:sp>
        <p:nvSpPr>
          <p:cNvPr id="40" name="Google Shape;40;p3"/>
          <p:cNvSpPr txBox="1"/>
          <p:nvPr/>
        </p:nvSpPr>
        <p:spPr>
          <a:xfrm>
            <a:off x="6357625" y="1403275"/>
            <a:ext cx="2017200" cy="1636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200">
                <a:latin typeface="Proxima Nova"/>
                <a:ea typeface="Proxima Nova"/>
                <a:cs typeface="Proxima Nova"/>
                <a:sym typeface="Proxima Nova"/>
              </a:rPr>
              <a:t>Text should ONLY appear in black or white. Use this page as a guide for which text color to use against a background color </a:t>
            </a:r>
            <a:r>
              <a:rPr i="1" lang="en" sz="1200">
                <a:latin typeface="Proxima Nova"/>
                <a:ea typeface="Proxima Nova"/>
                <a:cs typeface="Proxima Nova"/>
                <a:sym typeface="Proxima Nova"/>
              </a:rPr>
              <a:t>for accessibility purposes</a:t>
            </a:r>
            <a:r>
              <a:rPr lang="en" sz="1200">
                <a:latin typeface="Proxima Nova"/>
                <a:ea typeface="Proxima Nova"/>
                <a:cs typeface="Proxima Nova"/>
                <a:sym typeface="Proxima Nova"/>
              </a:rPr>
              <a:t> -</a:t>
            </a:r>
            <a:r>
              <a:rPr lang="en" sz="1200">
                <a:latin typeface="Proxima Nova"/>
                <a:ea typeface="Proxima Nova"/>
                <a:cs typeface="Proxima Nova"/>
                <a:sym typeface="Proxima Nova"/>
              </a:rPr>
              <a:t> i.e. use </a:t>
            </a:r>
            <a:r>
              <a:rPr b="1" lang="en" sz="1200">
                <a:solidFill>
                  <a:srgbClr val="FFFFFF"/>
                </a:solidFill>
                <a:highlight>
                  <a:schemeClr val="dk1"/>
                </a:highlight>
                <a:latin typeface="Proxima Nova"/>
                <a:ea typeface="Proxima Nova"/>
                <a:cs typeface="Proxima Nova"/>
                <a:sym typeface="Proxima Nova"/>
              </a:rPr>
              <a:t>white text</a:t>
            </a:r>
            <a:r>
              <a:rPr lang="en" sz="1200">
                <a:latin typeface="Proxima Nova"/>
                <a:ea typeface="Proxima Nova"/>
                <a:cs typeface="Proxima Nova"/>
                <a:sym typeface="Proxima Nova"/>
              </a:rPr>
              <a:t> on a black background or </a:t>
            </a:r>
            <a:r>
              <a:rPr b="1" lang="en" sz="1200">
                <a:highlight>
                  <a:srgbClr val="FFDB00"/>
                </a:highlight>
                <a:latin typeface="Proxima Nova"/>
                <a:ea typeface="Proxima Nova"/>
                <a:cs typeface="Proxima Nova"/>
                <a:sym typeface="Proxima Nova"/>
              </a:rPr>
              <a:t>black text</a:t>
            </a:r>
            <a:r>
              <a:rPr lang="en" sz="1200">
                <a:latin typeface="Proxima Nova"/>
                <a:ea typeface="Proxima Nova"/>
                <a:cs typeface="Proxima Nova"/>
                <a:sym typeface="Proxima Nova"/>
              </a:rPr>
              <a:t> on a yellow background. </a:t>
            </a:r>
            <a:endParaRPr sz="1200">
              <a:latin typeface="Proxima Nova"/>
              <a:ea typeface="Proxima Nova"/>
              <a:cs typeface="Proxima Nova"/>
              <a:sym typeface="Proxima Nova"/>
            </a:endParaRPr>
          </a:p>
        </p:txBody>
      </p:sp>
      <p:cxnSp>
        <p:nvCxnSpPr>
          <p:cNvPr id="41" name="Google Shape;41;p3"/>
          <p:cNvCxnSpPr/>
          <p:nvPr/>
        </p:nvCxnSpPr>
        <p:spPr>
          <a:xfrm>
            <a:off x="1080425" y="4157175"/>
            <a:ext cx="7665000" cy="0"/>
          </a:xfrm>
          <a:prstGeom prst="straightConnector1">
            <a:avLst/>
          </a:prstGeom>
          <a:noFill/>
          <a:ln cap="flat" cmpd="sng" w="9525">
            <a:solidFill>
              <a:srgbClr val="000000"/>
            </a:solidFill>
            <a:prstDash val="solid"/>
            <a:round/>
            <a:headEnd len="med" w="med" type="none"/>
            <a:tailEnd len="med" w="med" type="triangle"/>
          </a:ln>
        </p:spPr>
      </p:cxn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Group Exercise + Timer">
  <p:cSld name="TITLE_AND_BODY_1_2_2_2_1_1">
    <p:spTree>
      <p:nvGrpSpPr>
        <p:cNvPr id="167" name="Shape 167"/>
        <p:cNvGrpSpPr/>
        <p:nvPr/>
      </p:nvGrpSpPr>
      <p:grpSpPr>
        <a:xfrm>
          <a:off x="0" y="0"/>
          <a:ext cx="0" cy="0"/>
          <a:chOff x="0" y="0"/>
          <a:chExt cx="0" cy="0"/>
        </a:xfrm>
      </p:grpSpPr>
      <p:sp>
        <p:nvSpPr>
          <p:cNvPr id="168" name="Google Shape;168;p21"/>
          <p:cNvSpPr/>
          <p:nvPr/>
        </p:nvSpPr>
        <p:spPr>
          <a:xfrm>
            <a:off x="125" y="-4750"/>
            <a:ext cx="9144000" cy="8013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69" name="Google Shape;169;p21"/>
          <p:cNvSpPr txBox="1"/>
          <p:nvPr>
            <p:ph idx="1" type="body"/>
          </p:nvPr>
        </p:nvSpPr>
        <p:spPr>
          <a:xfrm>
            <a:off x="457200" y="1143000"/>
            <a:ext cx="8229600" cy="29379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30200" lvl="1" marL="914400" rtl="0">
              <a:spcBef>
                <a:spcPts val="1600"/>
              </a:spcBef>
              <a:spcAft>
                <a:spcPts val="0"/>
              </a:spcAft>
              <a:buSzPts val="1600"/>
              <a:buChar char="○"/>
              <a:defRPr/>
            </a:lvl2pPr>
            <a:lvl3pPr indent="-317500" lvl="2" marL="1371600" rtl="0">
              <a:spcBef>
                <a:spcPts val="1600"/>
              </a:spcBef>
              <a:spcAft>
                <a:spcPts val="0"/>
              </a:spcAft>
              <a:buSzPts val="1400"/>
              <a:buChar char="■"/>
              <a:defRPr/>
            </a:lvl3pPr>
            <a:lvl4pPr indent="-304800" lvl="3" marL="1828800" rtl="0">
              <a:spcBef>
                <a:spcPts val="1600"/>
              </a:spcBef>
              <a:spcAft>
                <a:spcPts val="0"/>
              </a:spcAft>
              <a:buSzPts val="1200"/>
              <a:buChar char="●"/>
              <a:defRPr/>
            </a:lvl4pPr>
            <a:lvl5pPr indent="-304800" lvl="4" marL="2286000" rtl="0">
              <a:spcBef>
                <a:spcPts val="1600"/>
              </a:spcBef>
              <a:spcAft>
                <a:spcPts val="0"/>
              </a:spcAft>
              <a:buSzPts val="1200"/>
              <a:buChar char="○"/>
              <a:defRPr/>
            </a:lvl5pPr>
            <a:lvl6pPr indent="-304800" lvl="5" marL="2743200" rtl="0">
              <a:spcBef>
                <a:spcPts val="1600"/>
              </a:spcBef>
              <a:spcAft>
                <a:spcPts val="0"/>
              </a:spcAft>
              <a:buSzPts val="1200"/>
              <a:buChar char="■"/>
              <a:defRPr/>
            </a:lvl6pPr>
            <a:lvl7pPr indent="-304800" lvl="6" marL="3200400" rtl="0">
              <a:spcBef>
                <a:spcPts val="1600"/>
              </a:spcBef>
              <a:spcAft>
                <a:spcPts val="0"/>
              </a:spcAft>
              <a:buSzPts val="1200"/>
              <a:buChar char="●"/>
              <a:defRPr/>
            </a:lvl7pPr>
            <a:lvl8pPr indent="-304800" lvl="7" marL="3657600" rtl="0">
              <a:spcBef>
                <a:spcPts val="1600"/>
              </a:spcBef>
              <a:spcAft>
                <a:spcPts val="0"/>
              </a:spcAft>
              <a:buSzPts val="1200"/>
              <a:buChar char="○"/>
              <a:defRPr/>
            </a:lvl8pPr>
            <a:lvl9pPr indent="-304800" lvl="8" marL="4114800" rtl="0">
              <a:spcBef>
                <a:spcPts val="1600"/>
              </a:spcBef>
              <a:spcAft>
                <a:spcPts val="1600"/>
              </a:spcAft>
              <a:buSzPts val="1200"/>
              <a:buChar char="■"/>
              <a:defRPr/>
            </a:lvl9pPr>
          </a:lstStyle>
          <a:p/>
        </p:txBody>
      </p:sp>
      <p:sp>
        <p:nvSpPr>
          <p:cNvPr id="170" name="Google Shape;170;p21"/>
          <p:cNvSpPr txBox="1"/>
          <p:nvPr/>
        </p:nvSpPr>
        <p:spPr>
          <a:xfrm>
            <a:off x="1196399" y="39194"/>
            <a:ext cx="2220000" cy="45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FFFF"/>
                </a:solidFill>
                <a:latin typeface="Proxima Nova"/>
                <a:ea typeface="Proxima Nova"/>
                <a:cs typeface="Proxima Nova"/>
                <a:sym typeface="Proxima Nova"/>
              </a:rPr>
              <a:t>Group Exercise:</a:t>
            </a:r>
            <a:endParaRPr b="1">
              <a:solidFill>
                <a:srgbClr val="FFFFFF"/>
              </a:solidFill>
              <a:latin typeface="Proxima Nova"/>
              <a:ea typeface="Proxima Nova"/>
              <a:cs typeface="Proxima Nova"/>
              <a:sym typeface="Proxima Nova"/>
            </a:endParaRPr>
          </a:p>
        </p:txBody>
      </p:sp>
      <p:sp>
        <p:nvSpPr>
          <p:cNvPr id="171" name="Google Shape;171;p21"/>
          <p:cNvSpPr txBox="1"/>
          <p:nvPr>
            <p:ph type="title"/>
          </p:nvPr>
        </p:nvSpPr>
        <p:spPr>
          <a:xfrm>
            <a:off x="1196400" y="237038"/>
            <a:ext cx="5009400" cy="4593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2400"/>
              <a:buNone/>
              <a:defRPr b="0" sz="2400">
                <a:solidFill>
                  <a:srgbClr val="FFFFFF"/>
                </a:solidFill>
              </a:defRPr>
            </a:lvl1pPr>
            <a:lvl2pPr lvl="1" rtl="0" algn="ctr">
              <a:spcBef>
                <a:spcPts val="0"/>
              </a:spcBef>
              <a:spcAft>
                <a:spcPts val="0"/>
              </a:spcAft>
              <a:buClr>
                <a:srgbClr val="FFFFFF"/>
              </a:buClr>
              <a:buSzPts val="2400"/>
              <a:buNone/>
              <a:defRPr sz="2400">
                <a:solidFill>
                  <a:srgbClr val="FFFFFF"/>
                </a:solidFill>
              </a:defRPr>
            </a:lvl2pPr>
            <a:lvl3pPr lvl="2" rtl="0" algn="ctr">
              <a:spcBef>
                <a:spcPts val="0"/>
              </a:spcBef>
              <a:spcAft>
                <a:spcPts val="0"/>
              </a:spcAft>
              <a:buClr>
                <a:srgbClr val="FFFFFF"/>
              </a:buClr>
              <a:buSzPts val="2400"/>
              <a:buNone/>
              <a:defRPr sz="2400">
                <a:solidFill>
                  <a:srgbClr val="FFFFFF"/>
                </a:solidFill>
              </a:defRPr>
            </a:lvl3pPr>
            <a:lvl4pPr lvl="3" rtl="0" algn="ctr">
              <a:spcBef>
                <a:spcPts val="0"/>
              </a:spcBef>
              <a:spcAft>
                <a:spcPts val="0"/>
              </a:spcAft>
              <a:buClr>
                <a:srgbClr val="FFFFFF"/>
              </a:buClr>
              <a:buSzPts val="2400"/>
              <a:buNone/>
              <a:defRPr sz="2400">
                <a:solidFill>
                  <a:srgbClr val="FFFFFF"/>
                </a:solidFill>
              </a:defRPr>
            </a:lvl4pPr>
            <a:lvl5pPr lvl="4" rtl="0" algn="ctr">
              <a:spcBef>
                <a:spcPts val="0"/>
              </a:spcBef>
              <a:spcAft>
                <a:spcPts val="0"/>
              </a:spcAft>
              <a:buClr>
                <a:srgbClr val="FFFFFF"/>
              </a:buClr>
              <a:buSzPts val="2400"/>
              <a:buNone/>
              <a:defRPr sz="2400">
                <a:solidFill>
                  <a:srgbClr val="FFFFFF"/>
                </a:solidFill>
              </a:defRPr>
            </a:lvl5pPr>
            <a:lvl6pPr lvl="5" rtl="0" algn="ctr">
              <a:spcBef>
                <a:spcPts val="0"/>
              </a:spcBef>
              <a:spcAft>
                <a:spcPts val="0"/>
              </a:spcAft>
              <a:buClr>
                <a:srgbClr val="FFFFFF"/>
              </a:buClr>
              <a:buSzPts val="2400"/>
              <a:buNone/>
              <a:defRPr sz="2400">
                <a:solidFill>
                  <a:srgbClr val="FFFFFF"/>
                </a:solidFill>
              </a:defRPr>
            </a:lvl6pPr>
            <a:lvl7pPr lvl="6" rtl="0" algn="ctr">
              <a:spcBef>
                <a:spcPts val="0"/>
              </a:spcBef>
              <a:spcAft>
                <a:spcPts val="0"/>
              </a:spcAft>
              <a:buClr>
                <a:srgbClr val="FFFFFF"/>
              </a:buClr>
              <a:buSzPts val="2400"/>
              <a:buNone/>
              <a:defRPr sz="2400">
                <a:solidFill>
                  <a:srgbClr val="FFFFFF"/>
                </a:solidFill>
              </a:defRPr>
            </a:lvl7pPr>
            <a:lvl8pPr lvl="7" rtl="0" algn="ctr">
              <a:spcBef>
                <a:spcPts val="0"/>
              </a:spcBef>
              <a:spcAft>
                <a:spcPts val="0"/>
              </a:spcAft>
              <a:buClr>
                <a:srgbClr val="FFFFFF"/>
              </a:buClr>
              <a:buSzPts val="2400"/>
              <a:buNone/>
              <a:defRPr sz="2400">
                <a:solidFill>
                  <a:srgbClr val="FFFFFF"/>
                </a:solidFill>
              </a:defRPr>
            </a:lvl8pPr>
            <a:lvl9pPr lvl="8" rtl="0" algn="ctr">
              <a:spcBef>
                <a:spcPts val="0"/>
              </a:spcBef>
              <a:spcAft>
                <a:spcPts val="0"/>
              </a:spcAft>
              <a:buClr>
                <a:srgbClr val="FFFFFF"/>
              </a:buClr>
              <a:buSzPts val="2400"/>
              <a:buNone/>
              <a:defRPr sz="2400">
                <a:solidFill>
                  <a:srgbClr val="FFFFFF"/>
                </a:solidFill>
              </a:defRPr>
            </a:lvl9pPr>
          </a:lstStyle>
          <a:p/>
        </p:txBody>
      </p:sp>
      <p:pic>
        <p:nvPicPr>
          <p:cNvPr id="172" name="Google Shape;172;p21"/>
          <p:cNvPicPr preferRelativeResize="0"/>
          <p:nvPr/>
        </p:nvPicPr>
        <p:blipFill>
          <a:blip r:embed="rId2">
            <a:alphaModFix/>
          </a:blip>
          <a:stretch>
            <a:fillRect/>
          </a:stretch>
        </p:blipFill>
        <p:spPr>
          <a:xfrm>
            <a:off x="53875" y="137671"/>
            <a:ext cx="1155176" cy="658053"/>
          </a:xfrm>
          <a:prstGeom prst="rect">
            <a:avLst/>
          </a:prstGeom>
          <a:noFill/>
          <a:ln>
            <a:noFill/>
          </a:ln>
        </p:spPr>
      </p:pic>
      <p:sp>
        <p:nvSpPr>
          <p:cNvPr id="173" name="Google Shape;173;p21"/>
          <p:cNvSpPr txBox="1"/>
          <p:nvPr>
            <p:ph idx="2" type="subTitle"/>
          </p:nvPr>
        </p:nvSpPr>
        <p:spPr>
          <a:xfrm>
            <a:off x="7003805" y="211738"/>
            <a:ext cx="1336200" cy="328800"/>
          </a:xfrm>
          <a:prstGeom prst="rect">
            <a:avLst/>
          </a:prstGeom>
        </p:spPr>
        <p:txBody>
          <a:bodyPr anchorCtr="0" anchor="t" bIns="91425" lIns="91425" spcFirstLastPara="1" rIns="91425" wrap="square" tIns="91425">
            <a:noAutofit/>
          </a:bodyPr>
          <a:lstStyle>
            <a:lvl1pPr lvl="0" rtl="0" algn="r">
              <a:spcBef>
                <a:spcPts val="0"/>
              </a:spcBef>
              <a:spcAft>
                <a:spcPts val="0"/>
              </a:spcAft>
              <a:buNone/>
              <a:defRPr b="1" sz="1000">
                <a:solidFill>
                  <a:srgbClr val="FFFFFF"/>
                </a:solidFill>
              </a:defRPr>
            </a:lvl1pPr>
            <a:lvl2pPr lvl="1" rtl="0" algn="r">
              <a:spcBef>
                <a:spcPts val="1600"/>
              </a:spcBef>
              <a:spcAft>
                <a:spcPts val="0"/>
              </a:spcAft>
              <a:buNone/>
              <a:defRPr b="1" sz="1000">
                <a:solidFill>
                  <a:srgbClr val="FFFFFF"/>
                </a:solidFill>
              </a:defRPr>
            </a:lvl2pPr>
            <a:lvl3pPr lvl="2" rtl="0" algn="r">
              <a:spcBef>
                <a:spcPts val="1600"/>
              </a:spcBef>
              <a:spcAft>
                <a:spcPts val="0"/>
              </a:spcAft>
              <a:buNone/>
              <a:defRPr b="1" sz="1000">
                <a:solidFill>
                  <a:srgbClr val="FFFFFF"/>
                </a:solidFill>
              </a:defRPr>
            </a:lvl3pPr>
            <a:lvl4pPr lvl="3" rtl="0" algn="r">
              <a:spcBef>
                <a:spcPts val="1600"/>
              </a:spcBef>
              <a:spcAft>
                <a:spcPts val="0"/>
              </a:spcAft>
              <a:buNone/>
              <a:defRPr b="1" sz="1000">
                <a:solidFill>
                  <a:srgbClr val="FFFFFF"/>
                </a:solidFill>
              </a:defRPr>
            </a:lvl4pPr>
            <a:lvl5pPr lvl="4" rtl="0" algn="r">
              <a:spcBef>
                <a:spcPts val="1600"/>
              </a:spcBef>
              <a:spcAft>
                <a:spcPts val="0"/>
              </a:spcAft>
              <a:buNone/>
              <a:defRPr b="1" sz="1000">
                <a:solidFill>
                  <a:srgbClr val="FFFFFF"/>
                </a:solidFill>
              </a:defRPr>
            </a:lvl5pPr>
            <a:lvl6pPr lvl="5" rtl="0" algn="r">
              <a:spcBef>
                <a:spcPts val="1600"/>
              </a:spcBef>
              <a:spcAft>
                <a:spcPts val="0"/>
              </a:spcAft>
              <a:buNone/>
              <a:defRPr b="1" sz="1000">
                <a:solidFill>
                  <a:srgbClr val="FFFFFF"/>
                </a:solidFill>
              </a:defRPr>
            </a:lvl6pPr>
            <a:lvl7pPr lvl="6" rtl="0" algn="r">
              <a:spcBef>
                <a:spcPts val="1600"/>
              </a:spcBef>
              <a:spcAft>
                <a:spcPts val="0"/>
              </a:spcAft>
              <a:buNone/>
              <a:defRPr b="1" sz="1000">
                <a:solidFill>
                  <a:srgbClr val="FFFFFF"/>
                </a:solidFill>
              </a:defRPr>
            </a:lvl7pPr>
            <a:lvl8pPr lvl="7" rtl="0" algn="r">
              <a:spcBef>
                <a:spcPts val="1600"/>
              </a:spcBef>
              <a:spcAft>
                <a:spcPts val="0"/>
              </a:spcAft>
              <a:buNone/>
              <a:defRPr b="1" sz="1000">
                <a:solidFill>
                  <a:srgbClr val="FFFFFF"/>
                </a:solidFill>
              </a:defRPr>
            </a:lvl8pPr>
            <a:lvl9pPr lvl="8" rtl="0" algn="r">
              <a:spcBef>
                <a:spcPts val="1600"/>
              </a:spcBef>
              <a:spcAft>
                <a:spcPts val="1600"/>
              </a:spcAft>
              <a:buNone/>
              <a:defRPr b="1" sz="1000">
                <a:solidFill>
                  <a:srgbClr val="FFFFFF"/>
                </a:solidFill>
              </a:defRPr>
            </a:lvl9pPr>
          </a:lstStyle>
          <a:p/>
        </p:txBody>
      </p:sp>
      <p:pic>
        <p:nvPicPr>
          <p:cNvPr id="174" name="Google Shape;174;p21"/>
          <p:cNvPicPr preferRelativeResize="0"/>
          <p:nvPr/>
        </p:nvPicPr>
        <p:blipFill>
          <a:blip r:embed="rId3">
            <a:alphaModFix/>
          </a:blip>
          <a:stretch>
            <a:fillRect/>
          </a:stretch>
        </p:blipFill>
        <p:spPr>
          <a:xfrm>
            <a:off x="8339999" y="199100"/>
            <a:ext cx="393600" cy="393600"/>
          </a:xfrm>
          <a:prstGeom prst="rect">
            <a:avLst/>
          </a:prstGeom>
          <a:noFill/>
          <a:ln>
            <a:noFill/>
          </a:ln>
        </p:spPr>
      </p:pic>
      <p:sp>
        <p:nvSpPr>
          <p:cNvPr id="175" name="Google Shape;175;p21"/>
          <p:cNvSpPr txBox="1"/>
          <p:nvPr>
            <p:ph idx="3" type="body"/>
          </p:nvPr>
        </p:nvSpPr>
        <p:spPr>
          <a:xfrm>
            <a:off x="4572000" y="4712925"/>
            <a:ext cx="3691800" cy="393600"/>
          </a:xfrm>
          <a:prstGeom prst="rect">
            <a:avLst/>
          </a:prstGeom>
        </p:spPr>
        <p:txBody>
          <a:bodyPr anchorCtr="0" anchor="ctr" bIns="91425" lIns="91425" spcFirstLastPara="1" rIns="91425" wrap="square" tIns="91425">
            <a:noAutofit/>
          </a:bodyPr>
          <a:lstStyle>
            <a:lvl1pPr indent="-285750" lvl="0" marL="457200" rtl="0">
              <a:spcBef>
                <a:spcPts val="0"/>
              </a:spcBef>
              <a:spcAft>
                <a:spcPts val="0"/>
              </a:spcAft>
              <a:buSzPts val="900"/>
              <a:buFont typeface="Proxima Nova"/>
              <a:buChar char="●"/>
              <a:defRPr sz="900">
                <a:latin typeface="Proxima Nova"/>
                <a:ea typeface="Proxima Nova"/>
                <a:cs typeface="Proxima Nova"/>
                <a:sym typeface="Proxima Nova"/>
              </a:defRPr>
            </a:lvl1pPr>
            <a:lvl2pPr indent="-285750" lvl="1" marL="914400" rtl="0">
              <a:spcBef>
                <a:spcPts val="0"/>
              </a:spcBef>
              <a:spcAft>
                <a:spcPts val="0"/>
              </a:spcAft>
              <a:buSzPts val="900"/>
              <a:buFont typeface="Proxima Nova"/>
              <a:buChar char="○"/>
              <a:defRPr sz="900">
                <a:latin typeface="Proxima Nova"/>
                <a:ea typeface="Proxima Nova"/>
                <a:cs typeface="Proxima Nova"/>
                <a:sym typeface="Proxima Nova"/>
              </a:defRPr>
            </a:lvl2pPr>
            <a:lvl3pPr indent="-285750" lvl="2" marL="1371600" rtl="0">
              <a:spcBef>
                <a:spcPts val="0"/>
              </a:spcBef>
              <a:spcAft>
                <a:spcPts val="0"/>
              </a:spcAft>
              <a:buSzPts val="900"/>
              <a:buFont typeface="Proxima Nova"/>
              <a:buChar char="■"/>
              <a:defRPr sz="900">
                <a:latin typeface="Proxima Nova"/>
                <a:ea typeface="Proxima Nova"/>
                <a:cs typeface="Proxima Nova"/>
                <a:sym typeface="Proxima Nova"/>
              </a:defRPr>
            </a:lvl3pPr>
            <a:lvl4pPr indent="-285750" lvl="3" marL="1828800" rtl="0">
              <a:spcBef>
                <a:spcPts val="0"/>
              </a:spcBef>
              <a:spcAft>
                <a:spcPts val="0"/>
              </a:spcAft>
              <a:buSzPts val="900"/>
              <a:buFont typeface="Proxima Nova"/>
              <a:buChar char="●"/>
              <a:defRPr sz="900">
                <a:latin typeface="Proxima Nova"/>
                <a:ea typeface="Proxima Nova"/>
                <a:cs typeface="Proxima Nova"/>
                <a:sym typeface="Proxima Nova"/>
              </a:defRPr>
            </a:lvl4pPr>
            <a:lvl5pPr indent="-285750" lvl="4" marL="2286000" rtl="0">
              <a:spcBef>
                <a:spcPts val="0"/>
              </a:spcBef>
              <a:spcAft>
                <a:spcPts val="0"/>
              </a:spcAft>
              <a:buSzPts val="900"/>
              <a:buFont typeface="Proxima Nova"/>
              <a:buChar char="○"/>
              <a:defRPr sz="900">
                <a:latin typeface="Proxima Nova"/>
                <a:ea typeface="Proxima Nova"/>
                <a:cs typeface="Proxima Nova"/>
                <a:sym typeface="Proxima Nova"/>
              </a:defRPr>
            </a:lvl5pPr>
            <a:lvl6pPr indent="-285750" lvl="5" marL="2743200" rtl="0">
              <a:spcBef>
                <a:spcPts val="0"/>
              </a:spcBef>
              <a:spcAft>
                <a:spcPts val="0"/>
              </a:spcAft>
              <a:buSzPts val="900"/>
              <a:buFont typeface="Proxima Nova"/>
              <a:buChar char="■"/>
              <a:defRPr sz="900">
                <a:latin typeface="Proxima Nova"/>
                <a:ea typeface="Proxima Nova"/>
                <a:cs typeface="Proxima Nova"/>
                <a:sym typeface="Proxima Nova"/>
              </a:defRPr>
            </a:lvl6pPr>
            <a:lvl7pPr indent="-285750" lvl="6" marL="3200400" rtl="0">
              <a:spcBef>
                <a:spcPts val="0"/>
              </a:spcBef>
              <a:spcAft>
                <a:spcPts val="0"/>
              </a:spcAft>
              <a:buSzPts val="900"/>
              <a:buFont typeface="Proxima Nova"/>
              <a:buChar char="●"/>
              <a:defRPr sz="900">
                <a:latin typeface="Proxima Nova"/>
                <a:ea typeface="Proxima Nova"/>
                <a:cs typeface="Proxima Nova"/>
                <a:sym typeface="Proxima Nova"/>
              </a:defRPr>
            </a:lvl7pPr>
            <a:lvl8pPr indent="-285750" lvl="7" marL="3657600" rtl="0">
              <a:spcBef>
                <a:spcPts val="0"/>
              </a:spcBef>
              <a:spcAft>
                <a:spcPts val="0"/>
              </a:spcAft>
              <a:buSzPts val="900"/>
              <a:buFont typeface="Proxima Nova"/>
              <a:buChar char="○"/>
              <a:defRPr sz="900">
                <a:latin typeface="Proxima Nova"/>
                <a:ea typeface="Proxima Nova"/>
                <a:cs typeface="Proxima Nova"/>
                <a:sym typeface="Proxima Nova"/>
              </a:defRPr>
            </a:lvl8pPr>
            <a:lvl9pPr indent="-285750" lvl="8" marL="4114800" rtl="0">
              <a:spcBef>
                <a:spcPts val="0"/>
              </a:spcBef>
              <a:spcAft>
                <a:spcPts val="0"/>
              </a:spcAft>
              <a:buSzPts val="900"/>
              <a:buFont typeface="Proxima Nova"/>
              <a:buChar char="■"/>
              <a:defRPr sz="900">
                <a:latin typeface="Proxima Nova"/>
                <a:ea typeface="Proxima Nova"/>
                <a:cs typeface="Proxima Nova"/>
                <a:sym typeface="Proxima Nova"/>
              </a:defRPr>
            </a:lvl9pPr>
          </a:lstStyle>
          <a:p/>
        </p:txBody>
      </p:sp>
      <p:sp>
        <p:nvSpPr>
          <p:cNvPr id="176" name="Google Shape;176;p21"/>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lvl1pPr lvl="0" rtl="0">
              <a:buNone/>
              <a:defRPr sz="900">
                <a:solidFill>
                  <a:schemeClr val="dk1"/>
                </a:solidFill>
                <a:latin typeface="Proxima Nova"/>
                <a:ea typeface="Proxima Nova"/>
                <a:cs typeface="Proxima Nova"/>
                <a:sym typeface="Proxima Nova"/>
              </a:defRPr>
            </a:lvl1pPr>
            <a:lvl2pPr lvl="1" rtl="0">
              <a:buNone/>
              <a:defRPr sz="900">
                <a:solidFill>
                  <a:schemeClr val="dk1"/>
                </a:solidFill>
                <a:latin typeface="Proxima Nova"/>
                <a:ea typeface="Proxima Nova"/>
                <a:cs typeface="Proxima Nova"/>
                <a:sym typeface="Proxima Nova"/>
              </a:defRPr>
            </a:lvl2pPr>
            <a:lvl3pPr lvl="2" rtl="0">
              <a:buNone/>
              <a:defRPr sz="900">
                <a:solidFill>
                  <a:schemeClr val="dk1"/>
                </a:solidFill>
                <a:latin typeface="Proxima Nova"/>
                <a:ea typeface="Proxima Nova"/>
                <a:cs typeface="Proxima Nova"/>
                <a:sym typeface="Proxima Nova"/>
              </a:defRPr>
            </a:lvl3pPr>
            <a:lvl4pPr lvl="3" rtl="0">
              <a:buNone/>
              <a:defRPr sz="900">
                <a:solidFill>
                  <a:schemeClr val="dk1"/>
                </a:solidFill>
                <a:latin typeface="Proxima Nova"/>
                <a:ea typeface="Proxima Nova"/>
                <a:cs typeface="Proxima Nova"/>
                <a:sym typeface="Proxima Nova"/>
              </a:defRPr>
            </a:lvl4pPr>
            <a:lvl5pPr lvl="4" rtl="0">
              <a:buNone/>
              <a:defRPr sz="900">
                <a:solidFill>
                  <a:schemeClr val="dk1"/>
                </a:solidFill>
                <a:latin typeface="Proxima Nova"/>
                <a:ea typeface="Proxima Nova"/>
                <a:cs typeface="Proxima Nova"/>
                <a:sym typeface="Proxima Nova"/>
              </a:defRPr>
            </a:lvl5pPr>
            <a:lvl6pPr lvl="5" rtl="0">
              <a:buNone/>
              <a:defRPr sz="900">
                <a:solidFill>
                  <a:schemeClr val="dk1"/>
                </a:solidFill>
                <a:latin typeface="Proxima Nova"/>
                <a:ea typeface="Proxima Nova"/>
                <a:cs typeface="Proxima Nova"/>
                <a:sym typeface="Proxima Nova"/>
              </a:defRPr>
            </a:lvl6pPr>
            <a:lvl7pPr lvl="6" rtl="0">
              <a:buNone/>
              <a:defRPr sz="900">
                <a:solidFill>
                  <a:schemeClr val="dk1"/>
                </a:solidFill>
                <a:latin typeface="Proxima Nova"/>
                <a:ea typeface="Proxima Nova"/>
                <a:cs typeface="Proxima Nova"/>
                <a:sym typeface="Proxima Nova"/>
              </a:defRPr>
            </a:lvl7pPr>
            <a:lvl8pPr lvl="7" rtl="0">
              <a:buNone/>
              <a:defRPr sz="900">
                <a:solidFill>
                  <a:schemeClr val="dk1"/>
                </a:solidFill>
                <a:latin typeface="Proxima Nova"/>
                <a:ea typeface="Proxima Nova"/>
                <a:cs typeface="Proxima Nova"/>
                <a:sym typeface="Proxima Nova"/>
              </a:defRPr>
            </a:lvl8pPr>
            <a:lvl9pPr lvl="8" rtl="0">
              <a:buNone/>
              <a:defRPr sz="900">
                <a:solidFill>
                  <a:schemeClr val="dk1"/>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a:t>
            </a:r>
            <a:r>
              <a:rPr lang="en"/>
              <a:t>2021</a:t>
            </a:r>
            <a:r>
              <a:rPr lang="en"/>
              <a:t> General Assembly</a:t>
            </a: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Group Exercise">
  <p:cSld name="TITLE_AND_BODY_1_2_2_2_1_1_4">
    <p:spTree>
      <p:nvGrpSpPr>
        <p:cNvPr id="177" name="Shape 177"/>
        <p:cNvGrpSpPr/>
        <p:nvPr/>
      </p:nvGrpSpPr>
      <p:grpSpPr>
        <a:xfrm>
          <a:off x="0" y="0"/>
          <a:ext cx="0" cy="0"/>
          <a:chOff x="0" y="0"/>
          <a:chExt cx="0" cy="0"/>
        </a:xfrm>
      </p:grpSpPr>
      <p:sp>
        <p:nvSpPr>
          <p:cNvPr id="178" name="Google Shape;178;p22"/>
          <p:cNvSpPr/>
          <p:nvPr/>
        </p:nvSpPr>
        <p:spPr>
          <a:xfrm>
            <a:off x="125" y="-4750"/>
            <a:ext cx="9144000" cy="8013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79" name="Google Shape;179;p22"/>
          <p:cNvSpPr txBox="1"/>
          <p:nvPr>
            <p:ph idx="1" type="body"/>
          </p:nvPr>
        </p:nvSpPr>
        <p:spPr>
          <a:xfrm>
            <a:off x="457200" y="1143000"/>
            <a:ext cx="8229600" cy="29379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30200" lvl="1" marL="914400" rtl="0">
              <a:spcBef>
                <a:spcPts val="1600"/>
              </a:spcBef>
              <a:spcAft>
                <a:spcPts val="0"/>
              </a:spcAft>
              <a:buSzPts val="1600"/>
              <a:buChar char="○"/>
              <a:defRPr/>
            </a:lvl2pPr>
            <a:lvl3pPr indent="-317500" lvl="2" marL="1371600" rtl="0">
              <a:spcBef>
                <a:spcPts val="1600"/>
              </a:spcBef>
              <a:spcAft>
                <a:spcPts val="0"/>
              </a:spcAft>
              <a:buSzPts val="1400"/>
              <a:buChar char="■"/>
              <a:defRPr/>
            </a:lvl3pPr>
            <a:lvl4pPr indent="-304800" lvl="3" marL="1828800" rtl="0">
              <a:spcBef>
                <a:spcPts val="1600"/>
              </a:spcBef>
              <a:spcAft>
                <a:spcPts val="0"/>
              </a:spcAft>
              <a:buSzPts val="1200"/>
              <a:buChar char="●"/>
              <a:defRPr/>
            </a:lvl4pPr>
            <a:lvl5pPr indent="-304800" lvl="4" marL="2286000" rtl="0">
              <a:spcBef>
                <a:spcPts val="1600"/>
              </a:spcBef>
              <a:spcAft>
                <a:spcPts val="0"/>
              </a:spcAft>
              <a:buSzPts val="1200"/>
              <a:buChar char="○"/>
              <a:defRPr/>
            </a:lvl5pPr>
            <a:lvl6pPr indent="-304800" lvl="5" marL="2743200" rtl="0">
              <a:spcBef>
                <a:spcPts val="1600"/>
              </a:spcBef>
              <a:spcAft>
                <a:spcPts val="0"/>
              </a:spcAft>
              <a:buSzPts val="1200"/>
              <a:buChar char="■"/>
              <a:defRPr/>
            </a:lvl6pPr>
            <a:lvl7pPr indent="-304800" lvl="6" marL="3200400" rtl="0">
              <a:spcBef>
                <a:spcPts val="1600"/>
              </a:spcBef>
              <a:spcAft>
                <a:spcPts val="0"/>
              </a:spcAft>
              <a:buSzPts val="1200"/>
              <a:buChar char="●"/>
              <a:defRPr/>
            </a:lvl7pPr>
            <a:lvl8pPr indent="-304800" lvl="7" marL="3657600" rtl="0">
              <a:spcBef>
                <a:spcPts val="1600"/>
              </a:spcBef>
              <a:spcAft>
                <a:spcPts val="0"/>
              </a:spcAft>
              <a:buSzPts val="1200"/>
              <a:buChar char="○"/>
              <a:defRPr/>
            </a:lvl8pPr>
            <a:lvl9pPr indent="-304800" lvl="8" marL="4114800" rtl="0">
              <a:spcBef>
                <a:spcPts val="1600"/>
              </a:spcBef>
              <a:spcAft>
                <a:spcPts val="1600"/>
              </a:spcAft>
              <a:buSzPts val="1200"/>
              <a:buChar char="■"/>
              <a:defRPr/>
            </a:lvl9pPr>
          </a:lstStyle>
          <a:p/>
        </p:txBody>
      </p:sp>
      <p:sp>
        <p:nvSpPr>
          <p:cNvPr id="180" name="Google Shape;180;p22"/>
          <p:cNvSpPr txBox="1"/>
          <p:nvPr/>
        </p:nvSpPr>
        <p:spPr>
          <a:xfrm>
            <a:off x="1196399" y="39194"/>
            <a:ext cx="2220000" cy="45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FFFF"/>
                </a:solidFill>
                <a:latin typeface="Proxima Nova"/>
                <a:ea typeface="Proxima Nova"/>
                <a:cs typeface="Proxima Nova"/>
                <a:sym typeface="Proxima Nova"/>
              </a:rPr>
              <a:t>Group Exercise:</a:t>
            </a:r>
            <a:endParaRPr b="1">
              <a:solidFill>
                <a:srgbClr val="FFFFFF"/>
              </a:solidFill>
              <a:latin typeface="Proxima Nova"/>
              <a:ea typeface="Proxima Nova"/>
              <a:cs typeface="Proxima Nova"/>
              <a:sym typeface="Proxima Nova"/>
            </a:endParaRPr>
          </a:p>
        </p:txBody>
      </p:sp>
      <p:sp>
        <p:nvSpPr>
          <p:cNvPr id="181" name="Google Shape;181;p22"/>
          <p:cNvSpPr txBox="1"/>
          <p:nvPr>
            <p:ph type="title"/>
          </p:nvPr>
        </p:nvSpPr>
        <p:spPr>
          <a:xfrm>
            <a:off x="1196400" y="237038"/>
            <a:ext cx="5009400" cy="4593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2400"/>
              <a:buNone/>
              <a:defRPr b="0" sz="2400">
                <a:solidFill>
                  <a:srgbClr val="FFFFFF"/>
                </a:solidFill>
              </a:defRPr>
            </a:lvl1pPr>
            <a:lvl2pPr lvl="1" rtl="0" algn="ctr">
              <a:spcBef>
                <a:spcPts val="0"/>
              </a:spcBef>
              <a:spcAft>
                <a:spcPts val="0"/>
              </a:spcAft>
              <a:buClr>
                <a:srgbClr val="FFFFFF"/>
              </a:buClr>
              <a:buSzPts val="2400"/>
              <a:buNone/>
              <a:defRPr sz="2400">
                <a:solidFill>
                  <a:srgbClr val="FFFFFF"/>
                </a:solidFill>
              </a:defRPr>
            </a:lvl2pPr>
            <a:lvl3pPr lvl="2" rtl="0" algn="ctr">
              <a:spcBef>
                <a:spcPts val="0"/>
              </a:spcBef>
              <a:spcAft>
                <a:spcPts val="0"/>
              </a:spcAft>
              <a:buClr>
                <a:srgbClr val="FFFFFF"/>
              </a:buClr>
              <a:buSzPts val="2400"/>
              <a:buNone/>
              <a:defRPr sz="2400">
                <a:solidFill>
                  <a:srgbClr val="FFFFFF"/>
                </a:solidFill>
              </a:defRPr>
            </a:lvl3pPr>
            <a:lvl4pPr lvl="3" rtl="0" algn="ctr">
              <a:spcBef>
                <a:spcPts val="0"/>
              </a:spcBef>
              <a:spcAft>
                <a:spcPts val="0"/>
              </a:spcAft>
              <a:buClr>
                <a:srgbClr val="FFFFFF"/>
              </a:buClr>
              <a:buSzPts val="2400"/>
              <a:buNone/>
              <a:defRPr sz="2400">
                <a:solidFill>
                  <a:srgbClr val="FFFFFF"/>
                </a:solidFill>
              </a:defRPr>
            </a:lvl4pPr>
            <a:lvl5pPr lvl="4" rtl="0" algn="ctr">
              <a:spcBef>
                <a:spcPts val="0"/>
              </a:spcBef>
              <a:spcAft>
                <a:spcPts val="0"/>
              </a:spcAft>
              <a:buClr>
                <a:srgbClr val="FFFFFF"/>
              </a:buClr>
              <a:buSzPts val="2400"/>
              <a:buNone/>
              <a:defRPr sz="2400">
                <a:solidFill>
                  <a:srgbClr val="FFFFFF"/>
                </a:solidFill>
              </a:defRPr>
            </a:lvl5pPr>
            <a:lvl6pPr lvl="5" rtl="0" algn="ctr">
              <a:spcBef>
                <a:spcPts val="0"/>
              </a:spcBef>
              <a:spcAft>
                <a:spcPts val="0"/>
              </a:spcAft>
              <a:buClr>
                <a:srgbClr val="FFFFFF"/>
              </a:buClr>
              <a:buSzPts val="2400"/>
              <a:buNone/>
              <a:defRPr sz="2400">
                <a:solidFill>
                  <a:srgbClr val="FFFFFF"/>
                </a:solidFill>
              </a:defRPr>
            </a:lvl6pPr>
            <a:lvl7pPr lvl="6" rtl="0" algn="ctr">
              <a:spcBef>
                <a:spcPts val="0"/>
              </a:spcBef>
              <a:spcAft>
                <a:spcPts val="0"/>
              </a:spcAft>
              <a:buClr>
                <a:srgbClr val="FFFFFF"/>
              </a:buClr>
              <a:buSzPts val="2400"/>
              <a:buNone/>
              <a:defRPr sz="2400">
                <a:solidFill>
                  <a:srgbClr val="FFFFFF"/>
                </a:solidFill>
              </a:defRPr>
            </a:lvl7pPr>
            <a:lvl8pPr lvl="7" rtl="0" algn="ctr">
              <a:spcBef>
                <a:spcPts val="0"/>
              </a:spcBef>
              <a:spcAft>
                <a:spcPts val="0"/>
              </a:spcAft>
              <a:buClr>
                <a:srgbClr val="FFFFFF"/>
              </a:buClr>
              <a:buSzPts val="2400"/>
              <a:buNone/>
              <a:defRPr sz="2400">
                <a:solidFill>
                  <a:srgbClr val="FFFFFF"/>
                </a:solidFill>
              </a:defRPr>
            </a:lvl8pPr>
            <a:lvl9pPr lvl="8" rtl="0" algn="ctr">
              <a:spcBef>
                <a:spcPts val="0"/>
              </a:spcBef>
              <a:spcAft>
                <a:spcPts val="0"/>
              </a:spcAft>
              <a:buClr>
                <a:srgbClr val="FFFFFF"/>
              </a:buClr>
              <a:buSzPts val="2400"/>
              <a:buNone/>
              <a:defRPr sz="2400">
                <a:solidFill>
                  <a:srgbClr val="FFFFFF"/>
                </a:solidFill>
              </a:defRPr>
            </a:lvl9pPr>
          </a:lstStyle>
          <a:p/>
        </p:txBody>
      </p:sp>
      <p:pic>
        <p:nvPicPr>
          <p:cNvPr id="182" name="Google Shape;182;p22"/>
          <p:cNvPicPr preferRelativeResize="0"/>
          <p:nvPr/>
        </p:nvPicPr>
        <p:blipFill>
          <a:blip r:embed="rId2">
            <a:alphaModFix/>
          </a:blip>
          <a:stretch>
            <a:fillRect/>
          </a:stretch>
        </p:blipFill>
        <p:spPr>
          <a:xfrm>
            <a:off x="53875" y="137671"/>
            <a:ext cx="1155176" cy="658053"/>
          </a:xfrm>
          <a:prstGeom prst="rect">
            <a:avLst/>
          </a:prstGeom>
          <a:noFill/>
          <a:ln>
            <a:noFill/>
          </a:ln>
        </p:spPr>
      </p:pic>
      <p:sp>
        <p:nvSpPr>
          <p:cNvPr id="183" name="Google Shape;183;p22"/>
          <p:cNvSpPr txBox="1"/>
          <p:nvPr>
            <p:ph idx="2" type="body"/>
          </p:nvPr>
        </p:nvSpPr>
        <p:spPr>
          <a:xfrm>
            <a:off x="4572000" y="4712925"/>
            <a:ext cx="3691800" cy="393600"/>
          </a:xfrm>
          <a:prstGeom prst="rect">
            <a:avLst/>
          </a:prstGeom>
        </p:spPr>
        <p:txBody>
          <a:bodyPr anchorCtr="0" anchor="ctr" bIns="91425" lIns="91425" spcFirstLastPara="1" rIns="91425" wrap="square" tIns="91425">
            <a:noAutofit/>
          </a:bodyPr>
          <a:lstStyle>
            <a:lvl1pPr indent="-285750" lvl="0" marL="457200" rtl="0">
              <a:spcBef>
                <a:spcPts val="0"/>
              </a:spcBef>
              <a:spcAft>
                <a:spcPts val="0"/>
              </a:spcAft>
              <a:buSzPts val="900"/>
              <a:buFont typeface="Proxima Nova"/>
              <a:buChar char="●"/>
              <a:defRPr sz="900">
                <a:latin typeface="Proxima Nova"/>
                <a:ea typeface="Proxima Nova"/>
                <a:cs typeface="Proxima Nova"/>
                <a:sym typeface="Proxima Nova"/>
              </a:defRPr>
            </a:lvl1pPr>
            <a:lvl2pPr indent="-285750" lvl="1" marL="914400" rtl="0">
              <a:spcBef>
                <a:spcPts val="0"/>
              </a:spcBef>
              <a:spcAft>
                <a:spcPts val="0"/>
              </a:spcAft>
              <a:buSzPts val="900"/>
              <a:buFont typeface="Proxima Nova"/>
              <a:buChar char="○"/>
              <a:defRPr sz="900">
                <a:latin typeface="Proxima Nova"/>
                <a:ea typeface="Proxima Nova"/>
                <a:cs typeface="Proxima Nova"/>
                <a:sym typeface="Proxima Nova"/>
              </a:defRPr>
            </a:lvl2pPr>
            <a:lvl3pPr indent="-285750" lvl="2" marL="1371600" rtl="0">
              <a:spcBef>
                <a:spcPts val="0"/>
              </a:spcBef>
              <a:spcAft>
                <a:spcPts val="0"/>
              </a:spcAft>
              <a:buSzPts val="900"/>
              <a:buFont typeface="Proxima Nova"/>
              <a:buChar char="■"/>
              <a:defRPr sz="900">
                <a:latin typeface="Proxima Nova"/>
                <a:ea typeface="Proxima Nova"/>
                <a:cs typeface="Proxima Nova"/>
                <a:sym typeface="Proxima Nova"/>
              </a:defRPr>
            </a:lvl3pPr>
            <a:lvl4pPr indent="-285750" lvl="3" marL="1828800" rtl="0">
              <a:spcBef>
                <a:spcPts val="0"/>
              </a:spcBef>
              <a:spcAft>
                <a:spcPts val="0"/>
              </a:spcAft>
              <a:buSzPts val="900"/>
              <a:buFont typeface="Proxima Nova"/>
              <a:buChar char="●"/>
              <a:defRPr sz="900">
                <a:latin typeface="Proxima Nova"/>
                <a:ea typeface="Proxima Nova"/>
                <a:cs typeface="Proxima Nova"/>
                <a:sym typeface="Proxima Nova"/>
              </a:defRPr>
            </a:lvl4pPr>
            <a:lvl5pPr indent="-285750" lvl="4" marL="2286000" rtl="0">
              <a:spcBef>
                <a:spcPts val="0"/>
              </a:spcBef>
              <a:spcAft>
                <a:spcPts val="0"/>
              </a:spcAft>
              <a:buSzPts val="900"/>
              <a:buFont typeface="Proxima Nova"/>
              <a:buChar char="○"/>
              <a:defRPr sz="900">
                <a:latin typeface="Proxima Nova"/>
                <a:ea typeface="Proxima Nova"/>
                <a:cs typeface="Proxima Nova"/>
                <a:sym typeface="Proxima Nova"/>
              </a:defRPr>
            </a:lvl5pPr>
            <a:lvl6pPr indent="-285750" lvl="5" marL="2743200" rtl="0">
              <a:spcBef>
                <a:spcPts val="0"/>
              </a:spcBef>
              <a:spcAft>
                <a:spcPts val="0"/>
              </a:spcAft>
              <a:buSzPts val="900"/>
              <a:buFont typeface="Proxima Nova"/>
              <a:buChar char="■"/>
              <a:defRPr sz="900">
                <a:latin typeface="Proxima Nova"/>
                <a:ea typeface="Proxima Nova"/>
                <a:cs typeface="Proxima Nova"/>
                <a:sym typeface="Proxima Nova"/>
              </a:defRPr>
            </a:lvl6pPr>
            <a:lvl7pPr indent="-285750" lvl="6" marL="3200400" rtl="0">
              <a:spcBef>
                <a:spcPts val="0"/>
              </a:spcBef>
              <a:spcAft>
                <a:spcPts val="0"/>
              </a:spcAft>
              <a:buSzPts val="900"/>
              <a:buFont typeface="Proxima Nova"/>
              <a:buChar char="●"/>
              <a:defRPr sz="900">
                <a:latin typeface="Proxima Nova"/>
                <a:ea typeface="Proxima Nova"/>
                <a:cs typeface="Proxima Nova"/>
                <a:sym typeface="Proxima Nova"/>
              </a:defRPr>
            </a:lvl7pPr>
            <a:lvl8pPr indent="-285750" lvl="7" marL="3657600" rtl="0">
              <a:spcBef>
                <a:spcPts val="0"/>
              </a:spcBef>
              <a:spcAft>
                <a:spcPts val="0"/>
              </a:spcAft>
              <a:buSzPts val="900"/>
              <a:buFont typeface="Proxima Nova"/>
              <a:buChar char="○"/>
              <a:defRPr sz="900">
                <a:latin typeface="Proxima Nova"/>
                <a:ea typeface="Proxima Nova"/>
                <a:cs typeface="Proxima Nova"/>
                <a:sym typeface="Proxima Nova"/>
              </a:defRPr>
            </a:lvl8pPr>
            <a:lvl9pPr indent="-285750" lvl="8" marL="4114800" rtl="0">
              <a:spcBef>
                <a:spcPts val="0"/>
              </a:spcBef>
              <a:spcAft>
                <a:spcPts val="0"/>
              </a:spcAft>
              <a:buSzPts val="900"/>
              <a:buFont typeface="Proxima Nova"/>
              <a:buChar char="■"/>
              <a:defRPr sz="900">
                <a:latin typeface="Proxima Nova"/>
                <a:ea typeface="Proxima Nova"/>
                <a:cs typeface="Proxima Nova"/>
                <a:sym typeface="Proxima Nova"/>
              </a:defRPr>
            </a:lvl9pPr>
          </a:lstStyle>
          <a:p/>
        </p:txBody>
      </p:sp>
      <p:sp>
        <p:nvSpPr>
          <p:cNvPr id="184" name="Google Shape;184;p22"/>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lvl1pPr lvl="0" rtl="0">
              <a:buNone/>
              <a:defRPr sz="900">
                <a:solidFill>
                  <a:schemeClr val="dk1"/>
                </a:solidFill>
                <a:latin typeface="Proxima Nova"/>
                <a:ea typeface="Proxima Nova"/>
                <a:cs typeface="Proxima Nova"/>
                <a:sym typeface="Proxima Nova"/>
              </a:defRPr>
            </a:lvl1pPr>
            <a:lvl2pPr lvl="1" rtl="0">
              <a:buNone/>
              <a:defRPr sz="900">
                <a:solidFill>
                  <a:schemeClr val="dk1"/>
                </a:solidFill>
                <a:latin typeface="Proxima Nova"/>
                <a:ea typeface="Proxima Nova"/>
                <a:cs typeface="Proxima Nova"/>
                <a:sym typeface="Proxima Nova"/>
              </a:defRPr>
            </a:lvl2pPr>
            <a:lvl3pPr lvl="2" rtl="0">
              <a:buNone/>
              <a:defRPr sz="900">
                <a:solidFill>
                  <a:schemeClr val="dk1"/>
                </a:solidFill>
                <a:latin typeface="Proxima Nova"/>
                <a:ea typeface="Proxima Nova"/>
                <a:cs typeface="Proxima Nova"/>
                <a:sym typeface="Proxima Nova"/>
              </a:defRPr>
            </a:lvl3pPr>
            <a:lvl4pPr lvl="3" rtl="0">
              <a:buNone/>
              <a:defRPr sz="900">
                <a:solidFill>
                  <a:schemeClr val="dk1"/>
                </a:solidFill>
                <a:latin typeface="Proxima Nova"/>
                <a:ea typeface="Proxima Nova"/>
                <a:cs typeface="Proxima Nova"/>
                <a:sym typeface="Proxima Nova"/>
              </a:defRPr>
            </a:lvl4pPr>
            <a:lvl5pPr lvl="4" rtl="0">
              <a:buNone/>
              <a:defRPr sz="900">
                <a:solidFill>
                  <a:schemeClr val="dk1"/>
                </a:solidFill>
                <a:latin typeface="Proxima Nova"/>
                <a:ea typeface="Proxima Nova"/>
                <a:cs typeface="Proxima Nova"/>
                <a:sym typeface="Proxima Nova"/>
              </a:defRPr>
            </a:lvl5pPr>
            <a:lvl6pPr lvl="5" rtl="0">
              <a:buNone/>
              <a:defRPr sz="900">
                <a:solidFill>
                  <a:schemeClr val="dk1"/>
                </a:solidFill>
                <a:latin typeface="Proxima Nova"/>
                <a:ea typeface="Proxima Nova"/>
                <a:cs typeface="Proxima Nova"/>
                <a:sym typeface="Proxima Nova"/>
              </a:defRPr>
            </a:lvl6pPr>
            <a:lvl7pPr lvl="6" rtl="0">
              <a:buNone/>
              <a:defRPr sz="900">
                <a:solidFill>
                  <a:schemeClr val="dk1"/>
                </a:solidFill>
                <a:latin typeface="Proxima Nova"/>
                <a:ea typeface="Proxima Nova"/>
                <a:cs typeface="Proxima Nova"/>
                <a:sym typeface="Proxima Nova"/>
              </a:defRPr>
            </a:lvl7pPr>
            <a:lvl8pPr lvl="7" rtl="0">
              <a:buNone/>
              <a:defRPr sz="900">
                <a:solidFill>
                  <a:schemeClr val="dk1"/>
                </a:solidFill>
                <a:latin typeface="Proxima Nova"/>
                <a:ea typeface="Proxima Nova"/>
                <a:cs typeface="Proxima Nova"/>
                <a:sym typeface="Proxima Nova"/>
              </a:defRPr>
            </a:lvl8pPr>
            <a:lvl9pPr lvl="8" rtl="0">
              <a:buNone/>
              <a:defRPr sz="900">
                <a:solidFill>
                  <a:schemeClr val="dk1"/>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a:t>
            </a:r>
            <a:r>
              <a:rPr lang="en"/>
              <a:t>2021</a:t>
            </a:r>
            <a:r>
              <a:rPr lang="en"/>
              <a:t> General Assembly</a:t>
            </a: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Discussion Prompt + Timer">
  <p:cSld name="TITLE_AND_BODY_1_2_2_2_1_1_1_1_1">
    <p:spTree>
      <p:nvGrpSpPr>
        <p:cNvPr id="185" name="Shape 185"/>
        <p:cNvGrpSpPr/>
        <p:nvPr/>
      </p:nvGrpSpPr>
      <p:grpSpPr>
        <a:xfrm>
          <a:off x="0" y="0"/>
          <a:ext cx="0" cy="0"/>
          <a:chOff x="0" y="0"/>
          <a:chExt cx="0" cy="0"/>
        </a:xfrm>
      </p:grpSpPr>
      <p:sp>
        <p:nvSpPr>
          <p:cNvPr id="186" name="Google Shape;186;p23"/>
          <p:cNvSpPr/>
          <p:nvPr/>
        </p:nvSpPr>
        <p:spPr>
          <a:xfrm>
            <a:off x="125" y="-4750"/>
            <a:ext cx="9144000" cy="8013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23"/>
          <p:cNvSpPr txBox="1"/>
          <p:nvPr>
            <p:ph idx="1" type="body"/>
          </p:nvPr>
        </p:nvSpPr>
        <p:spPr>
          <a:xfrm>
            <a:off x="457200" y="1143000"/>
            <a:ext cx="8229600" cy="29379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30200" lvl="1" marL="914400" rtl="0">
              <a:spcBef>
                <a:spcPts val="1600"/>
              </a:spcBef>
              <a:spcAft>
                <a:spcPts val="0"/>
              </a:spcAft>
              <a:buSzPts val="1600"/>
              <a:buChar char="○"/>
              <a:defRPr/>
            </a:lvl2pPr>
            <a:lvl3pPr indent="-317500" lvl="2" marL="1371600" rtl="0">
              <a:spcBef>
                <a:spcPts val="1600"/>
              </a:spcBef>
              <a:spcAft>
                <a:spcPts val="0"/>
              </a:spcAft>
              <a:buSzPts val="1400"/>
              <a:buChar char="■"/>
              <a:defRPr/>
            </a:lvl3pPr>
            <a:lvl4pPr indent="-304800" lvl="3" marL="1828800" rtl="0">
              <a:spcBef>
                <a:spcPts val="1600"/>
              </a:spcBef>
              <a:spcAft>
                <a:spcPts val="0"/>
              </a:spcAft>
              <a:buSzPts val="1200"/>
              <a:buChar char="●"/>
              <a:defRPr/>
            </a:lvl4pPr>
            <a:lvl5pPr indent="-304800" lvl="4" marL="2286000" rtl="0">
              <a:spcBef>
                <a:spcPts val="1600"/>
              </a:spcBef>
              <a:spcAft>
                <a:spcPts val="0"/>
              </a:spcAft>
              <a:buSzPts val="1200"/>
              <a:buChar char="○"/>
              <a:defRPr/>
            </a:lvl5pPr>
            <a:lvl6pPr indent="-304800" lvl="5" marL="2743200" rtl="0">
              <a:spcBef>
                <a:spcPts val="1600"/>
              </a:spcBef>
              <a:spcAft>
                <a:spcPts val="0"/>
              </a:spcAft>
              <a:buSzPts val="1200"/>
              <a:buChar char="■"/>
              <a:defRPr/>
            </a:lvl6pPr>
            <a:lvl7pPr indent="-304800" lvl="6" marL="3200400" rtl="0">
              <a:spcBef>
                <a:spcPts val="1600"/>
              </a:spcBef>
              <a:spcAft>
                <a:spcPts val="0"/>
              </a:spcAft>
              <a:buSzPts val="1200"/>
              <a:buChar char="●"/>
              <a:defRPr/>
            </a:lvl7pPr>
            <a:lvl8pPr indent="-304800" lvl="7" marL="3657600" rtl="0">
              <a:spcBef>
                <a:spcPts val="1600"/>
              </a:spcBef>
              <a:spcAft>
                <a:spcPts val="0"/>
              </a:spcAft>
              <a:buSzPts val="1200"/>
              <a:buChar char="○"/>
              <a:defRPr/>
            </a:lvl8pPr>
            <a:lvl9pPr indent="-304800" lvl="8" marL="4114800" rtl="0">
              <a:spcBef>
                <a:spcPts val="1600"/>
              </a:spcBef>
              <a:spcAft>
                <a:spcPts val="1600"/>
              </a:spcAft>
              <a:buSzPts val="1200"/>
              <a:buChar char="■"/>
              <a:defRPr/>
            </a:lvl9pPr>
          </a:lstStyle>
          <a:p/>
        </p:txBody>
      </p:sp>
      <p:sp>
        <p:nvSpPr>
          <p:cNvPr id="188" name="Google Shape;188;p23"/>
          <p:cNvSpPr txBox="1"/>
          <p:nvPr/>
        </p:nvSpPr>
        <p:spPr>
          <a:xfrm>
            <a:off x="949949" y="39194"/>
            <a:ext cx="2220000" cy="45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lt1"/>
                </a:solidFill>
                <a:latin typeface="Proxima Nova"/>
                <a:ea typeface="Proxima Nova"/>
                <a:cs typeface="Proxima Nova"/>
                <a:sym typeface="Proxima Nova"/>
              </a:rPr>
              <a:t>Discussion:</a:t>
            </a:r>
            <a:endParaRPr b="1">
              <a:solidFill>
                <a:schemeClr val="lt1"/>
              </a:solidFill>
              <a:latin typeface="Proxima Nova"/>
              <a:ea typeface="Proxima Nova"/>
              <a:cs typeface="Proxima Nova"/>
              <a:sym typeface="Proxima Nova"/>
            </a:endParaRPr>
          </a:p>
        </p:txBody>
      </p:sp>
      <p:sp>
        <p:nvSpPr>
          <p:cNvPr id="189" name="Google Shape;189;p23"/>
          <p:cNvSpPr txBox="1"/>
          <p:nvPr>
            <p:ph type="title"/>
          </p:nvPr>
        </p:nvSpPr>
        <p:spPr>
          <a:xfrm>
            <a:off x="908850" y="237038"/>
            <a:ext cx="5009400" cy="4593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2400"/>
              <a:buNone/>
              <a:defRPr b="0" sz="2400">
                <a:solidFill>
                  <a:schemeClr val="lt1"/>
                </a:solidFill>
              </a:defRPr>
            </a:lvl1pPr>
            <a:lvl2pPr lvl="1" rtl="0" algn="ctr">
              <a:spcBef>
                <a:spcPts val="0"/>
              </a:spcBef>
              <a:spcAft>
                <a:spcPts val="0"/>
              </a:spcAft>
              <a:buClr>
                <a:schemeClr val="lt1"/>
              </a:buClr>
              <a:buSzPts val="2400"/>
              <a:buNone/>
              <a:defRPr sz="2400">
                <a:solidFill>
                  <a:schemeClr val="lt1"/>
                </a:solidFill>
              </a:defRPr>
            </a:lvl2pPr>
            <a:lvl3pPr lvl="2" rtl="0" algn="ctr">
              <a:spcBef>
                <a:spcPts val="0"/>
              </a:spcBef>
              <a:spcAft>
                <a:spcPts val="0"/>
              </a:spcAft>
              <a:buClr>
                <a:schemeClr val="lt1"/>
              </a:buClr>
              <a:buSzPts val="2400"/>
              <a:buNone/>
              <a:defRPr sz="2400">
                <a:solidFill>
                  <a:schemeClr val="lt1"/>
                </a:solidFill>
              </a:defRPr>
            </a:lvl3pPr>
            <a:lvl4pPr lvl="3" rtl="0" algn="ctr">
              <a:spcBef>
                <a:spcPts val="0"/>
              </a:spcBef>
              <a:spcAft>
                <a:spcPts val="0"/>
              </a:spcAft>
              <a:buClr>
                <a:schemeClr val="lt1"/>
              </a:buClr>
              <a:buSzPts val="2400"/>
              <a:buNone/>
              <a:defRPr sz="2400">
                <a:solidFill>
                  <a:schemeClr val="lt1"/>
                </a:solidFill>
              </a:defRPr>
            </a:lvl4pPr>
            <a:lvl5pPr lvl="4" rtl="0" algn="ctr">
              <a:spcBef>
                <a:spcPts val="0"/>
              </a:spcBef>
              <a:spcAft>
                <a:spcPts val="0"/>
              </a:spcAft>
              <a:buClr>
                <a:schemeClr val="lt1"/>
              </a:buClr>
              <a:buSzPts val="2400"/>
              <a:buNone/>
              <a:defRPr sz="2400">
                <a:solidFill>
                  <a:schemeClr val="lt1"/>
                </a:solidFill>
              </a:defRPr>
            </a:lvl5pPr>
            <a:lvl6pPr lvl="5" rtl="0" algn="ctr">
              <a:spcBef>
                <a:spcPts val="0"/>
              </a:spcBef>
              <a:spcAft>
                <a:spcPts val="0"/>
              </a:spcAft>
              <a:buClr>
                <a:schemeClr val="lt1"/>
              </a:buClr>
              <a:buSzPts val="2400"/>
              <a:buNone/>
              <a:defRPr sz="2400">
                <a:solidFill>
                  <a:schemeClr val="lt1"/>
                </a:solidFill>
              </a:defRPr>
            </a:lvl6pPr>
            <a:lvl7pPr lvl="6" rtl="0" algn="ctr">
              <a:spcBef>
                <a:spcPts val="0"/>
              </a:spcBef>
              <a:spcAft>
                <a:spcPts val="0"/>
              </a:spcAft>
              <a:buClr>
                <a:schemeClr val="lt1"/>
              </a:buClr>
              <a:buSzPts val="2400"/>
              <a:buNone/>
              <a:defRPr sz="2400">
                <a:solidFill>
                  <a:schemeClr val="lt1"/>
                </a:solidFill>
              </a:defRPr>
            </a:lvl7pPr>
            <a:lvl8pPr lvl="7" rtl="0" algn="ctr">
              <a:spcBef>
                <a:spcPts val="0"/>
              </a:spcBef>
              <a:spcAft>
                <a:spcPts val="0"/>
              </a:spcAft>
              <a:buClr>
                <a:schemeClr val="lt1"/>
              </a:buClr>
              <a:buSzPts val="2400"/>
              <a:buNone/>
              <a:defRPr sz="2400">
                <a:solidFill>
                  <a:schemeClr val="lt1"/>
                </a:solidFill>
              </a:defRPr>
            </a:lvl8pPr>
            <a:lvl9pPr lvl="8" rtl="0" algn="ctr">
              <a:spcBef>
                <a:spcPts val="0"/>
              </a:spcBef>
              <a:spcAft>
                <a:spcPts val="0"/>
              </a:spcAft>
              <a:buClr>
                <a:schemeClr val="lt1"/>
              </a:buClr>
              <a:buSzPts val="2400"/>
              <a:buNone/>
              <a:defRPr sz="2400">
                <a:solidFill>
                  <a:schemeClr val="lt1"/>
                </a:solidFill>
              </a:defRPr>
            </a:lvl9pPr>
          </a:lstStyle>
          <a:p/>
        </p:txBody>
      </p:sp>
      <p:pic>
        <p:nvPicPr>
          <p:cNvPr id="190" name="Google Shape;190;p23"/>
          <p:cNvPicPr preferRelativeResize="0"/>
          <p:nvPr/>
        </p:nvPicPr>
        <p:blipFill>
          <a:blip r:embed="rId2">
            <a:alphaModFix/>
          </a:blip>
          <a:stretch>
            <a:fillRect/>
          </a:stretch>
        </p:blipFill>
        <p:spPr>
          <a:xfrm>
            <a:off x="37475" y="215925"/>
            <a:ext cx="956009" cy="584800"/>
          </a:xfrm>
          <a:prstGeom prst="rect">
            <a:avLst/>
          </a:prstGeom>
          <a:noFill/>
          <a:ln>
            <a:noFill/>
          </a:ln>
        </p:spPr>
      </p:pic>
      <p:sp>
        <p:nvSpPr>
          <p:cNvPr id="191" name="Google Shape;191;p23"/>
          <p:cNvSpPr txBox="1"/>
          <p:nvPr>
            <p:ph idx="2" type="subTitle"/>
          </p:nvPr>
        </p:nvSpPr>
        <p:spPr>
          <a:xfrm>
            <a:off x="7003805" y="211738"/>
            <a:ext cx="1336200" cy="328800"/>
          </a:xfrm>
          <a:prstGeom prst="rect">
            <a:avLst/>
          </a:prstGeom>
        </p:spPr>
        <p:txBody>
          <a:bodyPr anchorCtr="0" anchor="t" bIns="91425" lIns="91425" spcFirstLastPara="1" rIns="91425" wrap="square" tIns="91425">
            <a:noAutofit/>
          </a:bodyPr>
          <a:lstStyle>
            <a:lvl1pPr lvl="0" rtl="0" algn="r">
              <a:spcBef>
                <a:spcPts val="0"/>
              </a:spcBef>
              <a:spcAft>
                <a:spcPts val="0"/>
              </a:spcAft>
              <a:buNone/>
              <a:defRPr b="1" sz="1000">
                <a:solidFill>
                  <a:srgbClr val="FFFFFF"/>
                </a:solidFill>
              </a:defRPr>
            </a:lvl1pPr>
            <a:lvl2pPr lvl="1" rtl="0" algn="r">
              <a:spcBef>
                <a:spcPts val="1600"/>
              </a:spcBef>
              <a:spcAft>
                <a:spcPts val="0"/>
              </a:spcAft>
              <a:buNone/>
              <a:defRPr b="1" sz="1000"/>
            </a:lvl2pPr>
            <a:lvl3pPr lvl="2" rtl="0" algn="r">
              <a:spcBef>
                <a:spcPts val="1600"/>
              </a:spcBef>
              <a:spcAft>
                <a:spcPts val="0"/>
              </a:spcAft>
              <a:buNone/>
              <a:defRPr b="1" sz="1000"/>
            </a:lvl3pPr>
            <a:lvl4pPr lvl="3" rtl="0" algn="r">
              <a:spcBef>
                <a:spcPts val="1600"/>
              </a:spcBef>
              <a:spcAft>
                <a:spcPts val="0"/>
              </a:spcAft>
              <a:buNone/>
              <a:defRPr b="1" sz="1000"/>
            </a:lvl4pPr>
            <a:lvl5pPr lvl="4" rtl="0" algn="r">
              <a:spcBef>
                <a:spcPts val="1600"/>
              </a:spcBef>
              <a:spcAft>
                <a:spcPts val="0"/>
              </a:spcAft>
              <a:buNone/>
              <a:defRPr b="1" sz="1000"/>
            </a:lvl5pPr>
            <a:lvl6pPr lvl="5" rtl="0" algn="r">
              <a:spcBef>
                <a:spcPts val="1600"/>
              </a:spcBef>
              <a:spcAft>
                <a:spcPts val="0"/>
              </a:spcAft>
              <a:buNone/>
              <a:defRPr b="1" sz="1000"/>
            </a:lvl6pPr>
            <a:lvl7pPr lvl="6" rtl="0" algn="r">
              <a:spcBef>
                <a:spcPts val="1600"/>
              </a:spcBef>
              <a:spcAft>
                <a:spcPts val="0"/>
              </a:spcAft>
              <a:buNone/>
              <a:defRPr b="1" sz="1000"/>
            </a:lvl7pPr>
            <a:lvl8pPr lvl="7" rtl="0" algn="r">
              <a:spcBef>
                <a:spcPts val="1600"/>
              </a:spcBef>
              <a:spcAft>
                <a:spcPts val="0"/>
              </a:spcAft>
              <a:buNone/>
              <a:defRPr b="1" sz="1000"/>
            </a:lvl8pPr>
            <a:lvl9pPr lvl="8" rtl="0" algn="r">
              <a:spcBef>
                <a:spcPts val="1600"/>
              </a:spcBef>
              <a:spcAft>
                <a:spcPts val="1600"/>
              </a:spcAft>
              <a:buNone/>
              <a:defRPr b="1" sz="1000"/>
            </a:lvl9pPr>
          </a:lstStyle>
          <a:p/>
        </p:txBody>
      </p:sp>
      <p:pic>
        <p:nvPicPr>
          <p:cNvPr id="192" name="Google Shape;192;p23"/>
          <p:cNvPicPr preferRelativeResize="0"/>
          <p:nvPr/>
        </p:nvPicPr>
        <p:blipFill>
          <a:blip r:embed="rId3">
            <a:alphaModFix/>
          </a:blip>
          <a:stretch>
            <a:fillRect/>
          </a:stretch>
        </p:blipFill>
        <p:spPr>
          <a:xfrm>
            <a:off x="8339999" y="199100"/>
            <a:ext cx="393600" cy="393600"/>
          </a:xfrm>
          <a:prstGeom prst="rect">
            <a:avLst/>
          </a:prstGeom>
          <a:noFill/>
          <a:ln>
            <a:noFill/>
          </a:ln>
        </p:spPr>
      </p:pic>
      <p:sp>
        <p:nvSpPr>
          <p:cNvPr id="193" name="Google Shape;193;p23"/>
          <p:cNvSpPr txBox="1"/>
          <p:nvPr>
            <p:ph idx="3" type="body"/>
          </p:nvPr>
        </p:nvSpPr>
        <p:spPr>
          <a:xfrm>
            <a:off x="4572000" y="4712925"/>
            <a:ext cx="3691800" cy="393600"/>
          </a:xfrm>
          <a:prstGeom prst="rect">
            <a:avLst/>
          </a:prstGeom>
        </p:spPr>
        <p:txBody>
          <a:bodyPr anchorCtr="0" anchor="ctr" bIns="91425" lIns="91425" spcFirstLastPara="1" rIns="91425" wrap="square" tIns="91425">
            <a:noAutofit/>
          </a:bodyPr>
          <a:lstStyle>
            <a:lvl1pPr indent="-285750" lvl="0" marL="457200" rtl="0">
              <a:spcBef>
                <a:spcPts val="0"/>
              </a:spcBef>
              <a:spcAft>
                <a:spcPts val="0"/>
              </a:spcAft>
              <a:buSzPts val="900"/>
              <a:buFont typeface="Proxima Nova"/>
              <a:buChar char="●"/>
              <a:defRPr sz="900">
                <a:latin typeface="Proxima Nova"/>
                <a:ea typeface="Proxima Nova"/>
                <a:cs typeface="Proxima Nova"/>
                <a:sym typeface="Proxima Nova"/>
              </a:defRPr>
            </a:lvl1pPr>
            <a:lvl2pPr indent="-285750" lvl="1" marL="914400" rtl="0">
              <a:spcBef>
                <a:spcPts val="0"/>
              </a:spcBef>
              <a:spcAft>
                <a:spcPts val="0"/>
              </a:spcAft>
              <a:buSzPts val="900"/>
              <a:buFont typeface="Proxima Nova"/>
              <a:buChar char="○"/>
              <a:defRPr sz="900">
                <a:latin typeface="Proxima Nova"/>
                <a:ea typeface="Proxima Nova"/>
                <a:cs typeface="Proxima Nova"/>
                <a:sym typeface="Proxima Nova"/>
              </a:defRPr>
            </a:lvl2pPr>
            <a:lvl3pPr indent="-285750" lvl="2" marL="1371600" rtl="0">
              <a:spcBef>
                <a:spcPts val="0"/>
              </a:spcBef>
              <a:spcAft>
                <a:spcPts val="0"/>
              </a:spcAft>
              <a:buSzPts val="900"/>
              <a:buFont typeface="Proxima Nova"/>
              <a:buChar char="■"/>
              <a:defRPr sz="900">
                <a:latin typeface="Proxima Nova"/>
                <a:ea typeface="Proxima Nova"/>
                <a:cs typeface="Proxima Nova"/>
                <a:sym typeface="Proxima Nova"/>
              </a:defRPr>
            </a:lvl3pPr>
            <a:lvl4pPr indent="-285750" lvl="3" marL="1828800" rtl="0">
              <a:spcBef>
                <a:spcPts val="0"/>
              </a:spcBef>
              <a:spcAft>
                <a:spcPts val="0"/>
              </a:spcAft>
              <a:buSzPts val="900"/>
              <a:buFont typeface="Proxima Nova"/>
              <a:buChar char="●"/>
              <a:defRPr sz="900">
                <a:latin typeface="Proxima Nova"/>
                <a:ea typeface="Proxima Nova"/>
                <a:cs typeface="Proxima Nova"/>
                <a:sym typeface="Proxima Nova"/>
              </a:defRPr>
            </a:lvl4pPr>
            <a:lvl5pPr indent="-285750" lvl="4" marL="2286000" rtl="0">
              <a:spcBef>
                <a:spcPts val="0"/>
              </a:spcBef>
              <a:spcAft>
                <a:spcPts val="0"/>
              </a:spcAft>
              <a:buSzPts val="900"/>
              <a:buFont typeface="Proxima Nova"/>
              <a:buChar char="○"/>
              <a:defRPr sz="900">
                <a:latin typeface="Proxima Nova"/>
                <a:ea typeface="Proxima Nova"/>
                <a:cs typeface="Proxima Nova"/>
                <a:sym typeface="Proxima Nova"/>
              </a:defRPr>
            </a:lvl5pPr>
            <a:lvl6pPr indent="-285750" lvl="5" marL="2743200" rtl="0">
              <a:spcBef>
                <a:spcPts val="0"/>
              </a:spcBef>
              <a:spcAft>
                <a:spcPts val="0"/>
              </a:spcAft>
              <a:buSzPts val="900"/>
              <a:buFont typeface="Proxima Nova"/>
              <a:buChar char="■"/>
              <a:defRPr sz="900">
                <a:latin typeface="Proxima Nova"/>
                <a:ea typeface="Proxima Nova"/>
                <a:cs typeface="Proxima Nova"/>
                <a:sym typeface="Proxima Nova"/>
              </a:defRPr>
            </a:lvl6pPr>
            <a:lvl7pPr indent="-285750" lvl="6" marL="3200400" rtl="0">
              <a:spcBef>
                <a:spcPts val="0"/>
              </a:spcBef>
              <a:spcAft>
                <a:spcPts val="0"/>
              </a:spcAft>
              <a:buSzPts val="900"/>
              <a:buFont typeface="Proxima Nova"/>
              <a:buChar char="●"/>
              <a:defRPr sz="900">
                <a:latin typeface="Proxima Nova"/>
                <a:ea typeface="Proxima Nova"/>
                <a:cs typeface="Proxima Nova"/>
                <a:sym typeface="Proxima Nova"/>
              </a:defRPr>
            </a:lvl7pPr>
            <a:lvl8pPr indent="-285750" lvl="7" marL="3657600" rtl="0">
              <a:spcBef>
                <a:spcPts val="0"/>
              </a:spcBef>
              <a:spcAft>
                <a:spcPts val="0"/>
              </a:spcAft>
              <a:buSzPts val="900"/>
              <a:buFont typeface="Proxima Nova"/>
              <a:buChar char="○"/>
              <a:defRPr sz="900">
                <a:latin typeface="Proxima Nova"/>
                <a:ea typeface="Proxima Nova"/>
                <a:cs typeface="Proxima Nova"/>
                <a:sym typeface="Proxima Nova"/>
              </a:defRPr>
            </a:lvl8pPr>
            <a:lvl9pPr indent="-285750" lvl="8" marL="4114800" rtl="0">
              <a:spcBef>
                <a:spcPts val="0"/>
              </a:spcBef>
              <a:spcAft>
                <a:spcPts val="0"/>
              </a:spcAft>
              <a:buSzPts val="900"/>
              <a:buFont typeface="Proxima Nova"/>
              <a:buChar char="■"/>
              <a:defRPr sz="900">
                <a:latin typeface="Proxima Nova"/>
                <a:ea typeface="Proxima Nova"/>
                <a:cs typeface="Proxima Nova"/>
                <a:sym typeface="Proxima Nova"/>
              </a:defRPr>
            </a:lvl9pPr>
          </a:lstStyle>
          <a:p/>
        </p:txBody>
      </p:sp>
      <p:sp>
        <p:nvSpPr>
          <p:cNvPr id="194" name="Google Shape;194;p23"/>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lvl1pPr lvl="0" rtl="0">
              <a:buNone/>
              <a:defRPr sz="900">
                <a:solidFill>
                  <a:schemeClr val="dk1"/>
                </a:solidFill>
                <a:latin typeface="Proxima Nova"/>
                <a:ea typeface="Proxima Nova"/>
                <a:cs typeface="Proxima Nova"/>
                <a:sym typeface="Proxima Nova"/>
              </a:defRPr>
            </a:lvl1pPr>
            <a:lvl2pPr lvl="1" rtl="0">
              <a:buNone/>
              <a:defRPr sz="900">
                <a:solidFill>
                  <a:schemeClr val="dk1"/>
                </a:solidFill>
                <a:latin typeface="Proxima Nova"/>
                <a:ea typeface="Proxima Nova"/>
                <a:cs typeface="Proxima Nova"/>
                <a:sym typeface="Proxima Nova"/>
              </a:defRPr>
            </a:lvl2pPr>
            <a:lvl3pPr lvl="2" rtl="0">
              <a:buNone/>
              <a:defRPr sz="900">
                <a:solidFill>
                  <a:schemeClr val="dk1"/>
                </a:solidFill>
                <a:latin typeface="Proxima Nova"/>
                <a:ea typeface="Proxima Nova"/>
                <a:cs typeface="Proxima Nova"/>
                <a:sym typeface="Proxima Nova"/>
              </a:defRPr>
            </a:lvl3pPr>
            <a:lvl4pPr lvl="3" rtl="0">
              <a:buNone/>
              <a:defRPr sz="900">
                <a:solidFill>
                  <a:schemeClr val="dk1"/>
                </a:solidFill>
                <a:latin typeface="Proxima Nova"/>
                <a:ea typeface="Proxima Nova"/>
                <a:cs typeface="Proxima Nova"/>
                <a:sym typeface="Proxima Nova"/>
              </a:defRPr>
            </a:lvl4pPr>
            <a:lvl5pPr lvl="4" rtl="0">
              <a:buNone/>
              <a:defRPr sz="900">
                <a:solidFill>
                  <a:schemeClr val="dk1"/>
                </a:solidFill>
                <a:latin typeface="Proxima Nova"/>
                <a:ea typeface="Proxima Nova"/>
                <a:cs typeface="Proxima Nova"/>
                <a:sym typeface="Proxima Nova"/>
              </a:defRPr>
            </a:lvl5pPr>
            <a:lvl6pPr lvl="5" rtl="0">
              <a:buNone/>
              <a:defRPr sz="900">
                <a:solidFill>
                  <a:schemeClr val="dk1"/>
                </a:solidFill>
                <a:latin typeface="Proxima Nova"/>
                <a:ea typeface="Proxima Nova"/>
                <a:cs typeface="Proxima Nova"/>
                <a:sym typeface="Proxima Nova"/>
              </a:defRPr>
            </a:lvl6pPr>
            <a:lvl7pPr lvl="6" rtl="0">
              <a:buNone/>
              <a:defRPr sz="900">
                <a:solidFill>
                  <a:schemeClr val="dk1"/>
                </a:solidFill>
                <a:latin typeface="Proxima Nova"/>
                <a:ea typeface="Proxima Nova"/>
                <a:cs typeface="Proxima Nova"/>
                <a:sym typeface="Proxima Nova"/>
              </a:defRPr>
            </a:lvl7pPr>
            <a:lvl8pPr lvl="7" rtl="0">
              <a:buNone/>
              <a:defRPr sz="900">
                <a:solidFill>
                  <a:schemeClr val="dk1"/>
                </a:solidFill>
                <a:latin typeface="Proxima Nova"/>
                <a:ea typeface="Proxima Nova"/>
                <a:cs typeface="Proxima Nova"/>
                <a:sym typeface="Proxima Nova"/>
              </a:defRPr>
            </a:lvl8pPr>
            <a:lvl9pPr lvl="8" rtl="0">
              <a:buNone/>
              <a:defRPr sz="900">
                <a:solidFill>
                  <a:schemeClr val="dk1"/>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a:t>
            </a:r>
            <a:r>
              <a:rPr lang="en"/>
              <a:t>2021</a:t>
            </a:r>
            <a:r>
              <a:rPr lang="en"/>
              <a:t> General Assembly</a:t>
            </a: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Discussion Prompt">
  <p:cSld name="TITLE_AND_BODY_1_2_2_2_1_1_1_1_1_1">
    <p:spTree>
      <p:nvGrpSpPr>
        <p:cNvPr id="195" name="Shape 195"/>
        <p:cNvGrpSpPr/>
        <p:nvPr/>
      </p:nvGrpSpPr>
      <p:grpSpPr>
        <a:xfrm>
          <a:off x="0" y="0"/>
          <a:ext cx="0" cy="0"/>
          <a:chOff x="0" y="0"/>
          <a:chExt cx="0" cy="0"/>
        </a:xfrm>
      </p:grpSpPr>
      <p:sp>
        <p:nvSpPr>
          <p:cNvPr id="196" name="Google Shape;196;p24"/>
          <p:cNvSpPr/>
          <p:nvPr/>
        </p:nvSpPr>
        <p:spPr>
          <a:xfrm>
            <a:off x="125" y="-4750"/>
            <a:ext cx="9144000" cy="8013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24"/>
          <p:cNvSpPr txBox="1"/>
          <p:nvPr>
            <p:ph idx="1" type="body"/>
          </p:nvPr>
        </p:nvSpPr>
        <p:spPr>
          <a:xfrm>
            <a:off x="457200" y="1143000"/>
            <a:ext cx="8229600" cy="29379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30200" lvl="1" marL="914400" rtl="0">
              <a:spcBef>
                <a:spcPts val="1600"/>
              </a:spcBef>
              <a:spcAft>
                <a:spcPts val="0"/>
              </a:spcAft>
              <a:buSzPts val="1600"/>
              <a:buChar char="○"/>
              <a:defRPr/>
            </a:lvl2pPr>
            <a:lvl3pPr indent="-317500" lvl="2" marL="1371600" rtl="0">
              <a:spcBef>
                <a:spcPts val="1600"/>
              </a:spcBef>
              <a:spcAft>
                <a:spcPts val="0"/>
              </a:spcAft>
              <a:buSzPts val="1400"/>
              <a:buChar char="■"/>
              <a:defRPr/>
            </a:lvl3pPr>
            <a:lvl4pPr indent="-304800" lvl="3" marL="1828800" rtl="0">
              <a:spcBef>
                <a:spcPts val="1600"/>
              </a:spcBef>
              <a:spcAft>
                <a:spcPts val="0"/>
              </a:spcAft>
              <a:buSzPts val="1200"/>
              <a:buChar char="●"/>
              <a:defRPr/>
            </a:lvl4pPr>
            <a:lvl5pPr indent="-304800" lvl="4" marL="2286000" rtl="0">
              <a:spcBef>
                <a:spcPts val="1600"/>
              </a:spcBef>
              <a:spcAft>
                <a:spcPts val="0"/>
              </a:spcAft>
              <a:buSzPts val="1200"/>
              <a:buChar char="○"/>
              <a:defRPr/>
            </a:lvl5pPr>
            <a:lvl6pPr indent="-304800" lvl="5" marL="2743200" rtl="0">
              <a:spcBef>
                <a:spcPts val="1600"/>
              </a:spcBef>
              <a:spcAft>
                <a:spcPts val="0"/>
              </a:spcAft>
              <a:buSzPts val="1200"/>
              <a:buChar char="■"/>
              <a:defRPr/>
            </a:lvl6pPr>
            <a:lvl7pPr indent="-304800" lvl="6" marL="3200400" rtl="0">
              <a:spcBef>
                <a:spcPts val="1600"/>
              </a:spcBef>
              <a:spcAft>
                <a:spcPts val="0"/>
              </a:spcAft>
              <a:buSzPts val="1200"/>
              <a:buChar char="●"/>
              <a:defRPr/>
            </a:lvl7pPr>
            <a:lvl8pPr indent="-304800" lvl="7" marL="3657600" rtl="0">
              <a:spcBef>
                <a:spcPts val="1600"/>
              </a:spcBef>
              <a:spcAft>
                <a:spcPts val="0"/>
              </a:spcAft>
              <a:buSzPts val="1200"/>
              <a:buChar char="○"/>
              <a:defRPr/>
            </a:lvl8pPr>
            <a:lvl9pPr indent="-304800" lvl="8" marL="4114800" rtl="0">
              <a:spcBef>
                <a:spcPts val="1600"/>
              </a:spcBef>
              <a:spcAft>
                <a:spcPts val="1600"/>
              </a:spcAft>
              <a:buSzPts val="1200"/>
              <a:buChar char="■"/>
              <a:defRPr/>
            </a:lvl9pPr>
          </a:lstStyle>
          <a:p/>
        </p:txBody>
      </p:sp>
      <p:sp>
        <p:nvSpPr>
          <p:cNvPr id="198" name="Google Shape;198;p24"/>
          <p:cNvSpPr txBox="1"/>
          <p:nvPr/>
        </p:nvSpPr>
        <p:spPr>
          <a:xfrm>
            <a:off x="949949" y="39194"/>
            <a:ext cx="2220000" cy="45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lt1"/>
                </a:solidFill>
                <a:latin typeface="Proxima Nova"/>
                <a:ea typeface="Proxima Nova"/>
                <a:cs typeface="Proxima Nova"/>
                <a:sym typeface="Proxima Nova"/>
              </a:rPr>
              <a:t>Discussion:</a:t>
            </a:r>
            <a:endParaRPr b="1">
              <a:solidFill>
                <a:schemeClr val="lt1"/>
              </a:solidFill>
              <a:latin typeface="Proxima Nova"/>
              <a:ea typeface="Proxima Nova"/>
              <a:cs typeface="Proxima Nova"/>
              <a:sym typeface="Proxima Nova"/>
            </a:endParaRPr>
          </a:p>
        </p:txBody>
      </p:sp>
      <p:sp>
        <p:nvSpPr>
          <p:cNvPr id="199" name="Google Shape;199;p24"/>
          <p:cNvSpPr txBox="1"/>
          <p:nvPr>
            <p:ph type="title"/>
          </p:nvPr>
        </p:nvSpPr>
        <p:spPr>
          <a:xfrm>
            <a:off x="908850" y="237038"/>
            <a:ext cx="5009400" cy="4593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2400"/>
              <a:buNone/>
              <a:defRPr b="0" sz="2400">
                <a:solidFill>
                  <a:schemeClr val="lt1"/>
                </a:solidFill>
              </a:defRPr>
            </a:lvl1pPr>
            <a:lvl2pPr lvl="1" rtl="0" algn="ctr">
              <a:spcBef>
                <a:spcPts val="0"/>
              </a:spcBef>
              <a:spcAft>
                <a:spcPts val="0"/>
              </a:spcAft>
              <a:buClr>
                <a:schemeClr val="lt1"/>
              </a:buClr>
              <a:buSzPts val="2400"/>
              <a:buNone/>
              <a:defRPr sz="2400">
                <a:solidFill>
                  <a:schemeClr val="lt1"/>
                </a:solidFill>
              </a:defRPr>
            </a:lvl2pPr>
            <a:lvl3pPr lvl="2" rtl="0" algn="ctr">
              <a:spcBef>
                <a:spcPts val="0"/>
              </a:spcBef>
              <a:spcAft>
                <a:spcPts val="0"/>
              </a:spcAft>
              <a:buClr>
                <a:schemeClr val="lt1"/>
              </a:buClr>
              <a:buSzPts val="2400"/>
              <a:buNone/>
              <a:defRPr sz="2400">
                <a:solidFill>
                  <a:schemeClr val="lt1"/>
                </a:solidFill>
              </a:defRPr>
            </a:lvl3pPr>
            <a:lvl4pPr lvl="3" rtl="0" algn="ctr">
              <a:spcBef>
                <a:spcPts val="0"/>
              </a:spcBef>
              <a:spcAft>
                <a:spcPts val="0"/>
              </a:spcAft>
              <a:buClr>
                <a:schemeClr val="lt1"/>
              </a:buClr>
              <a:buSzPts val="2400"/>
              <a:buNone/>
              <a:defRPr sz="2400">
                <a:solidFill>
                  <a:schemeClr val="lt1"/>
                </a:solidFill>
              </a:defRPr>
            </a:lvl4pPr>
            <a:lvl5pPr lvl="4" rtl="0" algn="ctr">
              <a:spcBef>
                <a:spcPts val="0"/>
              </a:spcBef>
              <a:spcAft>
                <a:spcPts val="0"/>
              </a:spcAft>
              <a:buClr>
                <a:schemeClr val="lt1"/>
              </a:buClr>
              <a:buSzPts val="2400"/>
              <a:buNone/>
              <a:defRPr sz="2400">
                <a:solidFill>
                  <a:schemeClr val="lt1"/>
                </a:solidFill>
              </a:defRPr>
            </a:lvl5pPr>
            <a:lvl6pPr lvl="5" rtl="0" algn="ctr">
              <a:spcBef>
                <a:spcPts val="0"/>
              </a:spcBef>
              <a:spcAft>
                <a:spcPts val="0"/>
              </a:spcAft>
              <a:buClr>
                <a:schemeClr val="lt1"/>
              </a:buClr>
              <a:buSzPts val="2400"/>
              <a:buNone/>
              <a:defRPr sz="2400">
                <a:solidFill>
                  <a:schemeClr val="lt1"/>
                </a:solidFill>
              </a:defRPr>
            </a:lvl6pPr>
            <a:lvl7pPr lvl="6" rtl="0" algn="ctr">
              <a:spcBef>
                <a:spcPts val="0"/>
              </a:spcBef>
              <a:spcAft>
                <a:spcPts val="0"/>
              </a:spcAft>
              <a:buClr>
                <a:schemeClr val="lt1"/>
              </a:buClr>
              <a:buSzPts val="2400"/>
              <a:buNone/>
              <a:defRPr sz="2400">
                <a:solidFill>
                  <a:schemeClr val="lt1"/>
                </a:solidFill>
              </a:defRPr>
            </a:lvl7pPr>
            <a:lvl8pPr lvl="7" rtl="0" algn="ctr">
              <a:spcBef>
                <a:spcPts val="0"/>
              </a:spcBef>
              <a:spcAft>
                <a:spcPts val="0"/>
              </a:spcAft>
              <a:buClr>
                <a:schemeClr val="lt1"/>
              </a:buClr>
              <a:buSzPts val="2400"/>
              <a:buNone/>
              <a:defRPr sz="2400">
                <a:solidFill>
                  <a:schemeClr val="lt1"/>
                </a:solidFill>
              </a:defRPr>
            </a:lvl8pPr>
            <a:lvl9pPr lvl="8" rtl="0" algn="ctr">
              <a:spcBef>
                <a:spcPts val="0"/>
              </a:spcBef>
              <a:spcAft>
                <a:spcPts val="0"/>
              </a:spcAft>
              <a:buClr>
                <a:schemeClr val="lt1"/>
              </a:buClr>
              <a:buSzPts val="2400"/>
              <a:buNone/>
              <a:defRPr sz="2400">
                <a:solidFill>
                  <a:schemeClr val="lt1"/>
                </a:solidFill>
              </a:defRPr>
            </a:lvl9pPr>
          </a:lstStyle>
          <a:p/>
        </p:txBody>
      </p:sp>
      <p:pic>
        <p:nvPicPr>
          <p:cNvPr id="200" name="Google Shape;200;p24"/>
          <p:cNvPicPr preferRelativeResize="0"/>
          <p:nvPr/>
        </p:nvPicPr>
        <p:blipFill>
          <a:blip r:embed="rId2">
            <a:alphaModFix/>
          </a:blip>
          <a:stretch>
            <a:fillRect/>
          </a:stretch>
        </p:blipFill>
        <p:spPr>
          <a:xfrm>
            <a:off x="37475" y="215925"/>
            <a:ext cx="956009" cy="584800"/>
          </a:xfrm>
          <a:prstGeom prst="rect">
            <a:avLst/>
          </a:prstGeom>
          <a:noFill/>
          <a:ln>
            <a:noFill/>
          </a:ln>
        </p:spPr>
      </p:pic>
      <p:sp>
        <p:nvSpPr>
          <p:cNvPr id="201" name="Google Shape;201;p24"/>
          <p:cNvSpPr txBox="1"/>
          <p:nvPr>
            <p:ph idx="2" type="body"/>
          </p:nvPr>
        </p:nvSpPr>
        <p:spPr>
          <a:xfrm>
            <a:off x="4572000" y="4712925"/>
            <a:ext cx="3691800" cy="393600"/>
          </a:xfrm>
          <a:prstGeom prst="rect">
            <a:avLst/>
          </a:prstGeom>
        </p:spPr>
        <p:txBody>
          <a:bodyPr anchorCtr="0" anchor="ctr" bIns="91425" lIns="91425" spcFirstLastPara="1" rIns="91425" wrap="square" tIns="91425">
            <a:noAutofit/>
          </a:bodyPr>
          <a:lstStyle>
            <a:lvl1pPr indent="-285750" lvl="0" marL="457200" rtl="0">
              <a:spcBef>
                <a:spcPts val="0"/>
              </a:spcBef>
              <a:spcAft>
                <a:spcPts val="0"/>
              </a:spcAft>
              <a:buSzPts val="900"/>
              <a:buFont typeface="Proxima Nova"/>
              <a:buChar char="●"/>
              <a:defRPr sz="900">
                <a:latin typeface="Proxima Nova"/>
                <a:ea typeface="Proxima Nova"/>
                <a:cs typeface="Proxima Nova"/>
                <a:sym typeface="Proxima Nova"/>
              </a:defRPr>
            </a:lvl1pPr>
            <a:lvl2pPr indent="-285750" lvl="1" marL="914400" rtl="0">
              <a:spcBef>
                <a:spcPts val="0"/>
              </a:spcBef>
              <a:spcAft>
                <a:spcPts val="0"/>
              </a:spcAft>
              <a:buSzPts val="900"/>
              <a:buFont typeface="Proxima Nova"/>
              <a:buChar char="○"/>
              <a:defRPr sz="900">
                <a:latin typeface="Proxima Nova"/>
                <a:ea typeface="Proxima Nova"/>
                <a:cs typeface="Proxima Nova"/>
                <a:sym typeface="Proxima Nova"/>
              </a:defRPr>
            </a:lvl2pPr>
            <a:lvl3pPr indent="-285750" lvl="2" marL="1371600" rtl="0">
              <a:spcBef>
                <a:spcPts val="0"/>
              </a:spcBef>
              <a:spcAft>
                <a:spcPts val="0"/>
              </a:spcAft>
              <a:buSzPts val="900"/>
              <a:buFont typeface="Proxima Nova"/>
              <a:buChar char="■"/>
              <a:defRPr sz="900">
                <a:latin typeface="Proxima Nova"/>
                <a:ea typeface="Proxima Nova"/>
                <a:cs typeface="Proxima Nova"/>
                <a:sym typeface="Proxima Nova"/>
              </a:defRPr>
            </a:lvl3pPr>
            <a:lvl4pPr indent="-285750" lvl="3" marL="1828800" rtl="0">
              <a:spcBef>
                <a:spcPts val="0"/>
              </a:spcBef>
              <a:spcAft>
                <a:spcPts val="0"/>
              </a:spcAft>
              <a:buSzPts val="900"/>
              <a:buFont typeface="Proxima Nova"/>
              <a:buChar char="●"/>
              <a:defRPr sz="900">
                <a:latin typeface="Proxima Nova"/>
                <a:ea typeface="Proxima Nova"/>
                <a:cs typeface="Proxima Nova"/>
                <a:sym typeface="Proxima Nova"/>
              </a:defRPr>
            </a:lvl4pPr>
            <a:lvl5pPr indent="-285750" lvl="4" marL="2286000" rtl="0">
              <a:spcBef>
                <a:spcPts val="0"/>
              </a:spcBef>
              <a:spcAft>
                <a:spcPts val="0"/>
              </a:spcAft>
              <a:buSzPts val="900"/>
              <a:buFont typeface="Proxima Nova"/>
              <a:buChar char="○"/>
              <a:defRPr sz="900">
                <a:latin typeface="Proxima Nova"/>
                <a:ea typeface="Proxima Nova"/>
                <a:cs typeface="Proxima Nova"/>
                <a:sym typeface="Proxima Nova"/>
              </a:defRPr>
            </a:lvl5pPr>
            <a:lvl6pPr indent="-285750" lvl="5" marL="2743200" rtl="0">
              <a:spcBef>
                <a:spcPts val="0"/>
              </a:spcBef>
              <a:spcAft>
                <a:spcPts val="0"/>
              </a:spcAft>
              <a:buSzPts val="900"/>
              <a:buFont typeface="Proxima Nova"/>
              <a:buChar char="■"/>
              <a:defRPr sz="900">
                <a:latin typeface="Proxima Nova"/>
                <a:ea typeface="Proxima Nova"/>
                <a:cs typeface="Proxima Nova"/>
                <a:sym typeface="Proxima Nova"/>
              </a:defRPr>
            </a:lvl6pPr>
            <a:lvl7pPr indent="-285750" lvl="6" marL="3200400" rtl="0">
              <a:spcBef>
                <a:spcPts val="0"/>
              </a:spcBef>
              <a:spcAft>
                <a:spcPts val="0"/>
              </a:spcAft>
              <a:buSzPts val="900"/>
              <a:buFont typeface="Proxima Nova"/>
              <a:buChar char="●"/>
              <a:defRPr sz="900">
                <a:latin typeface="Proxima Nova"/>
                <a:ea typeface="Proxima Nova"/>
                <a:cs typeface="Proxima Nova"/>
                <a:sym typeface="Proxima Nova"/>
              </a:defRPr>
            </a:lvl7pPr>
            <a:lvl8pPr indent="-285750" lvl="7" marL="3657600" rtl="0">
              <a:spcBef>
                <a:spcPts val="0"/>
              </a:spcBef>
              <a:spcAft>
                <a:spcPts val="0"/>
              </a:spcAft>
              <a:buSzPts val="900"/>
              <a:buFont typeface="Proxima Nova"/>
              <a:buChar char="○"/>
              <a:defRPr sz="900">
                <a:latin typeface="Proxima Nova"/>
                <a:ea typeface="Proxima Nova"/>
                <a:cs typeface="Proxima Nova"/>
                <a:sym typeface="Proxima Nova"/>
              </a:defRPr>
            </a:lvl8pPr>
            <a:lvl9pPr indent="-285750" lvl="8" marL="4114800" rtl="0">
              <a:spcBef>
                <a:spcPts val="0"/>
              </a:spcBef>
              <a:spcAft>
                <a:spcPts val="0"/>
              </a:spcAft>
              <a:buSzPts val="900"/>
              <a:buFont typeface="Proxima Nova"/>
              <a:buChar char="■"/>
              <a:defRPr sz="900">
                <a:latin typeface="Proxima Nova"/>
                <a:ea typeface="Proxima Nova"/>
                <a:cs typeface="Proxima Nova"/>
                <a:sym typeface="Proxima Nova"/>
              </a:defRPr>
            </a:lvl9pPr>
          </a:lstStyle>
          <a:p/>
        </p:txBody>
      </p:sp>
      <p:sp>
        <p:nvSpPr>
          <p:cNvPr id="202" name="Google Shape;202;p24"/>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lvl1pPr lvl="0" rtl="0">
              <a:buNone/>
              <a:defRPr sz="900">
                <a:solidFill>
                  <a:schemeClr val="dk1"/>
                </a:solidFill>
                <a:latin typeface="Proxima Nova"/>
                <a:ea typeface="Proxima Nova"/>
                <a:cs typeface="Proxima Nova"/>
                <a:sym typeface="Proxima Nova"/>
              </a:defRPr>
            </a:lvl1pPr>
            <a:lvl2pPr lvl="1" rtl="0">
              <a:buNone/>
              <a:defRPr sz="900">
                <a:solidFill>
                  <a:schemeClr val="dk1"/>
                </a:solidFill>
                <a:latin typeface="Proxima Nova"/>
                <a:ea typeface="Proxima Nova"/>
                <a:cs typeface="Proxima Nova"/>
                <a:sym typeface="Proxima Nova"/>
              </a:defRPr>
            </a:lvl2pPr>
            <a:lvl3pPr lvl="2" rtl="0">
              <a:buNone/>
              <a:defRPr sz="900">
                <a:solidFill>
                  <a:schemeClr val="dk1"/>
                </a:solidFill>
                <a:latin typeface="Proxima Nova"/>
                <a:ea typeface="Proxima Nova"/>
                <a:cs typeface="Proxima Nova"/>
                <a:sym typeface="Proxima Nova"/>
              </a:defRPr>
            </a:lvl3pPr>
            <a:lvl4pPr lvl="3" rtl="0">
              <a:buNone/>
              <a:defRPr sz="900">
                <a:solidFill>
                  <a:schemeClr val="dk1"/>
                </a:solidFill>
                <a:latin typeface="Proxima Nova"/>
                <a:ea typeface="Proxima Nova"/>
                <a:cs typeface="Proxima Nova"/>
                <a:sym typeface="Proxima Nova"/>
              </a:defRPr>
            </a:lvl4pPr>
            <a:lvl5pPr lvl="4" rtl="0">
              <a:buNone/>
              <a:defRPr sz="900">
                <a:solidFill>
                  <a:schemeClr val="dk1"/>
                </a:solidFill>
                <a:latin typeface="Proxima Nova"/>
                <a:ea typeface="Proxima Nova"/>
                <a:cs typeface="Proxima Nova"/>
                <a:sym typeface="Proxima Nova"/>
              </a:defRPr>
            </a:lvl5pPr>
            <a:lvl6pPr lvl="5" rtl="0">
              <a:buNone/>
              <a:defRPr sz="900">
                <a:solidFill>
                  <a:schemeClr val="dk1"/>
                </a:solidFill>
                <a:latin typeface="Proxima Nova"/>
                <a:ea typeface="Proxima Nova"/>
                <a:cs typeface="Proxima Nova"/>
                <a:sym typeface="Proxima Nova"/>
              </a:defRPr>
            </a:lvl6pPr>
            <a:lvl7pPr lvl="6" rtl="0">
              <a:buNone/>
              <a:defRPr sz="900">
                <a:solidFill>
                  <a:schemeClr val="dk1"/>
                </a:solidFill>
                <a:latin typeface="Proxima Nova"/>
                <a:ea typeface="Proxima Nova"/>
                <a:cs typeface="Proxima Nova"/>
                <a:sym typeface="Proxima Nova"/>
              </a:defRPr>
            </a:lvl7pPr>
            <a:lvl8pPr lvl="7" rtl="0">
              <a:buNone/>
              <a:defRPr sz="900">
                <a:solidFill>
                  <a:schemeClr val="dk1"/>
                </a:solidFill>
                <a:latin typeface="Proxima Nova"/>
                <a:ea typeface="Proxima Nova"/>
                <a:cs typeface="Proxima Nova"/>
                <a:sym typeface="Proxima Nova"/>
              </a:defRPr>
            </a:lvl8pPr>
            <a:lvl9pPr lvl="8" rtl="0">
              <a:buNone/>
              <a:defRPr sz="900">
                <a:solidFill>
                  <a:schemeClr val="dk1"/>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a:t>
            </a:r>
            <a:r>
              <a:rPr lang="en"/>
              <a:t>2021</a:t>
            </a:r>
            <a:r>
              <a:rPr lang="en"/>
              <a:t> General Assembly</a:t>
            </a: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Guided Walk-Through + Timer">
  <p:cSld name="TITLE_AND_BODY_1_2_2_2_1_1_1_1_2">
    <p:spTree>
      <p:nvGrpSpPr>
        <p:cNvPr id="203" name="Shape 203"/>
        <p:cNvGrpSpPr/>
        <p:nvPr/>
      </p:nvGrpSpPr>
      <p:grpSpPr>
        <a:xfrm>
          <a:off x="0" y="0"/>
          <a:ext cx="0" cy="0"/>
          <a:chOff x="0" y="0"/>
          <a:chExt cx="0" cy="0"/>
        </a:xfrm>
      </p:grpSpPr>
      <p:sp>
        <p:nvSpPr>
          <p:cNvPr id="204" name="Google Shape;204;p25"/>
          <p:cNvSpPr/>
          <p:nvPr/>
        </p:nvSpPr>
        <p:spPr>
          <a:xfrm>
            <a:off x="125" y="-4750"/>
            <a:ext cx="9144000" cy="8013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25"/>
          <p:cNvSpPr txBox="1"/>
          <p:nvPr>
            <p:ph idx="12" type="sldNum"/>
          </p:nvPr>
        </p:nvSpPr>
        <p:spPr>
          <a:xfrm>
            <a:off x="-51366" y="4749901"/>
            <a:ext cx="548700" cy="393600"/>
          </a:xfrm>
          <a:prstGeom prst="rect">
            <a:avLst/>
          </a:prstGeom>
        </p:spPr>
        <p:txBody>
          <a:bodyPr anchorCtr="0" anchor="t" bIns="91425" lIns="91425" spcFirstLastPara="1" rIns="91425" wrap="square" tIns="91425">
            <a:noAutofit/>
          </a:bodyPr>
          <a:lstStyle>
            <a:lvl1pPr lvl="0" rtl="0">
              <a:buNone/>
              <a:defRPr sz="1300">
                <a:solidFill>
                  <a:srgbClr val="FFFFFF"/>
                </a:solidFill>
              </a:defRPr>
            </a:lvl1pPr>
            <a:lvl2pPr lvl="1" rtl="0">
              <a:buNone/>
              <a:defRPr sz="1300">
                <a:solidFill>
                  <a:srgbClr val="FFFFFF"/>
                </a:solidFill>
              </a:defRPr>
            </a:lvl2pPr>
            <a:lvl3pPr lvl="2" rtl="0">
              <a:buNone/>
              <a:defRPr sz="1300">
                <a:solidFill>
                  <a:srgbClr val="FFFFFF"/>
                </a:solidFill>
              </a:defRPr>
            </a:lvl3pPr>
            <a:lvl4pPr lvl="3" rtl="0">
              <a:buNone/>
              <a:defRPr sz="1300">
                <a:solidFill>
                  <a:srgbClr val="FFFFFF"/>
                </a:solidFill>
              </a:defRPr>
            </a:lvl4pPr>
            <a:lvl5pPr lvl="4" rtl="0">
              <a:buNone/>
              <a:defRPr sz="1300">
                <a:solidFill>
                  <a:srgbClr val="FFFFFF"/>
                </a:solidFill>
              </a:defRPr>
            </a:lvl5pPr>
            <a:lvl6pPr lvl="5" rtl="0">
              <a:buNone/>
              <a:defRPr sz="1300">
                <a:solidFill>
                  <a:srgbClr val="FFFFFF"/>
                </a:solidFill>
              </a:defRPr>
            </a:lvl6pPr>
            <a:lvl7pPr lvl="6" rtl="0">
              <a:buNone/>
              <a:defRPr sz="1300">
                <a:solidFill>
                  <a:srgbClr val="FFFFFF"/>
                </a:solidFill>
              </a:defRPr>
            </a:lvl7pPr>
            <a:lvl8pPr lvl="7" rtl="0">
              <a:buNone/>
              <a:defRPr sz="1300">
                <a:solidFill>
                  <a:srgbClr val="FFFFFF"/>
                </a:solidFill>
              </a:defRPr>
            </a:lvl8pPr>
            <a:lvl9pPr lvl="8" rtl="0">
              <a:buNone/>
              <a:defRPr sz="1300">
                <a:solidFill>
                  <a:srgbClr val="FFFFFF"/>
                </a:solidFill>
              </a:defRPr>
            </a:lvl9pPr>
          </a:lstStyle>
          <a:p>
            <a:pPr indent="0" lvl="0" marL="0" rtl="0" algn="l">
              <a:spcBef>
                <a:spcPts val="0"/>
              </a:spcBef>
              <a:spcAft>
                <a:spcPts val="0"/>
              </a:spcAft>
              <a:buNone/>
            </a:pPr>
            <a:fld id="{00000000-1234-1234-1234-123412341234}" type="slidenum">
              <a:rPr lang="en"/>
              <a:t>‹#›</a:t>
            </a:fld>
            <a:endParaRPr/>
          </a:p>
        </p:txBody>
      </p:sp>
      <p:sp>
        <p:nvSpPr>
          <p:cNvPr id="206" name="Google Shape;206;p25"/>
          <p:cNvSpPr txBox="1"/>
          <p:nvPr>
            <p:ph idx="1" type="body"/>
          </p:nvPr>
        </p:nvSpPr>
        <p:spPr>
          <a:xfrm>
            <a:off x="457200" y="1143000"/>
            <a:ext cx="8229600" cy="29379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30200" lvl="1" marL="914400" rtl="0">
              <a:spcBef>
                <a:spcPts val="1600"/>
              </a:spcBef>
              <a:spcAft>
                <a:spcPts val="0"/>
              </a:spcAft>
              <a:buSzPts val="1600"/>
              <a:buChar char="○"/>
              <a:defRPr/>
            </a:lvl2pPr>
            <a:lvl3pPr indent="-317500" lvl="2" marL="1371600" rtl="0">
              <a:spcBef>
                <a:spcPts val="1600"/>
              </a:spcBef>
              <a:spcAft>
                <a:spcPts val="0"/>
              </a:spcAft>
              <a:buSzPts val="1400"/>
              <a:buChar char="■"/>
              <a:defRPr/>
            </a:lvl3pPr>
            <a:lvl4pPr indent="-304800" lvl="3" marL="1828800" rtl="0">
              <a:spcBef>
                <a:spcPts val="1600"/>
              </a:spcBef>
              <a:spcAft>
                <a:spcPts val="0"/>
              </a:spcAft>
              <a:buSzPts val="1200"/>
              <a:buChar char="●"/>
              <a:defRPr/>
            </a:lvl4pPr>
            <a:lvl5pPr indent="-304800" lvl="4" marL="2286000" rtl="0">
              <a:spcBef>
                <a:spcPts val="1600"/>
              </a:spcBef>
              <a:spcAft>
                <a:spcPts val="0"/>
              </a:spcAft>
              <a:buSzPts val="1200"/>
              <a:buChar char="○"/>
              <a:defRPr/>
            </a:lvl5pPr>
            <a:lvl6pPr indent="-304800" lvl="5" marL="2743200" rtl="0">
              <a:spcBef>
                <a:spcPts val="1600"/>
              </a:spcBef>
              <a:spcAft>
                <a:spcPts val="0"/>
              </a:spcAft>
              <a:buSzPts val="1200"/>
              <a:buChar char="■"/>
              <a:defRPr/>
            </a:lvl6pPr>
            <a:lvl7pPr indent="-304800" lvl="6" marL="3200400" rtl="0">
              <a:spcBef>
                <a:spcPts val="1600"/>
              </a:spcBef>
              <a:spcAft>
                <a:spcPts val="0"/>
              </a:spcAft>
              <a:buSzPts val="1200"/>
              <a:buChar char="●"/>
              <a:defRPr/>
            </a:lvl7pPr>
            <a:lvl8pPr indent="-304800" lvl="7" marL="3657600" rtl="0">
              <a:spcBef>
                <a:spcPts val="1600"/>
              </a:spcBef>
              <a:spcAft>
                <a:spcPts val="0"/>
              </a:spcAft>
              <a:buSzPts val="1200"/>
              <a:buChar char="○"/>
              <a:defRPr/>
            </a:lvl8pPr>
            <a:lvl9pPr indent="-304800" lvl="8" marL="4114800" rtl="0">
              <a:spcBef>
                <a:spcPts val="1600"/>
              </a:spcBef>
              <a:spcAft>
                <a:spcPts val="1600"/>
              </a:spcAft>
              <a:buSzPts val="1200"/>
              <a:buChar char="■"/>
              <a:defRPr/>
            </a:lvl9pPr>
          </a:lstStyle>
          <a:p/>
        </p:txBody>
      </p:sp>
      <p:sp>
        <p:nvSpPr>
          <p:cNvPr id="207" name="Google Shape;207;p25"/>
          <p:cNvSpPr txBox="1"/>
          <p:nvPr/>
        </p:nvSpPr>
        <p:spPr>
          <a:xfrm>
            <a:off x="949949" y="39194"/>
            <a:ext cx="2220000" cy="45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lt1"/>
                </a:solidFill>
                <a:latin typeface="Proxima Nova"/>
                <a:ea typeface="Proxima Nova"/>
                <a:cs typeface="Proxima Nova"/>
                <a:sym typeface="Proxima Nova"/>
              </a:rPr>
              <a:t>Guided Walk-Through:</a:t>
            </a:r>
            <a:endParaRPr b="1">
              <a:solidFill>
                <a:schemeClr val="lt1"/>
              </a:solidFill>
              <a:latin typeface="Proxima Nova"/>
              <a:ea typeface="Proxima Nova"/>
              <a:cs typeface="Proxima Nova"/>
              <a:sym typeface="Proxima Nova"/>
            </a:endParaRPr>
          </a:p>
        </p:txBody>
      </p:sp>
      <p:sp>
        <p:nvSpPr>
          <p:cNvPr id="208" name="Google Shape;208;p25"/>
          <p:cNvSpPr txBox="1"/>
          <p:nvPr>
            <p:ph type="title"/>
          </p:nvPr>
        </p:nvSpPr>
        <p:spPr>
          <a:xfrm>
            <a:off x="908850" y="237038"/>
            <a:ext cx="5009400" cy="4593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2400"/>
              <a:buNone/>
              <a:defRPr b="0" sz="2400">
                <a:solidFill>
                  <a:schemeClr val="lt1"/>
                </a:solidFill>
              </a:defRPr>
            </a:lvl1pPr>
            <a:lvl2pPr lvl="1" rtl="0" algn="ctr">
              <a:spcBef>
                <a:spcPts val="0"/>
              </a:spcBef>
              <a:spcAft>
                <a:spcPts val="0"/>
              </a:spcAft>
              <a:buClr>
                <a:schemeClr val="lt1"/>
              </a:buClr>
              <a:buSzPts val="2400"/>
              <a:buNone/>
              <a:defRPr sz="2400">
                <a:solidFill>
                  <a:schemeClr val="lt1"/>
                </a:solidFill>
              </a:defRPr>
            </a:lvl2pPr>
            <a:lvl3pPr lvl="2" rtl="0" algn="ctr">
              <a:spcBef>
                <a:spcPts val="0"/>
              </a:spcBef>
              <a:spcAft>
                <a:spcPts val="0"/>
              </a:spcAft>
              <a:buClr>
                <a:schemeClr val="lt1"/>
              </a:buClr>
              <a:buSzPts val="2400"/>
              <a:buNone/>
              <a:defRPr sz="2400">
                <a:solidFill>
                  <a:schemeClr val="lt1"/>
                </a:solidFill>
              </a:defRPr>
            </a:lvl3pPr>
            <a:lvl4pPr lvl="3" rtl="0" algn="ctr">
              <a:spcBef>
                <a:spcPts val="0"/>
              </a:spcBef>
              <a:spcAft>
                <a:spcPts val="0"/>
              </a:spcAft>
              <a:buClr>
                <a:schemeClr val="lt1"/>
              </a:buClr>
              <a:buSzPts val="2400"/>
              <a:buNone/>
              <a:defRPr sz="2400">
                <a:solidFill>
                  <a:schemeClr val="lt1"/>
                </a:solidFill>
              </a:defRPr>
            </a:lvl4pPr>
            <a:lvl5pPr lvl="4" rtl="0" algn="ctr">
              <a:spcBef>
                <a:spcPts val="0"/>
              </a:spcBef>
              <a:spcAft>
                <a:spcPts val="0"/>
              </a:spcAft>
              <a:buClr>
                <a:schemeClr val="lt1"/>
              </a:buClr>
              <a:buSzPts val="2400"/>
              <a:buNone/>
              <a:defRPr sz="2400">
                <a:solidFill>
                  <a:schemeClr val="lt1"/>
                </a:solidFill>
              </a:defRPr>
            </a:lvl5pPr>
            <a:lvl6pPr lvl="5" rtl="0" algn="ctr">
              <a:spcBef>
                <a:spcPts val="0"/>
              </a:spcBef>
              <a:spcAft>
                <a:spcPts val="0"/>
              </a:spcAft>
              <a:buClr>
                <a:schemeClr val="lt1"/>
              </a:buClr>
              <a:buSzPts val="2400"/>
              <a:buNone/>
              <a:defRPr sz="2400">
                <a:solidFill>
                  <a:schemeClr val="lt1"/>
                </a:solidFill>
              </a:defRPr>
            </a:lvl6pPr>
            <a:lvl7pPr lvl="6" rtl="0" algn="ctr">
              <a:spcBef>
                <a:spcPts val="0"/>
              </a:spcBef>
              <a:spcAft>
                <a:spcPts val="0"/>
              </a:spcAft>
              <a:buClr>
                <a:schemeClr val="lt1"/>
              </a:buClr>
              <a:buSzPts val="2400"/>
              <a:buNone/>
              <a:defRPr sz="2400">
                <a:solidFill>
                  <a:schemeClr val="lt1"/>
                </a:solidFill>
              </a:defRPr>
            </a:lvl7pPr>
            <a:lvl8pPr lvl="7" rtl="0" algn="ctr">
              <a:spcBef>
                <a:spcPts val="0"/>
              </a:spcBef>
              <a:spcAft>
                <a:spcPts val="0"/>
              </a:spcAft>
              <a:buClr>
                <a:schemeClr val="lt1"/>
              </a:buClr>
              <a:buSzPts val="2400"/>
              <a:buNone/>
              <a:defRPr sz="2400">
                <a:solidFill>
                  <a:schemeClr val="lt1"/>
                </a:solidFill>
              </a:defRPr>
            </a:lvl8pPr>
            <a:lvl9pPr lvl="8" rtl="0" algn="ctr">
              <a:spcBef>
                <a:spcPts val="0"/>
              </a:spcBef>
              <a:spcAft>
                <a:spcPts val="0"/>
              </a:spcAft>
              <a:buClr>
                <a:schemeClr val="lt1"/>
              </a:buClr>
              <a:buSzPts val="2400"/>
              <a:buNone/>
              <a:defRPr sz="2400">
                <a:solidFill>
                  <a:schemeClr val="lt1"/>
                </a:solidFill>
              </a:defRPr>
            </a:lvl9pPr>
          </a:lstStyle>
          <a:p/>
        </p:txBody>
      </p:sp>
      <p:pic>
        <p:nvPicPr>
          <p:cNvPr id="209" name="Google Shape;209;p25"/>
          <p:cNvPicPr preferRelativeResize="0"/>
          <p:nvPr/>
        </p:nvPicPr>
        <p:blipFill>
          <a:blip r:embed="rId2">
            <a:alphaModFix/>
          </a:blip>
          <a:stretch>
            <a:fillRect/>
          </a:stretch>
        </p:blipFill>
        <p:spPr>
          <a:xfrm>
            <a:off x="109275" y="138892"/>
            <a:ext cx="840674" cy="655600"/>
          </a:xfrm>
          <a:prstGeom prst="rect">
            <a:avLst/>
          </a:prstGeom>
          <a:noFill/>
          <a:ln>
            <a:noFill/>
          </a:ln>
        </p:spPr>
      </p:pic>
      <p:sp>
        <p:nvSpPr>
          <p:cNvPr id="210" name="Google Shape;210;p25"/>
          <p:cNvSpPr txBox="1"/>
          <p:nvPr>
            <p:ph idx="2" type="body"/>
          </p:nvPr>
        </p:nvSpPr>
        <p:spPr>
          <a:xfrm>
            <a:off x="4572000" y="4712925"/>
            <a:ext cx="3691800" cy="393600"/>
          </a:xfrm>
          <a:prstGeom prst="rect">
            <a:avLst/>
          </a:prstGeom>
        </p:spPr>
        <p:txBody>
          <a:bodyPr anchorCtr="0" anchor="ctr" bIns="91425" lIns="91425" spcFirstLastPara="1" rIns="91425" wrap="square" tIns="91425">
            <a:noAutofit/>
          </a:bodyPr>
          <a:lstStyle>
            <a:lvl1pPr indent="-285750" lvl="0" marL="457200" rtl="0">
              <a:spcBef>
                <a:spcPts val="0"/>
              </a:spcBef>
              <a:spcAft>
                <a:spcPts val="0"/>
              </a:spcAft>
              <a:buSzPts val="900"/>
              <a:buFont typeface="Proxima Nova"/>
              <a:buChar char="●"/>
              <a:defRPr sz="900">
                <a:latin typeface="Proxima Nova"/>
                <a:ea typeface="Proxima Nova"/>
                <a:cs typeface="Proxima Nova"/>
                <a:sym typeface="Proxima Nova"/>
              </a:defRPr>
            </a:lvl1pPr>
            <a:lvl2pPr indent="-285750" lvl="1" marL="914400" rtl="0">
              <a:spcBef>
                <a:spcPts val="0"/>
              </a:spcBef>
              <a:spcAft>
                <a:spcPts val="0"/>
              </a:spcAft>
              <a:buSzPts val="900"/>
              <a:buFont typeface="Proxima Nova"/>
              <a:buChar char="○"/>
              <a:defRPr sz="900">
                <a:latin typeface="Proxima Nova"/>
                <a:ea typeface="Proxima Nova"/>
                <a:cs typeface="Proxima Nova"/>
                <a:sym typeface="Proxima Nova"/>
              </a:defRPr>
            </a:lvl2pPr>
            <a:lvl3pPr indent="-285750" lvl="2" marL="1371600" rtl="0">
              <a:spcBef>
                <a:spcPts val="0"/>
              </a:spcBef>
              <a:spcAft>
                <a:spcPts val="0"/>
              </a:spcAft>
              <a:buSzPts val="900"/>
              <a:buFont typeface="Proxima Nova"/>
              <a:buChar char="■"/>
              <a:defRPr sz="900">
                <a:latin typeface="Proxima Nova"/>
                <a:ea typeface="Proxima Nova"/>
                <a:cs typeface="Proxima Nova"/>
                <a:sym typeface="Proxima Nova"/>
              </a:defRPr>
            </a:lvl3pPr>
            <a:lvl4pPr indent="-285750" lvl="3" marL="1828800" rtl="0">
              <a:spcBef>
                <a:spcPts val="0"/>
              </a:spcBef>
              <a:spcAft>
                <a:spcPts val="0"/>
              </a:spcAft>
              <a:buSzPts val="900"/>
              <a:buFont typeface="Proxima Nova"/>
              <a:buChar char="●"/>
              <a:defRPr sz="900">
                <a:latin typeface="Proxima Nova"/>
                <a:ea typeface="Proxima Nova"/>
                <a:cs typeface="Proxima Nova"/>
                <a:sym typeface="Proxima Nova"/>
              </a:defRPr>
            </a:lvl4pPr>
            <a:lvl5pPr indent="-285750" lvl="4" marL="2286000" rtl="0">
              <a:spcBef>
                <a:spcPts val="0"/>
              </a:spcBef>
              <a:spcAft>
                <a:spcPts val="0"/>
              </a:spcAft>
              <a:buSzPts val="900"/>
              <a:buFont typeface="Proxima Nova"/>
              <a:buChar char="○"/>
              <a:defRPr sz="900">
                <a:latin typeface="Proxima Nova"/>
                <a:ea typeface="Proxima Nova"/>
                <a:cs typeface="Proxima Nova"/>
                <a:sym typeface="Proxima Nova"/>
              </a:defRPr>
            </a:lvl5pPr>
            <a:lvl6pPr indent="-285750" lvl="5" marL="2743200" rtl="0">
              <a:spcBef>
                <a:spcPts val="0"/>
              </a:spcBef>
              <a:spcAft>
                <a:spcPts val="0"/>
              </a:spcAft>
              <a:buSzPts val="900"/>
              <a:buFont typeface="Proxima Nova"/>
              <a:buChar char="■"/>
              <a:defRPr sz="900">
                <a:latin typeface="Proxima Nova"/>
                <a:ea typeface="Proxima Nova"/>
                <a:cs typeface="Proxima Nova"/>
                <a:sym typeface="Proxima Nova"/>
              </a:defRPr>
            </a:lvl6pPr>
            <a:lvl7pPr indent="-285750" lvl="6" marL="3200400" rtl="0">
              <a:spcBef>
                <a:spcPts val="0"/>
              </a:spcBef>
              <a:spcAft>
                <a:spcPts val="0"/>
              </a:spcAft>
              <a:buSzPts val="900"/>
              <a:buFont typeface="Proxima Nova"/>
              <a:buChar char="●"/>
              <a:defRPr sz="900">
                <a:latin typeface="Proxima Nova"/>
                <a:ea typeface="Proxima Nova"/>
                <a:cs typeface="Proxima Nova"/>
                <a:sym typeface="Proxima Nova"/>
              </a:defRPr>
            </a:lvl7pPr>
            <a:lvl8pPr indent="-285750" lvl="7" marL="3657600" rtl="0">
              <a:spcBef>
                <a:spcPts val="0"/>
              </a:spcBef>
              <a:spcAft>
                <a:spcPts val="0"/>
              </a:spcAft>
              <a:buSzPts val="900"/>
              <a:buFont typeface="Proxima Nova"/>
              <a:buChar char="○"/>
              <a:defRPr sz="900">
                <a:latin typeface="Proxima Nova"/>
                <a:ea typeface="Proxima Nova"/>
                <a:cs typeface="Proxima Nova"/>
                <a:sym typeface="Proxima Nova"/>
              </a:defRPr>
            </a:lvl8pPr>
            <a:lvl9pPr indent="-285750" lvl="8" marL="4114800" rtl="0">
              <a:spcBef>
                <a:spcPts val="0"/>
              </a:spcBef>
              <a:spcAft>
                <a:spcPts val="0"/>
              </a:spcAft>
              <a:buSzPts val="900"/>
              <a:buFont typeface="Proxima Nova"/>
              <a:buChar char="■"/>
              <a:defRPr sz="900">
                <a:latin typeface="Proxima Nova"/>
                <a:ea typeface="Proxima Nova"/>
                <a:cs typeface="Proxima Nova"/>
                <a:sym typeface="Proxima Nova"/>
              </a:defRPr>
            </a:lvl9pPr>
          </a:lstStyle>
          <a:p/>
        </p:txBody>
      </p:sp>
      <p:sp>
        <p:nvSpPr>
          <p:cNvPr id="211" name="Google Shape;211;p25"/>
          <p:cNvSpPr txBox="1"/>
          <p:nvPr>
            <p:ph idx="3" type="sldNum"/>
          </p:nvPr>
        </p:nvSpPr>
        <p:spPr>
          <a:xfrm>
            <a:off x="457200" y="4662725"/>
            <a:ext cx="2372100" cy="393600"/>
          </a:xfrm>
          <a:prstGeom prst="rect">
            <a:avLst/>
          </a:prstGeom>
        </p:spPr>
        <p:txBody>
          <a:bodyPr anchorCtr="0" anchor="ctr" bIns="91425" lIns="91425" spcFirstLastPara="1" rIns="91425" wrap="square" tIns="91425">
            <a:noAutofit/>
          </a:bodyPr>
          <a:lstStyle>
            <a:lvl1pPr lvl="0" rtl="0">
              <a:buNone/>
              <a:defRPr sz="900">
                <a:solidFill>
                  <a:schemeClr val="dk1"/>
                </a:solidFill>
                <a:latin typeface="Proxima Nova"/>
                <a:ea typeface="Proxima Nova"/>
                <a:cs typeface="Proxima Nova"/>
                <a:sym typeface="Proxima Nova"/>
              </a:defRPr>
            </a:lvl1pPr>
            <a:lvl2pPr lvl="1" rtl="0">
              <a:buNone/>
              <a:defRPr sz="900">
                <a:solidFill>
                  <a:schemeClr val="dk1"/>
                </a:solidFill>
                <a:latin typeface="Proxima Nova"/>
                <a:ea typeface="Proxima Nova"/>
                <a:cs typeface="Proxima Nova"/>
                <a:sym typeface="Proxima Nova"/>
              </a:defRPr>
            </a:lvl2pPr>
            <a:lvl3pPr lvl="2" rtl="0">
              <a:buNone/>
              <a:defRPr sz="900">
                <a:solidFill>
                  <a:schemeClr val="dk1"/>
                </a:solidFill>
                <a:latin typeface="Proxima Nova"/>
                <a:ea typeface="Proxima Nova"/>
                <a:cs typeface="Proxima Nova"/>
                <a:sym typeface="Proxima Nova"/>
              </a:defRPr>
            </a:lvl3pPr>
            <a:lvl4pPr lvl="3" rtl="0">
              <a:buNone/>
              <a:defRPr sz="900">
                <a:solidFill>
                  <a:schemeClr val="dk1"/>
                </a:solidFill>
                <a:latin typeface="Proxima Nova"/>
                <a:ea typeface="Proxima Nova"/>
                <a:cs typeface="Proxima Nova"/>
                <a:sym typeface="Proxima Nova"/>
              </a:defRPr>
            </a:lvl4pPr>
            <a:lvl5pPr lvl="4" rtl="0">
              <a:buNone/>
              <a:defRPr sz="900">
                <a:solidFill>
                  <a:schemeClr val="dk1"/>
                </a:solidFill>
                <a:latin typeface="Proxima Nova"/>
                <a:ea typeface="Proxima Nova"/>
                <a:cs typeface="Proxima Nova"/>
                <a:sym typeface="Proxima Nova"/>
              </a:defRPr>
            </a:lvl5pPr>
            <a:lvl6pPr lvl="5" rtl="0">
              <a:buNone/>
              <a:defRPr sz="900">
                <a:solidFill>
                  <a:schemeClr val="dk1"/>
                </a:solidFill>
                <a:latin typeface="Proxima Nova"/>
                <a:ea typeface="Proxima Nova"/>
                <a:cs typeface="Proxima Nova"/>
                <a:sym typeface="Proxima Nova"/>
              </a:defRPr>
            </a:lvl6pPr>
            <a:lvl7pPr lvl="6" rtl="0">
              <a:buNone/>
              <a:defRPr sz="900">
                <a:solidFill>
                  <a:schemeClr val="dk1"/>
                </a:solidFill>
                <a:latin typeface="Proxima Nova"/>
                <a:ea typeface="Proxima Nova"/>
                <a:cs typeface="Proxima Nova"/>
                <a:sym typeface="Proxima Nova"/>
              </a:defRPr>
            </a:lvl7pPr>
            <a:lvl8pPr lvl="7" rtl="0">
              <a:buNone/>
              <a:defRPr sz="900">
                <a:solidFill>
                  <a:schemeClr val="dk1"/>
                </a:solidFill>
                <a:latin typeface="Proxima Nova"/>
                <a:ea typeface="Proxima Nova"/>
                <a:cs typeface="Proxima Nova"/>
                <a:sym typeface="Proxima Nova"/>
              </a:defRPr>
            </a:lvl8pPr>
            <a:lvl9pPr lvl="8" rtl="0">
              <a:buNone/>
              <a:defRPr sz="900">
                <a:solidFill>
                  <a:schemeClr val="dk1"/>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a:t>
            </a:r>
            <a:r>
              <a:rPr lang="en"/>
              <a:t>2021</a:t>
            </a:r>
            <a:r>
              <a:rPr lang="en"/>
              <a:t> General Assembly</a:t>
            </a:r>
            <a:endParaRPr/>
          </a:p>
        </p:txBody>
      </p:sp>
      <p:sp>
        <p:nvSpPr>
          <p:cNvPr id="212" name="Google Shape;212;p25"/>
          <p:cNvSpPr txBox="1"/>
          <p:nvPr>
            <p:ph idx="4" type="subTitle"/>
          </p:nvPr>
        </p:nvSpPr>
        <p:spPr>
          <a:xfrm>
            <a:off x="7003805" y="211738"/>
            <a:ext cx="1336200" cy="328800"/>
          </a:xfrm>
          <a:prstGeom prst="rect">
            <a:avLst/>
          </a:prstGeom>
        </p:spPr>
        <p:txBody>
          <a:bodyPr anchorCtr="0" anchor="t" bIns="91425" lIns="91425" spcFirstLastPara="1" rIns="91425" wrap="square" tIns="91425">
            <a:noAutofit/>
          </a:bodyPr>
          <a:lstStyle>
            <a:lvl1pPr lvl="0" rtl="0" algn="r">
              <a:spcBef>
                <a:spcPts val="0"/>
              </a:spcBef>
              <a:spcAft>
                <a:spcPts val="0"/>
              </a:spcAft>
              <a:buNone/>
              <a:defRPr b="1" sz="1000">
                <a:solidFill>
                  <a:srgbClr val="FFFFFF"/>
                </a:solidFill>
              </a:defRPr>
            </a:lvl1pPr>
            <a:lvl2pPr lvl="1" rtl="0" algn="r">
              <a:spcBef>
                <a:spcPts val="1600"/>
              </a:spcBef>
              <a:spcAft>
                <a:spcPts val="0"/>
              </a:spcAft>
              <a:buNone/>
              <a:defRPr b="1" sz="1000"/>
            </a:lvl2pPr>
            <a:lvl3pPr lvl="2" rtl="0" algn="r">
              <a:spcBef>
                <a:spcPts val="1600"/>
              </a:spcBef>
              <a:spcAft>
                <a:spcPts val="0"/>
              </a:spcAft>
              <a:buNone/>
              <a:defRPr b="1" sz="1000"/>
            </a:lvl3pPr>
            <a:lvl4pPr lvl="3" rtl="0" algn="r">
              <a:spcBef>
                <a:spcPts val="1600"/>
              </a:spcBef>
              <a:spcAft>
                <a:spcPts val="0"/>
              </a:spcAft>
              <a:buNone/>
              <a:defRPr b="1" sz="1000"/>
            </a:lvl4pPr>
            <a:lvl5pPr lvl="4" rtl="0" algn="r">
              <a:spcBef>
                <a:spcPts val="1600"/>
              </a:spcBef>
              <a:spcAft>
                <a:spcPts val="0"/>
              </a:spcAft>
              <a:buNone/>
              <a:defRPr b="1" sz="1000"/>
            </a:lvl5pPr>
            <a:lvl6pPr lvl="5" rtl="0" algn="r">
              <a:spcBef>
                <a:spcPts val="1600"/>
              </a:spcBef>
              <a:spcAft>
                <a:spcPts val="0"/>
              </a:spcAft>
              <a:buNone/>
              <a:defRPr b="1" sz="1000"/>
            </a:lvl6pPr>
            <a:lvl7pPr lvl="6" rtl="0" algn="r">
              <a:spcBef>
                <a:spcPts val="1600"/>
              </a:spcBef>
              <a:spcAft>
                <a:spcPts val="0"/>
              </a:spcAft>
              <a:buNone/>
              <a:defRPr b="1" sz="1000"/>
            </a:lvl7pPr>
            <a:lvl8pPr lvl="7" rtl="0" algn="r">
              <a:spcBef>
                <a:spcPts val="1600"/>
              </a:spcBef>
              <a:spcAft>
                <a:spcPts val="0"/>
              </a:spcAft>
              <a:buNone/>
              <a:defRPr b="1" sz="1000"/>
            </a:lvl8pPr>
            <a:lvl9pPr lvl="8" rtl="0" algn="r">
              <a:spcBef>
                <a:spcPts val="1600"/>
              </a:spcBef>
              <a:spcAft>
                <a:spcPts val="1600"/>
              </a:spcAft>
              <a:buNone/>
              <a:defRPr b="1" sz="1000"/>
            </a:lvl9pPr>
          </a:lstStyle>
          <a:p/>
        </p:txBody>
      </p:sp>
      <p:pic>
        <p:nvPicPr>
          <p:cNvPr id="213" name="Google Shape;213;p25"/>
          <p:cNvPicPr preferRelativeResize="0"/>
          <p:nvPr/>
        </p:nvPicPr>
        <p:blipFill>
          <a:blip r:embed="rId3">
            <a:alphaModFix/>
          </a:blip>
          <a:stretch>
            <a:fillRect/>
          </a:stretch>
        </p:blipFill>
        <p:spPr>
          <a:xfrm>
            <a:off x="8339999" y="199100"/>
            <a:ext cx="393600" cy="393600"/>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Guided Walk-Through">
  <p:cSld name="TITLE_AND_BODY_1_2_2_2_1_1_1_1_2_1">
    <p:spTree>
      <p:nvGrpSpPr>
        <p:cNvPr id="214" name="Shape 214"/>
        <p:cNvGrpSpPr/>
        <p:nvPr/>
      </p:nvGrpSpPr>
      <p:grpSpPr>
        <a:xfrm>
          <a:off x="0" y="0"/>
          <a:ext cx="0" cy="0"/>
          <a:chOff x="0" y="0"/>
          <a:chExt cx="0" cy="0"/>
        </a:xfrm>
      </p:grpSpPr>
      <p:sp>
        <p:nvSpPr>
          <p:cNvPr id="215" name="Google Shape;215;p26"/>
          <p:cNvSpPr/>
          <p:nvPr/>
        </p:nvSpPr>
        <p:spPr>
          <a:xfrm>
            <a:off x="125" y="-4750"/>
            <a:ext cx="9144000" cy="8013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26"/>
          <p:cNvSpPr txBox="1"/>
          <p:nvPr>
            <p:ph idx="12" type="sldNum"/>
          </p:nvPr>
        </p:nvSpPr>
        <p:spPr>
          <a:xfrm>
            <a:off x="-51366" y="4749901"/>
            <a:ext cx="548700" cy="393600"/>
          </a:xfrm>
          <a:prstGeom prst="rect">
            <a:avLst/>
          </a:prstGeom>
        </p:spPr>
        <p:txBody>
          <a:bodyPr anchorCtr="0" anchor="t" bIns="91425" lIns="91425" spcFirstLastPara="1" rIns="91425" wrap="square" tIns="91425">
            <a:noAutofit/>
          </a:bodyPr>
          <a:lstStyle>
            <a:lvl1pPr lvl="0" rtl="0">
              <a:buNone/>
              <a:defRPr sz="1300">
                <a:solidFill>
                  <a:srgbClr val="FFFFFF"/>
                </a:solidFill>
              </a:defRPr>
            </a:lvl1pPr>
            <a:lvl2pPr lvl="1" rtl="0">
              <a:buNone/>
              <a:defRPr sz="1300">
                <a:solidFill>
                  <a:srgbClr val="FFFFFF"/>
                </a:solidFill>
              </a:defRPr>
            </a:lvl2pPr>
            <a:lvl3pPr lvl="2" rtl="0">
              <a:buNone/>
              <a:defRPr sz="1300">
                <a:solidFill>
                  <a:srgbClr val="FFFFFF"/>
                </a:solidFill>
              </a:defRPr>
            </a:lvl3pPr>
            <a:lvl4pPr lvl="3" rtl="0">
              <a:buNone/>
              <a:defRPr sz="1300">
                <a:solidFill>
                  <a:srgbClr val="FFFFFF"/>
                </a:solidFill>
              </a:defRPr>
            </a:lvl4pPr>
            <a:lvl5pPr lvl="4" rtl="0">
              <a:buNone/>
              <a:defRPr sz="1300">
                <a:solidFill>
                  <a:srgbClr val="FFFFFF"/>
                </a:solidFill>
              </a:defRPr>
            </a:lvl5pPr>
            <a:lvl6pPr lvl="5" rtl="0">
              <a:buNone/>
              <a:defRPr sz="1300">
                <a:solidFill>
                  <a:srgbClr val="FFFFFF"/>
                </a:solidFill>
              </a:defRPr>
            </a:lvl6pPr>
            <a:lvl7pPr lvl="6" rtl="0">
              <a:buNone/>
              <a:defRPr sz="1300">
                <a:solidFill>
                  <a:srgbClr val="FFFFFF"/>
                </a:solidFill>
              </a:defRPr>
            </a:lvl7pPr>
            <a:lvl8pPr lvl="7" rtl="0">
              <a:buNone/>
              <a:defRPr sz="1300">
                <a:solidFill>
                  <a:srgbClr val="FFFFFF"/>
                </a:solidFill>
              </a:defRPr>
            </a:lvl8pPr>
            <a:lvl9pPr lvl="8" rtl="0">
              <a:buNone/>
              <a:defRPr sz="1300">
                <a:solidFill>
                  <a:srgbClr val="FFFFFF"/>
                </a:solidFill>
              </a:defRPr>
            </a:lvl9pPr>
          </a:lstStyle>
          <a:p>
            <a:pPr indent="0" lvl="0" marL="0" rtl="0" algn="l">
              <a:spcBef>
                <a:spcPts val="0"/>
              </a:spcBef>
              <a:spcAft>
                <a:spcPts val="0"/>
              </a:spcAft>
              <a:buNone/>
            </a:pPr>
            <a:fld id="{00000000-1234-1234-1234-123412341234}" type="slidenum">
              <a:rPr lang="en"/>
              <a:t>‹#›</a:t>
            </a:fld>
            <a:endParaRPr/>
          </a:p>
        </p:txBody>
      </p:sp>
      <p:sp>
        <p:nvSpPr>
          <p:cNvPr id="217" name="Google Shape;217;p26"/>
          <p:cNvSpPr txBox="1"/>
          <p:nvPr>
            <p:ph idx="1" type="body"/>
          </p:nvPr>
        </p:nvSpPr>
        <p:spPr>
          <a:xfrm>
            <a:off x="457200" y="1143000"/>
            <a:ext cx="8229600" cy="29379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30200" lvl="1" marL="914400" rtl="0">
              <a:spcBef>
                <a:spcPts val="1600"/>
              </a:spcBef>
              <a:spcAft>
                <a:spcPts val="0"/>
              </a:spcAft>
              <a:buSzPts val="1600"/>
              <a:buChar char="○"/>
              <a:defRPr/>
            </a:lvl2pPr>
            <a:lvl3pPr indent="-317500" lvl="2" marL="1371600" rtl="0">
              <a:spcBef>
                <a:spcPts val="1600"/>
              </a:spcBef>
              <a:spcAft>
                <a:spcPts val="0"/>
              </a:spcAft>
              <a:buSzPts val="1400"/>
              <a:buChar char="■"/>
              <a:defRPr/>
            </a:lvl3pPr>
            <a:lvl4pPr indent="-304800" lvl="3" marL="1828800" rtl="0">
              <a:spcBef>
                <a:spcPts val="1600"/>
              </a:spcBef>
              <a:spcAft>
                <a:spcPts val="0"/>
              </a:spcAft>
              <a:buSzPts val="1200"/>
              <a:buChar char="●"/>
              <a:defRPr/>
            </a:lvl4pPr>
            <a:lvl5pPr indent="-304800" lvl="4" marL="2286000" rtl="0">
              <a:spcBef>
                <a:spcPts val="1600"/>
              </a:spcBef>
              <a:spcAft>
                <a:spcPts val="0"/>
              </a:spcAft>
              <a:buSzPts val="1200"/>
              <a:buChar char="○"/>
              <a:defRPr/>
            </a:lvl5pPr>
            <a:lvl6pPr indent="-304800" lvl="5" marL="2743200" rtl="0">
              <a:spcBef>
                <a:spcPts val="1600"/>
              </a:spcBef>
              <a:spcAft>
                <a:spcPts val="0"/>
              </a:spcAft>
              <a:buSzPts val="1200"/>
              <a:buChar char="■"/>
              <a:defRPr/>
            </a:lvl6pPr>
            <a:lvl7pPr indent="-304800" lvl="6" marL="3200400" rtl="0">
              <a:spcBef>
                <a:spcPts val="1600"/>
              </a:spcBef>
              <a:spcAft>
                <a:spcPts val="0"/>
              </a:spcAft>
              <a:buSzPts val="1200"/>
              <a:buChar char="●"/>
              <a:defRPr/>
            </a:lvl7pPr>
            <a:lvl8pPr indent="-304800" lvl="7" marL="3657600" rtl="0">
              <a:spcBef>
                <a:spcPts val="1600"/>
              </a:spcBef>
              <a:spcAft>
                <a:spcPts val="0"/>
              </a:spcAft>
              <a:buSzPts val="1200"/>
              <a:buChar char="○"/>
              <a:defRPr/>
            </a:lvl8pPr>
            <a:lvl9pPr indent="-304800" lvl="8" marL="4114800" rtl="0">
              <a:spcBef>
                <a:spcPts val="1600"/>
              </a:spcBef>
              <a:spcAft>
                <a:spcPts val="1600"/>
              </a:spcAft>
              <a:buSzPts val="1200"/>
              <a:buChar char="■"/>
              <a:defRPr/>
            </a:lvl9pPr>
          </a:lstStyle>
          <a:p/>
        </p:txBody>
      </p:sp>
      <p:sp>
        <p:nvSpPr>
          <p:cNvPr id="218" name="Google Shape;218;p26"/>
          <p:cNvSpPr txBox="1"/>
          <p:nvPr/>
        </p:nvSpPr>
        <p:spPr>
          <a:xfrm>
            <a:off x="949949" y="39194"/>
            <a:ext cx="2220000" cy="45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lt1"/>
                </a:solidFill>
                <a:latin typeface="Proxima Nova"/>
                <a:ea typeface="Proxima Nova"/>
                <a:cs typeface="Proxima Nova"/>
                <a:sym typeface="Proxima Nova"/>
              </a:rPr>
              <a:t>Guided Walk-Through:</a:t>
            </a:r>
            <a:endParaRPr b="1">
              <a:solidFill>
                <a:schemeClr val="lt1"/>
              </a:solidFill>
              <a:latin typeface="Proxima Nova"/>
              <a:ea typeface="Proxima Nova"/>
              <a:cs typeface="Proxima Nova"/>
              <a:sym typeface="Proxima Nova"/>
            </a:endParaRPr>
          </a:p>
        </p:txBody>
      </p:sp>
      <p:sp>
        <p:nvSpPr>
          <p:cNvPr id="219" name="Google Shape;219;p26"/>
          <p:cNvSpPr txBox="1"/>
          <p:nvPr>
            <p:ph type="title"/>
          </p:nvPr>
        </p:nvSpPr>
        <p:spPr>
          <a:xfrm>
            <a:off x="908850" y="237038"/>
            <a:ext cx="5009400" cy="4593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2400"/>
              <a:buNone/>
              <a:defRPr b="0" sz="2400">
                <a:solidFill>
                  <a:schemeClr val="lt1"/>
                </a:solidFill>
              </a:defRPr>
            </a:lvl1pPr>
            <a:lvl2pPr lvl="1" rtl="0" algn="ctr">
              <a:spcBef>
                <a:spcPts val="0"/>
              </a:spcBef>
              <a:spcAft>
                <a:spcPts val="0"/>
              </a:spcAft>
              <a:buClr>
                <a:schemeClr val="lt1"/>
              </a:buClr>
              <a:buSzPts val="2400"/>
              <a:buNone/>
              <a:defRPr sz="2400">
                <a:solidFill>
                  <a:schemeClr val="lt1"/>
                </a:solidFill>
              </a:defRPr>
            </a:lvl2pPr>
            <a:lvl3pPr lvl="2" rtl="0" algn="ctr">
              <a:spcBef>
                <a:spcPts val="0"/>
              </a:spcBef>
              <a:spcAft>
                <a:spcPts val="0"/>
              </a:spcAft>
              <a:buClr>
                <a:schemeClr val="lt1"/>
              </a:buClr>
              <a:buSzPts val="2400"/>
              <a:buNone/>
              <a:defRPr sz="2400">
                <a:solidFill>
                  <a:schemeClr val="lt1"/>
                </a:solidFill>
              </a:defRPr>
            </a:lvl3pPr>
            <a:lvl4pPr lvl="3" rtl="0" algn="ctr">
              <a:spcBef>
                <a:spcPts val="0"/>
              </a:spcBef>
              <a:spcAft>
                <a:spcPts val="0"/>
              </a:spcAft>
              <a:buClr>
                <a:schemeClr val="lt1"/>
              </a:buClr>
              <a:buSzPts val="2400"/>
              <a:buNone/>
              <a:defRPr sz="2400">
                <a:solidFill>
                  <a:schemeClr val="lt1"/>
                </a:solidFill>
              </a:defRPr>
            </a:lvl4pPr>
            <a:lvl5pPr lvl="4" rtl="0" algn="ctr">
              <a:spcBef>
                <a:spcPts val="0"/>
              </a:spcBef>
              <a:spcAft>
                <a:spcPts val="0"/>
              </a:spcAft>
              <a:buClr>
                <a:schemeClr val="lt1"/>
              </a:buClr>
              <a:buSzPts val="2400"/>
              <a:buNone/>
              <a:defRPr sz="2400">
                <a:solidFill>
                  <a:schemeClr val="lt1"/>
                </a:solidFill>
              </a:defRPr>
            </a:lvl5pPr>
            <a:lvl6pPr lvl="5" rtl="0" algn="ctr">
              <a:spcBef>
                <a:spcPts val="0"/>
              </a:spcBef>
              <a:spcAft>
                <a:spcPts val="0"/>
              </a:spcAft>
              <a:buClr>
                <a:schemeClr val="lt1"/>
              </a:buClr>
              <a:buSzPts val="2400"/>
              <a:buNone/>
              <a:defRPr sz="2400">
                <a:solidFill>
                  <a:schemeClr val="lt1"/>
                </a:solidFill>
              </a:defRPr>
            </a:lvl6pPr>
            <a:lvl7pPr lvl="6" rtl="0" algn="ctr">
              <a:spcBef>
                <a:spcPts val="0"/>
              </a:spcBef>
              <a:spcAft>
                <a:spcPts val="0"/>
              </a:spcAft>
              <a:buClr>
                <a:schemeClr val="lt1"/>
              </a:buClr>
              <a:buSzPts val="2400"/>
              <a:buNone/>
              <a:defRPr sz="2400">
                <a:solidFill>
                  <a:schemeClr val="lt1"/>
                </a:solidFill>
              </a:defRPr>
            </a:lvl7pPr>
            <a:lvl8pPr lvl="7" rtl="0" algn="ctr">
              <a:spcBef>
                <a:spcPts val="0"/>
              </a:spcBef>
              <a:spcAft>
                <a:spcPts val="0"/>
              </a:spcAft>
              <a:buClr>
                <a:schemeClr val="lt1"/>
              </a:buClr>
              <a:buSzPts val="2400"/>
              <a:buNone/>
              <a:defRPr sz="2400">
                <a:solidFill>
                  <a:schemeClr val="lt1"/>
                </a:solidFill>
              </a:defRPr>
            </a:lvl8pPr>
            <a:lvl9pPr lvl="8" rtl="0" algn="ctr">
              <a:spcBef>
                <a:spcPts val="0"/>
              </a:spcBef>
              <a:spcAft>
                <a:spcPts val="0"/>
              </a:spcAft>
              <a:buClr>
                <a:schemeClr val="lt1"/>
              </a:buClr>
              <a:buSzPts val="2400"/>
              <a:buNone/>
              <a:defRPr sz="2400">
                <a:solidFill>
                  <a:schemeClr val="lt1"/>
                </a:solidFill>
              </a:defRPr>
            </a:lvl9pPr>
          </a:lstStyle>
          <a:p/>
        </p:txBody>
      </p:sp>
      <p:pic>
        <p:nvPicPr>
          <p:cNvPr id="220" name="Google Shape;220;p26"/>
          <p:cNvPicPr preferRelativeResize="0"/>
          <p:nvPr/>
        </p:nvPicPr>
        <p:blipFill>
          <a:blip r:embed="rId2">
            <a:alphaModFix/>
          </a:blip>
          <a:stretch>
            <a:fillRect/>
          </a:stretch>
        </p:blipFill>
        <p:spPr>
          <a:xfrm>
            <a:off x="109275" y="138892"/>
            <a:ext cx="840674" cy="655600"/>
          </a:xfrm>
          <a:prstGeom prst="rect">
            <a:avLst/>
          </a:prstGeom>
          <a:noFill/>
          <a:ln>
            <a:noFill/>
          </a:ln>
        </p:spPr>
      </p:pic>
      <p:sp>
        <p:nvSpPr>
          <p:cNvPr id="221" name="Google Shape;221;p26"/>
          <p:cNvSpPr txBox="1"/>
          <p:nvPr>
            <p:ph idx="2" type="body"/>
          </p:nvPr>
        </p:nvSpPr>
        <p:spPr>
          <a:xfrm>
            <a:off x="4572000" y="4712925"/>
            <a:ext cx="3691800" cy="393600"/>
          </a:xfrm>
          <a:prstGeom prst="rect">
            <a:avLst/>
          </a:prstGeom>
        </p:spPr>
        <p:txBody>
          <a:bodyPr anchorCtr="0" anchor="ctr" bIns="91425" lIns="91425" spcFirstLastPara="1" rIns="91425" wrap="square" tIns="91425">
            <a:noAutofit/>
          </a:bodyPr>
          <a:lstStyle>
            <a:lvl1pPr indent="-285750" lvl="0" marL="457200" rtl="0">
              <a:spcBef>
                <a:spcPts val="0"/>
              </a:spcBef>
              <a:spcAft>
                <a:spcPts val="0"/>
              </a:spcAft>
              <a:buSzPts val="900"/>
              <a:buFont typeface="Proxima Nova"/>
              <a:buChar char="●"/>
              <a:defRPr sz="900">
                <a:latin typeface="Proxima Nova"/>
                <a:ea typeface="Proxima Nova"/>
                <a:cs typeface="Proxima Nova"/>
                <a:sym typeface="Proxima Nova"/>
              </a:defRPr>
            </a:lvl1pPr>
            <a:lvl2pPr indent="-285750" lvl="1" marL="914400" rtl="0">
              <a:spcBef>
                <a:spcPts val="0"/>
              </a:spcBef>
              <a:spcAft>
                <a:spcPts val="0"/>
              </a:spcAft>
              <a:buSzPts val="900"/>
              <a:buFont typeface="Proxima Nova"/>
              <a:buChar char="○"/>
              <a:defRPr sz="900">
                <a:latin typeface="Proxima Nova"/>
                <a:ea typeface="Proxima Nova"/>
                <a:cs typeface="Proxima Nova"/>
                <a:sym typeface="Proxima Nova"/>
              </a:defRPr>
            </a:lvl2pPr>
            <a:lvl3pPr indent="-285750" lvl="2" marL="1371600" rtl="0">
              <a:spcBef>
                <a:spcPts val="0"/>
              </a:spcBef>
              <a:spcAft>
                <a:spcPts val="0"/>
              </a:spcAft>
              <a:buSzPts val="900"/>
              <a:buFont typeface="Proxima Nova"/>
              <a:buChar char="■"/>
              <a:defRPr sz="900">
                <a:latin typeface="Proxima Nova"/>
                <a:ea typeface="Proxima Nova"/>
                <a:cs typeface="Proxima Nova"/>
                <a:sym typeface="Proxima Nova"/>
              </a:defRPr>
            </a:lvl3pPr>
            <a:lvl4pPr indent="-285750" lvl="3" marL="1828800" rtl="0">
              <a:spcBef>
                <a:spcPts val="0"/>
              </a:spcBef>
              <a:spcAft>
                <a:spcPts val="0"/>
              </a:spcAft>
              <a:buSzPts val="900"/>
              <a:buFont typeface="Proxima Nova"/>
              <a:buChar char="●"/>
              <a:defRPr sz="900">
                <a:latin typeface="Proxima Nova"/>
                <a:ea typeface="Proxima Nova"/>
                <a:cs typeface="Proxima Nova"/>
                <a:sym typeface="Proxima Nova"/>
              </a:defRPr>
            </a:lvl4pPr>
            <a:lvl5pPr indent="-285750" lvl="4" marL="2286000" rtl="0">
              <a:spcBef>
                <a:spcPts val="0"/>
              </a:spcBef>
              <a:spcAft>
                <a:spcPts val="0"/>
              </a:spcAft>
              <a:buSzPts val="900"/>
              <a:buFont typeface="Proxima Nova"/>
              <a:buChar char="○"/>
              <a:defRPr sz="900">
                <a:latin typeface="Proxima Nova"/>
                <a:ea typeface="Proxima Nova"/>
                <a:cs typeface="Proxima Nova"/>
                <a:sym typeface="Proxima Nova"/>
              </a:defRPr>
            </a:lvl5pPr>
            <a:lvl6pPr indent="-285750" lvl="5" marL="2743200" rtl="0">
              <a:spcBef>
                <a:spcPts val="0"/>
              </a:spcBef>
              <a:spcAft>
                <a:spcPts val="0"/>
              </a:spcAft>
              <a:buSzPts val="900"/>
              <a:buFont typeface="Proxima Nova"/>
              <a:buChar char="■"/>
              <a:defRPr sz="900">
                <a:latin typeface="Proxima Nova"/>
                <a:ea typeface="Proxima Nova"/>
                <a:cs typeface="Proxima Nova"/>
                <a:sym typeface="Proxima Nova"/>
              </a:defRPr>
            </a:lvl6pPr>
            <a:lvl7pPr indent="-285750" lvl="6" marL="3200400" rtl="0">
              <a:spcBef>
                <a:spcPts val="0"/>
              </a:spcBef>
              <a:spcAft>
                <a:spcPts val="0"/>
              </a:spcAft>
              <a:buSzPts val="900"/>
              <a:buFont typeface="Proxima Nova"/>
              <a:buChar char="●"/>
              <a:defRPr sz="900">
                <a:latin typeface="Proxima Nova"/>
                <a:ea typeface="Proxima Nova"/>
                <a:cs typeface="Proxima Nova"/>
                <a:sym typeface="Proxima Nova"/>
              </a:defRPr>
            </a:lvl7pPr>
            <a:lvl8pPr indent="-285750" lvl="7" marL="3657600" rtl="0">
              <a:spcBef>
                <a:spcPts val="0"/>
              </a:spcBef>
              <a:spcAft>
                <a:spcPts val="0"/>
              </a:spcAft>
              <a:buSzPts val="900"/>
              <a:buFont typeface="Proxima Nova"/>
              <a:buChar char="○"/>
              <a:defRPr sz="900">
                <a:latin typeface="Proxima Nova"/>
                <a:ea typeface="Proxima Nova"/>
                <a:cs typeface="Proxima Nova"/>
                <a:sym typeface="Proxima Nova"/>
              </a:defRPr>
            </a:lvl8pPr>
            <a:lvl9pPr indent="-285750" lvl="8" marL="4114800" rtl="0">
              <a:spcBef>
                <a:spcPts val="0"/>
              </a:spcBef>
              <a:spcAft>
                <a:spcPts val="0"/>
              </a:spcAft>
              <a:buSzPts val="900"/>
              <a:buFont typeface="Proxima Nova"/>
              <a:buChar char="■"/>
              <a:defRPr sz="900">
                <a:latin typeface="Proxima Nova"/>
                <a:ea typeface="Proxima Nova"/>
                <a:cs typeface="Proxima Nova"/>
                <a:sym typeface="Proxima Nova"/>
              </a:defRPr>
            </a:lvl9pPr>
          </a:lstStyle>
          <a:p/>
        </p:txBody>
      </p:sp>
      <p:sp>
        <p:nvSpPr>
          <p:cNvPr id="222" name="Google Shape;222;p26"/>
          <p:cNvSpPr txBox="1"/>
          <p:nvPr>
            <p:ph idx="3" type="sldNum"/>
          </p:nvPr>
        </p:nvSpPr>
        <p:spPr>
          <a:xfrm>
            <a:off x="457200" y="4662725"/>
            <a:ext cx="2372100" cy="393600"/>
          </a:xfrm>
          <a:prstGeom prst="rect">
            <a:avLst/>
          </a:prstGeom>
        </p:spPr>
        <p:txBody>
          <a:bodyPr anchorCtr="0" anchor="ctr" bIns="91425" lIns="91425" spcFirstLastPara="1" rIns="91425" wrap="square" tIns="91425">
            <a:noAutofit/>
          </a:bodyPr>
          <a:lstStyle>
            <a:lvl1pPr lvl="0" rtl="0">
              <a:buNone/>
              <a:defRPr sz="900">
                <a:solidFill>
                  <a:schemeClr val="dk1"/>
                </a:solidFill>
                <a:latin typeface="Proxima Nova"/>
                <a:ea typeface="Proxima Nova"/>
                <a:cs typeface="Proxima Nova"/>
                <a:sym typeface="Proxima Nova"/>
              </a:defRPr>
            </a:lvl1pPr>
            <a:lvl2pPr lvl="1" rtl="0">
              <a:buNone/>
              <a:defRPr sz="900">
                <a:solidFill>
                  <a:schemeClr val="dk1"/>
                </a:solidFill>
                <a:latin typeface="Proxima Nova"/>
                <a:ea typeface="Proxima Nova"/>
                <a:cs typeface="Proxima Nova"/>
                <a:sym typeface="Proxima Nova"/>
              </a:defRPr>
            </a:lvl2pPr>
            <a:lvl3pPr lvl="2" rtl="0">
              <a:buNone/>
              <a:defRPr sz="900">
                <a:solidFill>
                  <a:schemeClr val="dk1"/>
                </a:solidFill>
                <a:latin typeface="Proxima Nova"/>
                <a:ea typeface="Proxima Nova"/>
                <a:cs typeface="Proxima Nova"/>
                <a:sym typeface="Proxima Nova"/>
              </a:defRPr>
            </a:lvl3pPr>
            <a:lvl4pPr lvl="3" rtl="0">
              <a:buNone/>
              <a:defRPr sz="900">
                <a:solidFill>
                  <a:schemeClr val="dk1"/>
                </a:solidFill>
                <a:latin typeface="Proxima Nova"/>
                <a:ea typeface="Proxima Nova"/>
                <a:cs typeface="Proxima Nova"/>
                <a:sym typeface="Proxima Nova"/>
              </a:defRPr>
            </a:lvl4pPr>
            <a:lvl5pPr lvl="4" rtl="0">
              <a:buNone/>
              <a:defRPr sz="900">
                <a:solidFill>
                  <a:schemeClr val="dk1"/>
                </a:solidFill>
                <a:latin typeface="Proxima Nova"/>
                <a:ea typeface="Proxima Nova"/>
                <a:cs typeface="Proxima Nova"/>
                <a:sym typeface="Proxima Nova"/>
              </a:defRPr>
            </a:lvl5pPr>
            <a:lvl6pPr lvl="5" rtl="0">
              <a:buNone/>
              <a:defRPr sz="900">
                <a:solidFill>
                  <a:schemeClr val="dk1"/>
                </a:solidFill>
                <a:latin typeface="Proxima Nova"/>
                <a:ea typeface="Proxima Nova"/>
                <a:cs typeface="Proxima Nova"/>
                <a:sym typeface="Proxima Nova"/>
              </a:defRPr>
            </a:lvl6pPr>
            <a:lvl7pPr lvl="6" rtl="0">
              <a:buNone/>
              <a:defRPr sz="900">
                <a:solidFill>
                  <a:schemeClr val="dk1"/>
                </a:solidFill>
                <a:latin typeface="Proxima Nova"/>
                <a:ea typeface="Proxima Nova"/>
                <a:cs typeface="Proxima Nova"/>
                <a:sym typeface="Proxima Nova"/>
              </a:defRPr>
            </a:lvl7pPr>
            <a:lvl8pPr lvl="7" rtl="0">
              <a:buNone/>
              <a:defRPr sz="900">
                <a:solidFill>
                  <a:schemeClr val="dk1"/>
                </a:solidFill>
                <a:latin typeface="Proxima Nova"/>
                <a:ea typeface="Proxima Nova"/>
                <a:cs typeface="Proxima Nova"/>
                <a:sym typeface="Proxima Nova"/>
              </a:defRPr>
            </a:lvl8pPr>
            <a:lvl9pPr lvl="8" rtl="0">
              <a:buNone/>
              <a:defRPr sz="900">
                <a:solidFill>
                  <a:schemeClr val="dk1"/>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a:t>
            </a:r>
            <a:r>
              <a:rPr lang="en"/>
              <a:t>2021</a:t>
            </a:r>
            <a:r>
              <a:rPr lang="en"/>
              <a:t> General Assembly</a:t>
            </a: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Example or case study">
  <p:cSld name="BLANK_2">
    <p:spTree>
      <p:nvGrpSpPr>
        <p:cNvPr id="223" name="Shape 223"/>
        <p:cNvGrpSpPr/>
        <p:nvPr/>
      </p:nvGrpSpPr>
      <p:grpSpPr>
        <a:xfrm>
          <a:off x="0" y="0"/>
          <a:ext cx="0" cy="0"/>
          <a:chOff x="0" y="0"/>
          <a:chExt cx="0" cy="0"/>
        </a:xfrm>
      </p:grpSpPr>
      <p:sp>
        <p:nvSpPr>
          <p:cNvPr id="224" name="Google Shape;224;p27"/>
          <p:cNvSpPr/>
          <p:nvPr/>
        </p:nvSpPr>
        <p:spPr>
          <a:xfrm>
            <a:off x="275" y="-4750"/>
            <a:ext cx="9144000" cy="801300"/>
          </a:xfrm>
          <a:prstGeom prst="rect">
            <a:avLst/>
          </a:prstGeom>
          <a:solidFill>
            <a:srgbClr val="3D6B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27"/>
          <p:cNvSpPr txBox="1"/>
          <p:nvPr>
            <p:ph type="title"/>
          </p:nvPr>
        </p:nvSpPr>
        <p:spPr>
          <a:xfrm>
            <a:off x="908850" y="237038"/>
            <a:ext cx="5009400" cy="4593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2400"/>
              <a:buNone/>
              <a:defRPr b="0" sz="2400">
                <a:solidFill>
                  <a:schemeClr val="lt1"/>
                </a:solidFill>
              </a:defRPr>
            </a:lvl1pPr>
            <a:lvl2pPr lvl="1" rtl="0" algn="ctr">
              <a:spcBef>
                <a:spcPts val="0"/>
              </a:spcBef>
              <a:spcAft>
                <a:spcPts val="0"/>
              </a:spcAft>
              <a:buClr>
                <a:schemeClr val="lt1"/>
              </a:buClr>
              <a:buSzPts val="2400"/>
              <a:buNone/>
              <a:defRPr sz="2400">
                <a:solidFill>
                  <a:schemeClr val="lt1"/>
                </a:solidFill>
              </a:defRPr>
            </a:lvl2pPr>
            <a:lvl3pPr lvl="2" rtl="0" algn="ctr">
              <a:spcBef>
                <a:spcPts val="0"/>
              </a:spcBef>
              <a:spcAft>
                <a:spcPts val="0"/>
              </a:spcAft>
              <a:buClr>
                <a:schemeClr val="lt1"/>
              </a:buClr>
              <a:buSzPts val="2400"/>
              <a:buNone/>
              <a:defRPr sz="2400">
                <a:solidFill>
                  <a:schemeClr val="lt1"/>
                </a:solidFill>
              </a:defRPr>
            </a:lvl3pPr>
            <a:lvl4pPr lvl="3" rtl="0" algn="ctr">
              <a:spcBef>
                <a:spcPts val="0"/>
              </a:spcBef>
              <a:spcAft>
                <a:spcPts val="0"/>
              </a:spcAft>
              <a:buClr>
                <a:schemeClr val="lt1"/>
              </a:buClr>
              <a:buSzPts val="2400"/>
              <a:buNone/>
              <a:defRPr sz="2400">
                <a:solidFill>
                  <a:schemeClr val="lt1"/>
                </a:solidFill>
              </a:defRPr>
            </a:lvl4pPr>
            <a:lvl5pPr lvl="4" rtl="0" algn="ctr">
              <a:spcBef>
                <a:spcPts val="0"/>
              </a:spcBef>
              <a:spcAft>
                <a:spcPts val="0"/>
              </a:spcAft>
              <a:buClr>
                <a:schemeClr val="lt1"/>
              </a:buClr>
              <a:buSzPts val="2400"/>
              <a:buNone/>
              <a:defRPr sz="2400">
                <a:solidFill>
                  <a:schemeClr val="lt1"/>
                </a:solidFill>
              </a:defRPr>
            </a:lvl5pPr>
            <a:lvl6pPr lvl="5" rtl="0" algn="ctr">
              <a:spcBef>
                <a:spcPts val="0"/>
              </a:spcBef>
              <a:spcAft>
                <a:spcPts val="0"/>
              </a:spcAft>
              <a:buClr>
                <a:schemeClr val="lt1"/>
              </a:buClr>
              <a:buSzPts val="2400"/>
              <a:buNone/>
              <a:defRPr sz="2400">
                <a:solidFill>
                  <a:schemeClr val="lt1"/>
                </a:solidFill>
              </a:defRPr>
            </a:lvl6pPr>
            <a:lvl7pPr lvl="6" rtl="0" algn="ctr">
              <a:spcBef>
                <a:spcPts val="0"/>
              </a:spcBef>
              <a:spcAft>
                <a:spcPts val="0"/>
              </a:spcAft>
              <a:buClr>
                <a:schemeClr val="lt1"/>
              </a:buClr>
              <a:buSzPts val="2400"/>
              <a:buNone/>
              <a:defRPr sz="2400">
                <a:solidFill>
                  <a:schemeClr val="lt1"/>
                </a:solidFill>
              </a:defRPr>
            </a:lvl7pPr>
            <a:lvl8pPr lvl="7" rtl="0" algn="ctr">
              <a:spcBef>
                <a:spcPts val="0"/>
              </a:spcBef>
              <a:spcAft>
                <a:spcPts val="0"/>
              </a:spcAft>
              <a:buClr>
                <a:schemeClr val="lt1"/>
              </a:buClr>
              <a:buSzPts val="2400"/>
              <a:buNone/>
              <a:defRPr sz="2400">
                <a:solidFill>
                  <a:schemeClr val="lt1"/>
                </a:solidFill>
              </a:defRPr>
            </a:lvl8pPr>
            <a:lvl9pPr lvl="8" rtl="0" algn="ctr">
              <a:spcBef>
                <a:spcPts val="0"/>
              </a:spcBef>
              <a:spcAft>
                <a:spcPts val="0"/>
              </a:spcAft>
              <a:buClr>
                <a:schemeClr val="lt1"/>
              </a:buClr>
              <a:buSzPts val="2400"/>
              <a:buNone/>
              <a:defRPr sz="2400">
                <a:solidFill>
                  <a:schemeClr val="lt1"/>
                </a:solidFill>
              </a:defRPr>
            </a:lvl9pPr>
          </a:lstStyle>
          <a:p/>
        </p:txBody>
      </p:sp>
      <p:sp>
        <p:nvSpPr>
          <p:cNvPr id="226" name="Google Shape;226;p27"/>
          <p:cNvSpPr txBox="1"/>
          <p:nvPr/>
        </p:nvSpPr>
        <p:spPr>
          <a:xfrm>
            <a:off x="949949" y="39194"/>
            <a:ext cx="2220000" cy="45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lt1"/>
                </a:solidFill>
                <a:latin typeface="Proxima Nova"/>
                <a:ea typeface="Proxima Nova"/>
                <a:cs typeface="Proxima Nova"/>
                <a:sym typeface="Proxima Nova"/>
              </a:rPr>
              <a:t>Real Cases:</a:t>
            </a:r>
            <a:endParaRPr b="1">
              <a:solidFill>
                <a:schemeClr val="lt1"/>
              </a:solidFill>
              <a:latin typeface="Proxima Nova"/>
              <a:ea typeface="Proxima Nova"/>
              <a:cs typeface="Proxima Nova"/>
              <a:sym typeface="Proxima Nova"/>
            </a:endParaRPr>
          </a:p>
        </p:txBody>
      </p:sp>
      <p:sp>
        <p:nvSpPr>
          <p:cNvPr id="227" name="Google Shape;227;p27"/>
          <p:cNvSpPr txBox="1"/>
          <p:nvPr>
            <p:ph idx="1" type="body"/>
          </p:nvPr>
        </p:nvSpPr>
        <p:spPr>
          <a:xfrm>
            <a:off x="457200" y="1143000"/>
            <a:ext cx="8229600" cy="29379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30200" lvl="1" marL="914400" rtl="0">
              <a:spcBef>
                <a:spcPts val="1600"/>
              </a:spcBef>
              <a:spcAft>
                <a:spcPts val="0"/>
              </a:spcAft>
              <a:buSzPts val="1600"/>
              <a:buChar char="○"/>
              <a:defRPr/>
            </a:lvl2pPr>
            <a:lvl3pPr indent="-317500" lvl="2" marL="1371600" rtl="0">
              <a:spcBef>
                <a:spcPts val="1600"/>
              </a:spcBef>
              <a:spcAft>
                <a:spcPts val="0"/>
              </a:spcAft>
              <a:buSzPts val="1400"/>
              <a:buChar char="■"/>
              <a:defRPr/>
            </a:lvl3pPr>
            <a:lvl4pPr indent="-304800" lvl="3" marL="1828800" rtl="0">
              <a:spcBef>
                <a:spcPts val="1600"/>
              </a:spcBef>
              <a:spcAft>
                <a:spcPts val="0"/>
              </a:spcAft>
              <a:buSzPts val="1200"/>
              <a:buChar char="●"/>
              <a:defRPr/>
            </a:lvl4pPr>
            <a:lvl5pPr indent="-304800" lvl="4" marL="2286000" rtl="0">
              <a:spcBef>
                <a:spcPts val="1600"/>
              </a:spcBef>
              <a:spcAft>
                <a:spcPts val="0"/>
              </a:spcAft>
              <a:buSzPts val="1200"/>
              <a:buChar char="○"/>
              <a:defRPr/>
            </a:lvl5pPr>
            <a:lvl6pPr indent="-304800" lvl="5" marL="2743200" rtl="0">
              <a:spcBef>
                <a:spcPts val="1600"/>
              </a:spcBef>
              <a:spcAft>
                <a:spcPts val="0"/>
              </a:spcAft>
              <a:buSzPts val="1200"/>
              <a:buChar char="■"/>
              <a:defRPr/>
            </a:lvl6pPr>
            <a:lvl7pPr indent="-304800" lvl="6" marL="3200400" rtl="0">
              <a:spcBef>
                <a:spcPts val="1600"/>
              </a:spcBef>
              <a:spcAft>
                <a:spcPts val="0"/>
              </a:spcAft>
              <a:buSzPts val="1200"/>
              <a:buChar char="●"/>
              <a:defRPr/>
            </a:lvl7pPr>
            <a:lvl8pPr indent="-304800" lvl="7" marL="3657600" rtl="0">
              <a:spcBef>
                <a:spcPts val="1600"/>
              </a:spcBef>
              <a:spcAft>
                <a:spcPts val="0"/>
              </a:spcAft>
              <a:buSzPts val="1200"/>
              <a:buChar char="○"/>
              <a:defRPr/>
            </a:lvl8pPr>
            <a:lvl9pPr indent="-304800" lvl="8" marL="4114800" rtl="0">
              <a:spcBef>
                <a:spcPts val="1600"/>
              </a:spcBef>
              <a:spcAft>
                <a:spcPts val="1600"/>
              </a:spcAft>
              <a:buSzPts val="1200"/>
              <a:buChar char="■"/>
              <a:defRPr/>
            </a:lvl9pPr>
          </a:lstStyle>
          <a:p/>
        </p:txBody>
      </p:sp>
      <p:sp>
        <p:nvSpPr>
          <p:cNvPr id="228" name="Google Shape;228;p27"/>
          <p:cNvSpPr txBox="1"/>
          <p:nvPr>
            <p:ph idx="2" type="body"/>
          </p:nvPr>
        </p:nvSpPr>
        <p:spPr>
          <a:xfrm>
            <a:off x="4572000" y="4712925"/>
            <a:ext cx="3691800" cy="393600"/>
          </a:xfrm>
          <a:prstGeom prst="rect">
            <a:avLst/>
          </a:prstGeom>
        </p:spPr>
        <p:txBody>
          <a:bodyPr anchorCtr="0" anchor="ctr" bIns="91425" lIns="91425" spcFirstLastPara="1" rIns="91425" wrap="square" tIns="91425">
            <a:noAutofit/>
          </a:bodyPr>
          <a:lstStyle>
            <a:lvl1pPr indent="-285750" lvl="0" marL="457200" rtl="0">
              <a:spcBef>
                <a:spcPts val="0"/>
              </a:spcBef>
              <a:spcAft>
                <a:spcPts val="0"/>
              </a:spcAft>
              <a:buSzPts val="900"/>
              <a:buFont typeface="Proxima Nova"/>
              <a:buChar char="●"/>
              <a:defRPr sz="900">
                <a:latin typeface="Proxima Nova"/>
                <a:ea typeface="Proxima Nova"/>
                <a:cs typeface="Proxima Nova"/>
                <a:sym typeface="Proxima Nova"/>
              </a:defRPr>
            </a:lvl1pPr>
            <a:lvl2pPr indent="-285750" lvl="1" marL="914400" rtl="0">
              <a:spcBef>
                <a:spcPts val="0"/>
              </a:spcBef>
              <a:spcAft>
                <a:spcPts val="0"/>
              </a:spcAft>
              <a:buSzPts val="900"/>
              <a:buFont typeface="Proxima Nova"/>
              <a:buChar char="○"/>
              <a:defRPr sz="900">
                <a:latin typeface="Proxima Nova"/>
                <a:ea typeface="Proxima Nova"/>
                <a:cs typeface="Proxima Nova"/>
                <a:sym typeface="Proxima Nova"/>
              </a:defRPr>
            </a:lvl2pPr>
            <a:lvl3pPr indent="-285750" lvl="2" marL="1371600" rtl="0">
              <a:spcBef>
                <a:spcPts val="0"/>
              </a:spcBef>
              <a:spcAft>
                <a:spcPts val="0"/>
              </a:spcAft>
              <a:buSzPts val="900"/>
              <a:buFont typeface="Proxima Nova"/>
              <a:buChar char="■"/>
              <a:defRPr sz="900">
                <a:latin typeface="Proxima Nova"/>
                <a:ea typeface="Proxima Nova"/>
                <a:cs typeface="Proxima Nova"/>
                <a:sym typeface="Proxima Nova"/>
              </a:defRPr>
            </a:lvl3pPr>
            <a:lvl4pPr indent="-285750" lvl="3" marL="1828800" rtl="0">
              <a:spcBef>
                <a:spcPts val="0"/>
              </a:spcBef>
              <a:spcAft>
                <a:spcPts val="0"/>
              </a:spcAft>
              <a:buSzPts val="900"/>
              <a:buFont typeface="Proxima Nova"/>
              <a:buChar char="●"/>
              <a:defRPr sz="900">
                <a:latin typeface="Proxima Nova"/>
                <a:ea typeface="Proxima Nova"/>
                <a:cs typeface="Proxima Nova"/>
                <a:sym typeface="Proxima Nova"/>
              </a:defRPr>
            </a:lvl4pPr>
            <a:lvl5pPr indent="-285750" lvl="4" marL="2286000" rtl="0">
              <a:spcBef>
                <a:spcPts val="0"/>
              </a:spcBef>
              <a:spcAft>
                <a:spcPts val="0"/>
              </a:spcAft>
              <a:buSzPts val="900"/>
              <a:buFont typeface="Proxima Nova"/>
              <a:buChar char="○"/>
              <a:defRPr sz="900">
                <a:latin typeface="Proxima Nova"/>
                <a:ea typeface="Proxima Nova"/>
                <a:cs typeface="Proxima Nova"/>
                <a:sym typeface="Proxima Nova"/>
              </a:defRPr>
            </a:lvl5pPr>
            <a:lvl6pPr indent="-285750" lvl="5" marL="2743200" rtl="0">
              <a:spcBef>
                <a:spcPts val="0"/>
              </a:spcBef>
              <a:spcAft>
                <a:spcPts val="0"/>
              </a:spcAft>
              <a:buSzPts val="900"/>
              <a:buFont typeface="Proxima Nova"/>
              <a:buChar char="■"/>
              <a:defRPr sz="900">
                <a:latin typeface="Proxima Nova"/>
                <a:ea typeface="Proxima Nova"/>
                <a:cs typeface="Proxima Nova"/>
                <a:sym typeface="Proxima Nova"/>
              </a:defRPr>
            </a:lvl6pPr>
            <a:lvl7pPr indent="-285750" lvl="6" marL="3200400" rtl="0">
              <a:spcBef>
                <a:spcPts val="0"/>
              </a:spcBef>
              <a:spcAft>
                <a:spcPts val="0"/>
              </a:spcAft>
              <a:buSzPts val="900"/>
              <a:buFont typeface="Proxima Nova"/>
              <a:buChar char="●"/>
              <a:defRPr sz="900">
                <a:latin typeface="Proxima Nova"/>
                <a:ea typeface="Proxima Nova"/>
                <a:cs typeface="Proxima Nova"/>
                <a:sym typeface="Proxima Nova"/>
              </a:defRPr>
            </a:lvl7pPr>
            <a:lvl8pPr indent="-285750" lvl="7" marL="3657600" rtl="0">
              <a:spcBef>
                <a:spcPts val="0"/>
              </a:spcBef>
              <a:spcAft>
                <a:spcPts val="0"/>
              </a:spcAft>
              <a:buSzPts val="900"/>
              <a:buFont typeface="Proxima Nova"/>
              <a:buChar char="○"/>
              <a:defRPr sz="900">
                <a:latin typeface="Proxima Nova"/>
                <a:ea typeface="Proxima Nova"/>
                <a:cs typeface="Proxima Nova"/>
                <a:sym typeface="Proxima Nova"/>
              </a:defRPr>
            </a:lvl8pPr>
            <a:lvl9pPr indent="-285750" lvl="8" marL="4114800" rtl="0">
              <a:spcBef>
                <a:spcPts val="0"/>
              </a:spcBef>
              <a:spcAft>
                <a:spcPts val="0"/>
              </a:spcAft>
              <a:buSzPts val="900"/>
              <a:buFont typeface="Proxima Nova"/>
              <a:buChar char="■"/>
              <a:defRPr sz="900">
                <a:latin typeface="Proxima Nova"/>
                <a:ea typeface="Proxima Nova"/>
                <a:cs typeface="Proxima Nova"/>
                <a:sym typeface="Proxima Nova"/>
              </a:defRPr>
            </a:lvl9pPr>
          </a:lstStyle>
          <a:p/>
        </p:txBody>
      </p:sp>
      <p:sp>
        <p:nvSpPr>
          <p:cNvPr id="229" name="Google Shape;229;p27"/>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lvl1pPr lvl="0" rtl="0">
              <a:buNone/>
              <a:defRPr sz="900">
                <a:solidFill>
                  <a:schemeClr val="dk1"/>
                </a:solidFill>
                <a:latin typeface="Proxima Nova"/>
                <a:ea typeface="Proxima Nova"/>
                <a:cs typeface="Proxima Nova"/>
                <a:sym typeface="Proxima Nova"/>
              </a:defRPr>
            </a:lvl1pPr>
            <a:lvl2pPr lvl="1" rtl="0">
              <a:buNone/>
              <a:defRPr sz="900">
                <a:solidFill>
                  <a:schemeClr val="dk1"/>
                </a:solidFill>
                <a:latin typeface="Proxima Nova"/>
                <a:ea typeface="Proxima Nova"/>
                <a:cs typeface="Proxima Nova"/>
                <a:sym typeface="Proxima Nova"/>
              </a:defRPr>
            </a:lvl2pPr>
            <a:lvl3pPr lvl="2" rtl="0">
              <a:buNone/>
              <a:defRPr sz="900">
                <a:solidFill>
                  <a:schemeClr val="dk1"/>
                </a:solidFill>
                <a:latin typeface="Proxima Nova"/>
                <a:ea typeface="Proxima Nova"/>
                <a:cs typeface="Proxima Nova"/>
                <a:sym typeface="Proxima Nova"/>
              </a:defRPr>
            </a:lvl3pPr>
            <a:lvl4pPr lvl="3" rtl="0">
              <a:buNone/>
              <a:defRPr sz="900">
                <a:solidFill>
                  <a:schemeClr val="dk1"/>
                </a:solidFill>
                <a:latin typeface="Proxima Nova"/>
                <a:ea typeface="Proxima Nova"/>
                <a:cs typeface="Proxima Nova"/>
                <a:sym typeface="Proxima Nova"/>
              </a:defRPr>
            </a:lvl4pPr>
            <a:lvl5pPr lvl="4" rtl="0">
              <a:buNone/>
              <a:defRPr sz="900">
                <a:solidFill>
                  <a:schemeClr val="dk1"/>
                </a:solidFill>
                <a:latin typeface="Proxima Nova"/>
                <a:ea typeface="Proxima Nova"/>
                <a:cs typeface="Proxima Nova"/>
                <a:sym typeface="Proxima Nova"/>
              </a:defRPr>
            </a:lvl5pPr>
            <a:lvl6pPr lvl="5" rtl="0">
              <a:buNone/>
              <a:defRPr sz="900">
                <a:solidFill>
                  <a:schemeClr val="dk1"/>
                </a:solidFill>
                <a:latin typeface="Proxima Nova"/>
                <a:ea typeface="Proxima Nova"/>
                <a:cs typeface="Proxima Nova"/>
                <a:sym typeface="Proxima Nova"/>
              </a:defRPr>
            </a:lvl6pPr>
            <a:lvl7pPr lvl="6" rtl="0">
              <a:buNone/>
              <a:defRPr sz="900">
                <a:solidFill>
                  <a:schemeClr val="dk1"/>
                </a:solidFill>
                <a:latin typeface="Proxima Nova"/>
                <a:ea typeface="Proxima Nova"/>
                <a:cs typeface="Proxima Nova"/>
                <a:sym typeface="Proxima Nova"/>
              </a:defRPr>
            </a:lvl7pPr>
            <a:lvl8pPr lvl="7" rtl="0">
              <a:buNone/>
              <a:defRPr sz="900">
                <a:solidFill>
                  <a:schemeClr val="dk1"/>
                </a:solidFill>
                <a:latin typeface="Proxima Nova"/>
                <a:ea typeface="Proxima Nova"/>
                <a:cs typeface="Proxima Nova"/>
                <a:sym typeface="Proxima Nova"/>
              </a:defRPr>
            </a:lvl8pPr>
            <a:lvl9pPr lvl="8" rtl="0">
              <a:buNone/>
              <a:defRPr sz="900">
                <a:solidFill>
                  <a:schemeClr val="dk1"/>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a:t>
            </a:r>
            <a:r>
              <a:rPr lang="en"/>
              <a:t>2021</a:t>
            </a:r>
            <a:r>
              <a:rPr lang="en"/>
              <a:t> General Assembly</a:t>
            </a:r>
            <a:endParaRPr/>
          </a:p>
        </p:txBody>
      </p:sp>
      <p:pic>
        <p:nvPicPr>
          <p:cNvPr id="230" name="Google Shape;230;p27"/>
          <p:cNvPicPr preferRelativeResize="0"/>
          <p:nvPr/>
        </p:nvPicPr>
        <p:blipFill>
          <a:blip r:embed="rId2">
            <a:alphaModFix/>
          </a:blip>
          <a:stretch>
            <a:fillRect/>
          </a:stretch>
        </p:blipFill>
        <p:spPr>
          <a:xfrm>
            <a:off x="107551" y="44311"/>
            <a:ext cx="573576" cy="703165"/>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Trivia">
  <p:cSld name="TITLE_AND_BODY_2">
    <p:bg>
      <p:bgPr>
        <a:solidFill>
          <a:srgbClr val="222222"/>
        </a:solidFill>
      </p:bgPr>
    </p:bg>
    <p:spTree>
      <p:nvGrpSpPr>
        <p:cNvPr id="231" name="Shape 231"/>
        <p:cNvGrpSpPr/>
        <p:nvPr/>
      </p:nvGrpSpPr>
      <p:grpSpPr>
        <a:xfrm>
          <a:off x="0" y="0"/>
          <a:ext cx="0" cy="0"/>
          <a:chOff x="0" y="0"/>
          <a:chExt cx="0" cy="0"/>
        </a:xfrm>
      </p:grpSpPr>
      <p:sp>
        <p:nvSpPr>
          <p:cNvPr id="232" name="Google Shape;232;p28"/>
          <p:cNvSpPr txBox="1"/>
          <p:nvPr>
            <p:ph idx="1" type="subTitle"/>
          </p:nvPr>
        </p:nvSpPr>
        <p:spPr>
          <a:xfrm>
            <a:off x="7880125" y="401625"/>
            <a:ext cx="917400" cy="393600"/>
          </a:xfrm>
          <a:prstGeom prst="rect">
            <a:avLst/>
          </a:prstGeom>
        </p:spPr>
        <p:txBody>
          <a:bodyPr anchorCtr="0" anchor="t" bIns="91425" lIns="91425" spcFirstLastPara="1" rIns="91425" wrap="square" tIns="91425">
            <a:noAutofit/>
          </a:bodyPr>
          <a:lstStyle>
            <a:lvl1pPr lvl="0" rtl="0">
              <a:spcBef>
                <a:spcPts val="0"/>
              </a:spcBef>
              <a:spcAft>
                <a:spcPts val="0"/>
              </a:spcAft>
              <a:buNone/>
              <a:defRPr b="1" sz="1000">
                <a:solidFill>
                  <a:srgbClr val="FFFFFF"/>
                </a:solidFill>
              </a:defRPr>
            </a:lvl1pPr>
            <a:lvl2pPr lvl="1" rtl="0">
              <a:spcBef>
                <a:spcPts val="1600"/>
              </a:spcBef>
              <a:spcAft>
                <a:spcPts val="0"/>
              </a:spcAft>
              <a:buNone/>
              <a:defRPr sz="1400">
                <a:solidFill>
                  <a:srgbClr val="FFFFFF"/>
                </a:solidFill>
              </a:defRPr>
            </a:lvl2pPr>
            <a:lvl3pPr lvl="2" rtl="0">
              <a:spcBef>
                <a:spcPts val="1600"/>
              </a:spcBef>
              <a:spcAft>
                <a:spcPts val="0"/>
              </a:spcAft>
              <a:buNone/>
              <a:defRPr sz="1400">
                <a:solidFill>
                  <a:srgbClr val="FFFFFF"/>
                </a:solidFill>
              </a:defRPr>
            </a:lvl3pPr>
            <a:lvl4pPr lvl="3" rtl="0">
              <a:spcBef>
                <a:spcPts val="1600"/>
              </a:spcBef>
              <a:spcAft>
                <a:spcPts val="0"/>
              </a:spcAft>
              <a:buNone/>
              <a:defRPr sz="1400">
                <a:solidFill>
                  <a:srgbClr val="FFFFFF"/>
                </a:solidFill>
              </a:defRPr>
            </a:lvl4pPr>
            <a:lvl5pPr lvl="4" rtl="0">
              <a:spcBef>
                <a:spcPts val="1600"/>
              </a:spcBef>
              <a:spcAft>
                <a:spcPts val="0"/>
              </a:spcAft>
              <a:buNone/>
              <a:defRPr sz="1400">
                <a:solidFill>
                  <a:srgbClr val="FFFFFF"/>
                </a:solidFill>
              </a:defRPr>
            </a:lvl5pPr>
            <a:lvl6pPr lvl="5" rtl="0">
              <a:spcBef>
                <a:spcPts val="1600"/>
              </a:spcBef>
              <a:spcAft>
                <a:spcPts val="0"/>
              </a:spcAft>
              <a:buNone/>
              <a:defRPr sz="1400">
                <a:solidFill>
                  <a:srgbClr val="FFFFFF"/>
                </a:solidFill>
              </a:defRPr>
            </a:lvl6pPr>
            <a:lvl7pPr lvl="6" rtl="0">
              <a:spcBef>
                <a:spcPts val="1600"/>
              </a:spcBef>
              <a:spcAft>
                <a:spcPts val="0"/>
              </a:spcAft>
              <a:buNone/>
              <a:defRPr sz="1400">
                <a:solidFill>
                  <a:srgbClr val="FFFFFF"/>
                </a:solidFill>
              </a:defRPr>
            </a:lvl7pPr>
            <a:lvl8pPr lvl="7" rtl="0">
              <a:spcBef>
                <a:spcPts val="1600"/>
              </a:spcBef>
              <a:spcAft>
                <a:spcPts val="0"/>
              </a:spcAft>
              <a:buNone/>
              <a:defRPr sz="1400">
                <a:solidFill>
                  <a:srgbClr val="FFFFFF"/>
                </a:solidFill>
              </a:defRPr>
            </a:lvl8pPr>
            <a:lvl9pPr lvl="8" rtl="0">
              <a:spcBef>
                <a:spcPts val="1600"/>
              </a:spcBef>
              <a:spcAft>
                <a:spcPts val="1600"/>
              </a:spcAft>
              <a:buNone/>
              <a:defRPr sz="1400">
                <a:solidFill>
                  <a:srgbClr val="FFFFFF"/>
                </a:solidFill>
              </a:defRPr>
            </a:lvl9pPr>
          </a:lstStyle>
          <a:p/>
        </p:txBody>
      </p:sp>
      <p:pic>
        <p:nvPicPr>
          <p:cNvPr id="233" name="Google Shape;233;p28"/>
          <p:cNvPicPr preferRelativeResize="0"/>
          <p:nvPr/>
        </p:nvPicPr>
        <p:blipFill>
          <a:blip r:embed="rId2">
            <a:alphaModFix/>
          </a:blip>
          <a:stretch>
            <a:fillRect/>
          </a:stretch>
        </p:blipFill>
        <p:spPr>
          <a:xfrm>
            <a:off x="7709050" y="457200"/>
            <a:ext cx="207950" cy="197100"/>
          </a:xfrm>
          <a:prstGeom prst="rect">
            <a:avLst/>
          </a:prstGeom>
          <a:noFill/>
          <a:ln>
            <a:noFill/>
          </a:ln>
        </p:spPr>
      </p:pic>
      <p:sp>
        <p:nvSpPr>
          <p:cNvPr id="234" name="Google Shape;234;p28"/>
          <p:cNvSpPr txBox="1"/>
          <p:nvPr>
            <p:ph type="title"/>
          </p:nvPr>
        </p:nvSpPr>
        <p:spPr>
          <a:xfrm>
            <a:off x="457200" y="280375"/>
            <a:ext cx="7065600" cy="572700"/>
          </a:xfrm>
          <a:prstGeom prst="rect">
            <a:avLst/>
          </a:prstGeom>
        </p:spPr>
        <p:txBody>
          <a:bodyPr anchorCtr="0" anchor="t" bIns="91425" lIns="91425" spcFirstLastPara="1" rIns="91425" wrap="square" tIns="91425">
            <a:noAutofit/>
          </a:bodyPr>
          <a:lstStyle>
            <a:lvl1pPr lvl="0" rtl="0">
              <a:spcBef>
                <a:spcPts val="0"/>
              </a:spcBef>
              <a:spcAft>
                <a:spcPts val="0"/>
              </a:spcAft>
              <a:buNone/>
              <a:defRPr sz="2400">
                <a:solidFill>
                  <a:srgbClr val="FFFFFF"/>
                </a:solidFill>
              </a:defRPr>
            </a:lvl1pPr>
            <a:lvl2pPr lvl="1" rtl="0">
              <a:spcBef>
                <a:spcPts val="0"/>
              </a:spcBef>
              <a:spcAft>
                <a:spcPts val="0"/>
              </a:spcAft>
              <a:buNone/>
              <a:defRPr sz="2400">
                <a:solidFill>
                  <a:srgbClr val="FFFFFF"/>
                </a:solidFill>
              </a:defRPr>
            </a:lvl2pPr>
            <a:lvl3pPr lvl="2" rtl="0">
              <a:spcBef>
                <a:spcPts val="0"/>
              </a:spcBef>
              <a:spcAft>
                <a:spcPts val="0"/>
              </a:spcAft>
              <a:buNone/>
              <a:defRPr sz="2400">
                <a:solidFill>
                  <a:srgbClr val="FFFFFF"/>
                </a:solidFill>
              </a:defRPr>
            </a:lvl3pPr>
            <a:lvl4pPr lvl="3" rtl="0">
              <a:spcBef>
                <a:spcPts val="0"/>
              </a:spcBef>
              <a:spcAft>
                <a:spcPts val="0"/>
              </a:spcAft>
              <a:buNone/>
              <a:defRPr sz="2400">
                <a:solidFill>
                  <a:srgbClr val="FFFFFF"/>
                </a:solidFill>
              </a:defRPr>
            </a:lvl4pPr>
            <a:lvl5pPr lvl="4" rtl="0">
              <a:spcBef>
                <a:spcPts val="0"/>
              </a:spcBef>
              <a:spcAft>
                <a:spcPts val="0"/>
              </a:spcAft>
              <a:buNone/>
              <a:defRPr sz="2400">
                <a:solidFill>
                  <a:srgbClr val="FFFFFF"/>
                </a:solidFill>
              </a:defRPr>
            </a:lvl5pPr>
            <a:lvl6pPr lvl="5" rtl="0">
              <a:spcBef>
                <a:spcPts val="0"/>
              </a:spcBef>
              <a:spcAft>
                <a:spcPts val="0"/>
              </a:spcAft>
              <a:buNone/>
              <a:defRPr sz="2400">
                <a:solidFill>
                  <a:srgbClr val="FFFFFF"/>
                </a:solidFill>
              </a:defRPr>
            </a:lvl6pPr>
            <a:lvl7pPr lvl="6" rtl="0">
              <a:spcBef>
                <a:spcPts val="0"/>
              </a:spcBef>
              <a:spcAft>
                <a:spcPts val="0"/>
              </a:spcAft>
              <a:buNone/>
              <a:defRPr sz="2400">
                <a:solidFill>
                  <a:srgbClr val="FFFFFF"/>
                </a:solidFill>
              </a:defRPr>
            </a:lvl7pPr>
            <a:lvl8pPr lvl="7" rtl="0">
              <a:spcBef>
                <a:spcPts val="0"/>
              </a:spcBef>
              <a:spcAft>
                <a:spcPts val="0"/>
              </a:spcAft>
              <a:buNone/>
              <a:defRPr sz="2400">
                <a:solidFill>
                  <a:srgbClr val="FFFFFF"/>
                </a:solidFill>
              </a:defRPr>
            </a:lvl8pPr>
            <a:lvl9pPr lvl="8" rtl="0">
              <a:spcBef>
                <a:spcPts val="0"/>
              </a:spcBef>
              <a:spcAft>
                <a:spcPts val="0"/>
              </a:spcAft>
              <a:buNone/>
              <a:defRPr sz="2400">
                <a:solidFill>
                  <a:srgbClr val="FFFFFF"/>
                </a:solidFill>
              </a:defRPr>
            </a:lvl9pPr>
          </a:lstStyle>
          <a:p/>
        </p:txBody>
      </p:sp>
      <p:sp>
        <p:nvSpPr>
          <p:cNvPr id="235" name="Google Shape;235;p28"/>
          <p:cNvSpPr/>
          <p:nvPr/>
        </p:nvSpPr>
        <p:spPr>
          <a:xfrm>
            <a:off x="564165" y="223687"/>
            <a:ext cx="302700" cy="56700"/>
          </a:xfrm>
          <a:prstGeom prst="rect">
            <a:avLst/>
          </a:prstGeom>
          <a:solidFill>
            <a:srgbClr val="ED332F"/>
          </a:solidFill>
          <a:ln>
            <a:noFill/>
          </a:ln>
        </p:spPr>
        <p:txBody>
          <a:bodyPr anchorCtr="0" anchor="ctr" bIns="64325" lIns="64325" spcFirstLastPara="1" rIns="64325" wrap="square" tIns="64325">
            <a:noAutofit/>
          </a:bodyPr>
          <a:lstStyle/>
          <a:p>
            <a:pPr indent="0" lvl="0" marL="0" rtl="0" algn="l">
              <a:spcBef>
                <a:spcPts val="0"/>
              </a:spcBef>
              <a:spcAft>
                <a:spcPts val="0"/>
              </a:spcAft>
              <a:buNone/>
            </a:pPr>
            <a:r>
              <a:t/>
            </a:r>
            <a:endParaRPr/>
          </a:p>
        </p:txBody>
      </p:sp>
      <p:sp>
        <p:nvSpPr>
          <p:cNvPr id="236" name="Google Shape;236;p28"/>
          <p:cNvSpPr txBox="1"/>
          <p:nvPr>
            <p:ph idx="2" type="body"/>
          </p:nvPr>
        </p:nvSpPr>
        <p:spPr>
          <a:xfrm>
            <a:off x="457200" y="1143000"/>
            <a:ext cx="8229600" cy="29379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Clr>
                <a:srgbClr val="FFFFFF"/>
              </a:buClr>
              <a:buSzPts val="1800"/>
              <a:buChar char="●"/>
              <a:defRPr>
                <a:solidFill>
                  <a:srgbClr val="FFFFFF"/>
                </a:solidFill>
              </a:defRPr>
            </a:lvl1pPr>
            <a:lvl2pPr indent="-330200" lvl="1" marL="914400" rtl="0">
              <a:spcBef>
                <a:spcPts val="1600"/>
              </a:spcBef>
              <a:spcAft>
                <a:spcPts val="0"/>
              </a:spcAft>
              <a:buClr>
                <a:srgbClr val="FFFFFF"/>
              </a:buClr>
              <a:buSzPts val="1600"/>
              <a:buChar char="○"/>
              <a:defRPr>
                <a:solidFill>
                  <a:srgbClr val="FFFFFF"/>
                </a:solidFill>
              </a:defRPr>
            </a:lvl2pPr>
            <a:lvl3pPr indent="-317500" lvl="2" marL="1371600" rtl="0">
              <a:spcBef>
                <a:spcPts val="1600"/>
              </a:spcBef>
              <a:spcAft>
                <a:spcPts val="0"/>
              </a:spcAft>
              <a:buClr>
                <a:srgbClr val="FFFFFF"/>
              </a:buClr>
              <a:buSzPts val="1400"/>
              <a:buChar char="■"/>
              <a:defRPr>
                <a:solidFill>
                  <a:srgbClr val="FFFFFF"/>
                </a:solidFill>
              </a:defRPr>
            </a:lvl3pPr>
            <a:lvl4pPr indent="-304800" lvl="3" marL="1828800" rtl="0">
              <a:spcBef>
                <a:spcPts val="1600"/>
              </a:spcBef>
              <a:spcAft>
                <a:spcPts val="0"/>
              </a:spcAft>
              <a:buClr>
                <a:srgbClr val="FFFFFF"/>
              </a:buClr>
              <a:buSzPts val="1200"/>
              <a:buChar char="●"/>
              <a:defRPr>
                <a:solidFill>
                  <a:srgbClr val="FFFFFF"/>
                </a:solidFill>
              </a:defRPr>
            </a:lvl4pPr>
            <a:lvl5pPr indent="-304800" lvl="4" marL="2286000" rtl="0">
              <a:spcBef>
                <a:spcPts val="1600"/>
              </a:spcBef>
              <a:spcAft>
                <a:spcPts val="0"/>
              </a:spcAft>
              <a:buClr>
                <a:srgbClr val="FFFFFF"/>
              </a:buClr>
              <a:buSzPts val="1200"/>
              <a:buChar char="○"/>
              <a:defRPr>
                <a:solidFill>
                  <a:srgbClr val="FFFFFF"/>
                </a:solidFill>
              </a:defRPr>
            </a:lvl5pPr>
            <a:lvl6pPr indent="-304800" lvl="5" marL="2743200" rtl="0">
              <a:spcBef>
                <a:spcPts val="1600"/>
              </a:spcBef>
              <a:spcAft>
                <a:spcPts val="0"/>
              </a:spcAft>
              <a:buClr>
                <a:srgbClr val="FFFFFF"/>
              </a:buClr>
              <a:buSzPts val="1200"/>
              <a:buChar char="■"/>
              <a:defRPr>
                <a:solidFill>
                  <a:srgbClr val="FFFFFF"/>
                </a:solidFill>
              </a:defRPr>
            </a:lvl6pPr>
            <a:lvl7pPr indent="-304800" lvl="6" marL="3200400" rtl="0">
              <a:spcBef>
                <a:spcPts val="1600"/>
              </a:spcBef>
              <a:spcAft>
                <a:spcPts val="0"/>
              </a:spcAft>
              <a:buClr>
                <a:srgbClr val="FFFFFF"/>
              </a:buClr>
              <a:buSzPts val="1200"/>
              <a:buChar char="●"/>
              <a:defRPr>
                <a:solidFill>
                  <a:srgbClr val="FFFFFF"/>
                </a:solidFill>
              </a:defRPr>
            </a:lvl7pPr>
            <a:lvl8pPr indent="-304800" lvl="7" marL="3657600" rtl="0">
              <a:spcBef>
                <a:spcPts val="1600"/>
              </a:spcBef>
              <a:spcAft>
                <a:spcPts val="0"/>
              </a:spcAft>
              <a:buClr>
                <a:srgbClr val="FFFFFF"/>
              </a:buClr>
              <a:buSzPts val="1200"/>
              <a:buChar char="○"/>
              <a:defRPr>
                <a:solidFill>
                  <a:srgbClr val="FFFFFF"/>
                </a:solidFill>
              </a:defRPr>
            </a:lvl8pPr>
            <a:lvl9pPr indent="-304800" lvl="8" marL="4114800" rtl="0">
              <a:spcBef>
                <a:spcPts val="1600"/>
              </a:spcBef>
              <a:spcAft>
                <a:spcPts val="1600"/>
              </a:spcAft>
              <a:buClr>
                <a:srgbClr val="FFFFFF"/>
              </a:buClr>
              <a:buSzPts val="1200"/>
              <a:buChar char="■"/>
              <a:defRPr>
                <a:solidFill>
                  <a:srgbClr val="FFFFFF"/>
                </a:solidFill>
              </a:defRPr>
            </a:lvl9pPr>
          </a:lstStyle>
          <a:p/>
        </p:txBody>
      </p:sp>
      <p:sp>
        <p:nvSpPr>
          <p:cNvPr id="237" name="Google Shape;237;p28"/>
          <p:cNvSpPr txBox="1"/>
          <p:nvPr>
            <p:ph idx="3" type="body"/>
          </p:nvPr>
        </p:nvSpPr>
        <p:spPr>
          <a:xfrm>
            <a:off x="4572000" y="4712925"/>
            <a:ext cx="3691800" cy="393600"/>
          </a:xfrm>
          <a:prstGeom prst="rect">
            <a:avLst/>
          </a:prstGeom>
        </p:spPr>
        <p:txBody>
          <a:bodyPr anchorCtr="0" anchor="ctr" bIns="91425" lIns="91425" spcFirstLastPara="1" rIns="91425" wrap="square" tIns="91425">
            <a:noAutofit/>
          </a:bodyPr>
          <a:lstStyle>
            <a:lvl1pPr indent="-285750" lvl="0" marL="457200" rtl="0">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1pPr>
            <a:lvl2pPr indent="-285750" lvl="1" marL="914400" rtl="0">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2pPr>
            <a:lvl3pPr indent="-285750" lvl="2" marL="1371600" rtl="0">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3pPr>
            <a:lvl4pPr indent="-285750" lvl="3" marL="1828800" rtl="0">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4pPr>
            <a:lvl5pPr indent="-285750" lvl="4" marL="2286000" rtl="0">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5pPr>
            <a:lvl6pPr indent="-285750" lvl="5" marL="2743200" rtl="0">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6pPr>
            <a:lvl7pPr indent="-285750" lvl="6" marL="3200400" rtl="0">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7pPr>
            <a:lvl8pPr indent="-285750" lvl="7" marL="3657600" rtl="0">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8pPr>
            <a:lvl9pPr indent="-285750" lvl="8" marL="4114800" rtl="0">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9pPr>
          </a:lstStyle>
          <a:p/>
        </p:txBody>
      </p:sp>
      <p:sp>
        <p:nvSpPr>
          <p:cNvPr id="238" name="Google Shape;238;p28"/>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lvl1pPr lvl="0" rtl="0">
              <a:buNone/>
              <a:defRPr sz="900">
                <a:solidFill>
                  <a:srgbClr val="FFFFFF"/>
                </a:solidFill>
                <a:latin typeface="Proxima Nova"/>
                <a:ea typeface="Proxima Nova"/>
                <a:cs typeface="Proxima Nova"/>
                <a:sym typeface="Proxima Nova"/>
              </a:defRPr>
            </a:lvl1pPr>
            <a:lvl2pPr lvl="1" rtl="0">
              <a:buNone/>
              <a:defRPr sz="900">
                <a:solidFill>
                  <a:srgbClr val="FFFFFF"/>
                </a:solidFill>
                <a:latin typeface="Proxima Nova"/>
                <a:ea typeface="Proxima Nova"/>
                <a:cs typeface="Proxima Nova"/>
                <a:sym typeface="Proxima Nova"/>
              </a:defRPr>
            </a:lvl2pPr>
            <a:lvl3pPr lvl="2" rtl="0">
              <a:buNone/>
              <a:defRPr sz="900">
                <a:solidFill>
                  <a:srgbClr val="FFFFFF"/>
                </a:solidFill>
                <a:latin typeface="Proxima Nova"/>
                <a:ea typeface="Proxima Nova"/>
                <a:cs typeface="Proxima Nova"/>
                <a:sym typeface="Proxima Nova"/>
              </a:defRPr>
            </a:lvl3pPr>
            <a:lvl4pPr lvl="3" rtl="0">
              <a:buNone/>
              <a:defRPr sz="900">
                <a:solidFill>
                  <a:srgbClr val="FFFFFF"/>
                </a:solidFill>
                <a:latin typeface="Proxima Nova"/>
                <a:ea typeface="Proxima Nova"/>
                <a:cs typeface="Proxima Nova"/>
                <a:sym typeface="Proxima Nova"/>
              </a:defRPr>
            </a:lvl4pPr>
            <a:lvl5pPr lvl="4" rtl="0">
              <a:buNone/>
              <a:defRPr sz="900">
                <a:solidFill>
                  <a:srgbClr val="FFFFFF"/>
                </a:solidFill>
                <a:latin typeface="Proxima Nova"/>
                <a:ea typeface="Proxima Nova"/>
                <a:cs typeface="Proxima Nova"/>
                <a:sym typeface="Proxima Nova"/>
              </a:defRPr>
            </a:lvl5pPr>
            <a:lvl6pPr lvl="5" rtl="0">
              <a:buNone/>
              <a:defRPr sz="900">
                <a:solidFill>
                  <a:srgbClr val="FFFFFF"/>
                </a:solidFill>
                <a:latin typeface="Proxima Nova"/>
                <a:ea typeface="Proxima Nova"/>
                <a:cs typeface="Proxima Nova"/>
                <a:sym typeface="Proxima Nova"/>
              </a:defRPr>
            </a:lvl6pPr>
            <a:lvl7pPr lvl="6" rtl="0">
              <a:buNone/>
              <a:defRPr sz="900">
                <a:solidFill>
                  <a:srgbClr val="FFFFFF"/>
                </a:solidFill>
                <a:latin typeface="Proxima Nova"/>
                <a:ea typeface="Proxima Nova"/>
                <a:cs typeface="Proxima Nova"/>
                <a:sym typeface="Proxima Nova"/>
              </a:defRPr>
            </a:lvl7pPr>
            <a:lvl8pPr lvl="7" rtl="0">
              <a:buNone/>
              <a:defRPr sz="900">
                <a:solidFill>
                  <a:srgbClr val="FFFFFF"/>
                </a:solidFill>
                <a:latin typeface="Proxima Nova"/>
                <a:ea typeface="Proxima Nova"/>
                <a:cs typeface="Proxima Nova"/>
                <a:sym typeface="Proxima Nova"/>
              </a:defRPr>
            </a:lvl8pPr>
            <a:lvl9pPr lvl="8" rtl="0">
              <a:buNone/>
              <a:defRPr sz="900">
                <a:solidFill>
                  <a:srgbClr val="FFFFFF"/>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a:t>
            </a:r>
            <a:r>
              <a:rPr lang="en"/>
              <a:t>2021</a:t>
            </a:r>
            <a:r>
              <a:rPr lang="en"/>
              <a:t> General Assembly</a:t>
            </a:r>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Section Summary">
  <p:cSld name="TITLE_AND_BODY_2_1">
    <p:bg>
      <p:bgPr>
        <a:solidFill>
          <a:srgbClr val="FFFFFF"/>
        </a:solidFill>
      </p:bgPr>
    </p:bg>
    <p:spTree>
      <p:nvGrpSpPr>
        <p:cNvPr id="239" name="Shape 239"/>
        <p:cNvGrpSpPr/>
        <p:nvPr/>
      </p:nvGrpSpPr>
      <p:grpSpPr>
        <a:xfrm>
          <a:off x="0" y="0"/>
          <a:ext cx="0" cy="0"/>
          <a:chOff x="0" y="0"/>
          <a:chExt cx="0" cy="0"/>
        </a:xfrm>
      </p:grpSpPr>
      <p:sp>
        <p:nvSpPr>
          <p:cNvPr id="240" name="Google Shape;240;p29"/>
          <p:cNvSpPr/>
          <p:nvPr/>
        </p:nvSpPr>
        <p:spPr>
          <a:xfrm>
            <a:off x="-24750" y="-37475"/>
            <a:ext cx="9211200" cy="1183200"/>
          </a:xfrm>
          <a:prstGeom prst="rect">
            <a:avLst/>
          </a:prstGeom>
          <a:solidFill>
            <a:srgbClr val="ED33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29"/>
          <p:cNvSpPr/>
          <p:nvPr/>
        </p:nvSpPr>
        <p:spPr>
          <a:xfrm>
            <a:off x="564165" y="510787"/>
            <a:ext cx="302700" cy="56700"/>
          </a:xfrm>
          <a:prstGeom prst="rect">
            <a:avLst/>
          </a:prstGeom>
          <a:solidFill>
            <a:srgbClr val="FFFFFF"/>
          </a:solidFill>
          <a:ln>
            <a:noFill/>
          </a:ln>
        </p:spPr>
        <p:txBody>
          <a:bodyPr anchorCtr="0" anchor="ctr" bIns="64325" lIns="64325" spcFirstLastPara="1" rIns="64325" wrap="square" tIns="64325">
            <a:noAutofit/>
          </a:bodyPr>
          <a:lstStyle/>
          <a:p>
            <a:pPr indent="0" lvl="0" marL="0" rtl="0" algn="l">
              <a:spcBef>
                <a:spcPts val="0"/>
              </a:spcBef>
              <a:spcAft>
                <a:spcPts val="0"/>
              </a:spcAft>
              <a:buNone/>
            </a:pPr>
            <a:r>
              <a:t/>
            </a:r>
            <a:endParaRPr/>
          </a:p>
        </p:txBody>
      </p:sp>
      <p:sp>
        <p:nvSpPr>
          <p:cNvPr id="242" name="Google Shape;242;p29"/>
          <p:cNvSpPr txBox="1"/>
          <p:nvPr>
            <p:ph type="title"/>
          </p:nvPr>
        </p:nvSpPr>
        <p:spPr>
          <a:xfrm>
            <a:off x="457200" y="536200"/>
            <a:ext cx="6726000" cy="4593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2400"/>
              <a:buNone/>
              <a:defRPr sz="2400">
                <a:solidFill>
                  <a:schemeClr val="lt1"/>
                </a:solidFill>
              </a:defRPr>
            </a:lvl1pPr>
            <a:lvl2pPr lvl="1" rtl="0" algn="ctr">
              <a:spcBef>
                <a:spcPts val="0"/>
              </a:spcBef>
              <a:spcAft>
                <a:spcPts val="0"/>
              </a:spcAft>
              <a:buClr>
                <a:schemeClr val="lt1"/>
              </a:buClr>
              <a:buSzPts val="2400"/>
              <a:buNone/>
              <a:defRPr b="1" sz="2400">
                <a:solidFill>
                  <a:schemeClr val="lt1"/>
                </a:solidFill>
              </a:defRPr>
            </a:lvl2pPr>
            <a:lvl3pPr lvl="2" rtl="0" algn="ctr">
              <a:spcBef>
                <a:spcPts val="0"/>
              </a:spcBef>
              <a:spcAft>
                <a:spcPts val="0"/>
              </a:spcAft>
              <a:buClr>
                <a:schemeClr val="lt1"/>
              </a:buClr>
              <a:buSzPts val="2400"/>
              <a:buNone/>
              <a:defRPr b="1" sz="2400">
                <a:solidFill>
                  <a:schemeClr val="lt1"/>
                </a:solidFill>
              </a:defRPr>
            </a:lvl3pPr>
            <a:lvl4pPr lvl="3" rtl="0" algn="ctr">
              <a:spcBef>
                <a:spcPts val="0"/>
              </a:spcBef>
              <a:spcAft>
                <a:spcPts val="0"/>
              </a:spcAft>
              <a:buClr>
                <a:schemeClr val="lt1"/>
              </a:buClr>
              <a:buSzPts val="2400"/>
              <a:buNone/>
              <a:defRPr b="1" sz="2400">
                <a:solidFill>
                  <a:schemeClr val="lt1"/>
                </a:solidFill>
              </a:defRPr>
            </a:lvl4pPr>
            <a:lvl5pPr lvl="4" rtl="0" algn="ctr">
              <a:spcBef>
                <a:spcPts val="0"/>
              </a:spcBef>
              <a:spcAft>
                <a:spcPts val="0"/>
              </a:spcAft>
              <a:buClr>
                <a:schemeClr val="lt1"/>
              </a:buClr>
              <a:buSzPts val="2400"/>
              <a:buNone/>
              <a:defRPr b="1" sz="2400">
                <a:solidFill>
                  <a:schemeClr val="lt1"/>
                </a:solidFill>
              </a:defRPr>
            </a:lvl5pPr>
            <a:lvl6pPr lvl="5" rtl="0" algn="ctr">
              <a:spcBef>
                <a:spcPts val="0"/>
              </a:spcBef>
              <a:spcAft>
                <a:spcPts val="0"/>
              </a:spcAft>
              <a:buClr>
                <a:schemeClr val="lt1"/>
              </a:buClr>
              <a:buSzPts val="2400"/>
              <a:buNone/>
              <a:defRPr b="1" sz="2400">
                <a:solidFill>
                  <a:schemeClr val="lt1"/>
                </a:solidFill>
              </a:defRPr>
            </a:lvl6pPr>
            <a:lvl7pPr lvl="6" rtl="0" algn="ctr">
              <a:spcBef>
                <a:spcPts val="0"/>
              </a:spcBef>
              <a:spcAft>
                <a:spcPts val="0"/>
              </a:spcAft>
              <a:buClr>
                <a:schemeClr val="lt1"/>
              </a:buClr>
              <a:buSzPts val="2400"/>
              <a:buNone/>
              <a:defRPr b="1" sz="2400">
                <a:solidFill>
                  <a:schemeClr val="lt1"/>
                </a:solidFill>
              </a:defRPr>
            </a:lvl7pPr>
            <a:lvl8pPr lvl="7" rtl="0" algn="ctr">
              <a:spcBef>
                <a:spcPts val="0"/>
              </a:spcBef>
              <a:spcAft>
                <a:spcPts val="0"/>
              </a:spcAft>
              <a:buClr>
                <a:schemeClr val="lt1"/>
              </a:buClr>
              <a:buSzPts val="2400"/>
              <a:buNone/>
              <a:defRPr b="1" sz="2400">
                <a:solidFill>
                  <a:schemeClr val="lt1"/>
                </a:solidFill>
              </a:defRPr>
            </a:lvl8pPr>
            <a:lvl9pPr lvl="8" rtl="0" algn="ctr">
              <a:spcBef>
                <a:spcPts val="0"/>
              </a:spcBef>
              <a:spcAft>
                <a:spcPts val="0"/>
              </a:spcAft>
              <a:buClr>
                <a:schemeClr val="lt1"/>
              </a:buClr>
              <a:buSzPts val="2400"/>
              <a:buNone/>
              <a:defRPr b="1" sz="2400">
                <a:solidFill>
                  <a:schemeClr val="lt1"/>
                </a:solidFill>
              </a:defRPr>
            </a:lvl9pPr>
          </a:lstStyle>
          <a:p/>
        </p:txBody>
      </p:sp>
      <p:sp>
        <p:nvSpPr>
          <p:cNvPr id="243" name="Google Shape;243;p29"/>
          <p:cNvSpPr txBox="1"/>
          <p:nvPr>
            <p:ph idx="1" type="subTitle"/>
          </p:nvPr>
        </p:nvSpPr>
        <p:spPr>
          <a:xfrm>
            <a:off x="457200" y="52718"/>
            <a:ext cx="7457700" cy="4116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800">
                <a:solidFill>
                  <a:schemeClr val="lt1"/>
                </a:solidFill>
              </a:defRPr>
            </a:lvl1pPr>
            <a:lvl2pPr lvl="1" rtl="0">
              <a:spcBef>
                <a:spcPts val="1600"/>
              </a:spcBef>
              <a:spcAft>
                <a:spcPts val="0"/>
              </a:spcAft>
              <a:buNone/>
              <a:defRPr sz="2400">
                <a:solidFill>
                  <a:schemeClr val="lt1"/>
                </a:solidFill>
              </a:defRPr>
            </a:lvl2pPr>
            <a:lvl3pPr lvl="2" rtl="0">
              <a:spcBef>
                <a:spcPts val="1600"/>
              </a:spcBef>
              <a:spcAft>
                <a:spcPts val="0"/>
              </a:spcAft>
              <a:buNone/>
              <a:defRPr sz="2400">
                <a:solidFill>
                  <a:schemeClr val="lt1"/>
                </a:solidFill>
              </a:defRPr>
            </a:lvl3pPr>
            <a:lvl4pPr lvl="3" rtl="0">
              <a:spcBef>
                <a:spcPts val="1600"/>
              </a:spcBef>
              <a:spcAft>
                <a:spcPts val="0"/>
              </a:spcAft>
              <a:buNone/>
              <a:defRPr sz="2400">
                <a:solidFill>
                  <a:schemeClr val="lt1"/>
                </a:solidFill>
              </a:defRPr>
            </a:lvl4pPr>
            <a:lvl5pPr lvl="4" rtl="0">
              <a:spcBef>
                <a:spcPts val="1600"/>
              </a:spcBef>
              <a:spcAft>
                <a:spcPts val="0"/>
              </a:spcAft>
              <a:buNone/>
              <a:defRPr sz="2400">
                <a:solidFill>
                  <a:schemeClr val="lt1"/>
                </a:solidFill>
              </a:defRPr>
            </a:lvl5pPr>
            <a:lvl6pPr lvl="5" rtl="0">
              <a:spcBef>
                <a:spcPts val="1600"/>
              </a:spcBef>
              <a:spcAft>
                <a:spcPts val="0"/>
              </a:spcAft>
              <a:buNone/>
              <a:defRPr sz="2400">
                <a:solidFill>
                  <a:schemeClr val="lt1"/>
                </a:solidFill>
              </a:defRPr>
            </a:lvl6pPr>
            <a:lvl7pPr lvl="6" rtl="0">
              <a:spcBef>
                <a:spcPts val="1600"/>
              </a:spcBef>
              <a:spcAft>
                <a:spcPts val="0"/>
              </a:spcAft>
              <a:buNone/>
              <a:defRPr sz="2400">
                <a:solidFill>
                  <a:schemeClr val="lt1"/>
                </a:solidFill>
              </a:defRPr>
            </a:lvl7pPr>
            <a:lvl8pPr lvl="7" rtl="0">
              <a:spcBef>
                <a:spcPts val="1600"/>
              </a:spcBef>
              <a:spcAft>
                <a:spcPts val="0"/>
              </a:spcAft>
              <a:buNone/>
              <a:defRPr sz="2400">
                <a:solidFill>
                  <a:schemeClr val="lt1"/>
                </a:solidFill>
              </a:defRPr>
            </a:lvl8pPr>
            <a:lvl9pPr lvl="8" rtl="0">
              <a:spcBef>
                <a:spcPts val="1600"/>
              </a:spcBef>
              <a:spcAft>
                <a:spcPts val="1600"/>
              </a:spcAft>
              <a:buNone/>
              <a:defRPr sz="2400">
                <a:solidFill>
                  <a:schemeClr val="lt1"/>
                </a:solidFill>
              </a:defRPr>
            </a:lvl9pPr>
          </a:lstStyle>
          <a:p/>
        </p:txBody>
      </p:sp>
      <p:sp>
        <p:nvSpPr>
          <p:cNvPr id="244" name="Google Shape;244;p29"/>
          <p:cNvSpPr txBox="1"/>
          <p:nvPr>
            <p:ph idx="2" type="body"/>
          </p:nvPr>
        </p:nvSpPr>
        <p:spPr>
          <a:xfrm>
            <a:off x="4572000" y="4712925"/>
            <a:ext cx="3691800" cy="393600"/>
          </a:xfrm>
          <a:prstGeom prst="rect">
            <a:avLst/>
          </a:prstGeom>
        </p:spPr>
        <p:txBody>
          <a:bodyPr anchorCtr="0" anchor="ctr" bIns="91425" lIns="91425" spcFirstLastPara="1" rIns="91425" wrap="square" tIns="91425">
            <a:noAutofit/>
          </a:bodyPr>
          <a:lstStyle>
            <a:lvl1pPr indent="-285750" lvl="0" marL="457200" rtl="0">
              <a:spcBef>
                <a:spcPts val="0"/>
              </a:spcBef>
              <a:spcAft>
                <a:spcPts val="0"/>
              </a:spcAft>
              <a:buSzPts val="900"/>
              <a:buFont typeface="Proxima Nova"/>
              <a:buChar char="●"/>
              <a:defRPr sz="900">
                <a:latin typeface="Proxima Nova"/>
                <a:ea typeface="Proxima Nova"/>
                <a:cs typeface="Proxima Nova"/>
                <a:sym typeface="Proxima Nova"/>
              </a:defRPr>
            </a:lvl1pPr>
            <a:lvl2pPr indent="-285750" lvl="1" marL="914400" rtl="0">
              <a:spcBef>
                <a:spcPts val="0"/>
              </a:spcBef>
              <a:spcAft>
                <a:spcPts val="0"/>
              </a:spcAft>
              <a:buSzPts val="900"/>
              <a:buFont typeface="Proxima Nova"/>
              <a:buChar char="○"/>
              <a:defRPr sz="900">
                <a:latin typeface="Proxima Nova"/>
                <a:ea typeface="Proxima Nova"/>
                <a:cs typeface="Proxima Nova"/>
                <a:sym typeface="Proxima Nova"/>
              </a:defRPr>
            </a:lvl2pPr>
            <a:lvl3pPr indent="-285750" lvl="2" marL="1371600" rtl="0">
              <a:spcBef>
                <a:spcPts val="0"/>
              </a:spcBef>
              <a:spcAft>
                <a:spcPts val="0"/>
              </a:spcAft>
              <a:buSzPts val="900"/>
              <a:buFont typeface="Proxima Nova"/>
              <a:buChar char="■"/>
              <a:defRPr sz="900">
                <a:latin typeface="Proxima Nova"/>
                <a:ea typeface="Proxima Nova"/>
                <a:cs typeface="Proxima Nova"/>
                <a:sym typeface="Proxima Nova"/>
              </a:defRPr>
            </a:lvl3pPr>
            <a:lvl4pPr indent="-285750" lvl="3" marL="1828800" rtl="0">
              <a:spcBef>
                <a:spcPts val="0"/>
              </a:spcBef>
              <a:spcAft>
                <a:spcPts val="0"/>
              </a:spcAft>
              <a:buSzPts val="900"/>
              <a:buFont typeface="Proxima Nova"/>
              <a:buChar char="●"/>
              <a:defRPr sz="900">
                <a:latin typeface="Proxima Nova"/>
                <a:ea typeface="Proxima Nova"/>
                <a:cs typeface="Proxima Nova"/>
                <a:sym typeface="Proxima Nova"/>
              </a:defRPr>
            </a:lvl4pPr>
            <a:lvl5pPr indent="-285750" lvl="4" marL="2286000" rtl="0">
              <a:spcBef>
                <a:spcPts val="0"/>
              </a:spcBef>
              <a:spcAft>
                <a:spcPts val="0"/>
              </a:spcAft>
              <a:buSzPts val="900"/>
              <a:buFont typeface="Proxima Nova"/>
              <a:buChar char="○"/>
              <a:defRPr sz="900">
                <a:latin typeface="Proxima Nova"/>
                <a:ea typeface="Proxima Nova"/>
                <a:cs typeface="Proxima Nova"/>
                <a:sym typeface="Proxima Nova"/>
              </a:defRPr>
            </a:lvl5pPr>
            <a:lvl6pPr indent="-285750" lvl="5" marL="2743200" rtl="0">
              <a:spcBef>
                <a:spcPts val="0"/>
              </a:spcBef>
              <a:spcAft>
                <a:spcPts val="0"/>
              </a:spcAft>
              <a:buSzPts val="900"/>
              <a:buFont typeface="Proxima Nova"/>
              <a:buChar char="■"/>
              <a:defRPr sz="900">
                <a:latin typeface="Proxima Nova"/>
                <a:ea typeface="Proxima Nova"/>
                <a:cs typeface="Proxima Nova"/>
                <a:sym typeface="Proxima Nova"/>
              </a:defRPr>
            </a:lvl6pPr>
            <a:lvl7pPr indent="-285750" lvl="6" marL="3200400" rtl="0">
              <a:spcBef>
                <a:spcPts val="0"/>
              </a:spcBef>
              <a:spcAft>
                <a:spcPts val="0"/>
              </a:spcAft>
              <a:buSzPts val="900"/>
              <a:buFont typeface="Proxima Nova"/>
              <a:buChar char="●"/>
              <a:defRPr sz="900">
                <a:latin typeface="Proxima Nova"/>
                <a:ea typeface="Proxima Nova"/>
                <a:cs typeface="Proxima Nova"/>
                <a:sym typeface="Proxima Nova"/>
              </a:defRPr>
            </a:lvl7pPr>
            <a:lvl8pPr indent="-285750" lvl="7" marL="3657600" rtl="0">
              <a:spcBef>
                <a:spcPts val="0"/>
              </a:spcBef>
              <a:spcAft>
                <a:spcPts val="0"/>
              </a:spcAft>
              <a:buSzPts val="900"/>
              <a:buFont typeface="Proxima Nova"/>
              <a:buChar char="○"/>
              <a:defRPr sz="900">
                <a:latin typeface="Proxima Nova"/>
                <a:ea typeface="Proxima Nova"/>
                <a:cs typeface="Proxima Nova"/>
                <a:sym typeface="Proxima Nova"/>
              </a:defRPr>
            </a:lvl8pPr>
            <a:lvl9pPr indent="-285750" lvl="8" marL="4114800" rtl="0">
              <a:spcBef>
                <a:spcPts val="0"/>
              </a:spcBef>
              <a:spcAft>
                <a:spcPts val="0"/>
              </a:spcAft>
              <a:buSzPts val="900"/>
              <a:buFont typeface="Proxima Nova"/>
              <a:buChar char="■"/>
              <a:defRPr sz="900">
                <a:latin typeface="Proxima Nova"/>
                <a:ea typeface="Proxima Nova"/>
                <a:cs typeface="Proxima Nova"/>
                <a:sym typeface="Proxima Nova"/>
              </a:defRPr>
            </a:lvl9pPr>
          </a:lstStyle>
          <a:p/>
        </p:txBody>
      </p:sp>
      <p:sp>
        <p:nvSpPr>
          <p:cNvPr id="245" name="Google Shape;245;p29"/>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lvl1pPr lvl="0" rtl="0">
              <a:buNone/>
              <a:defRPr sz="900">
                <a:solidFill>
                  <a:schemeClr val="dk1"/>
                </a:solidFill>
                <a:latin typeface="Proxima Nova"/>
                <a:ea typeface="Proxima Nova"/>
                <a:cs typeface="Proxima Nova"/>
                <a:sym typeface="Proxima Nova"/>
              </a:defRPr>
            </a:lvl1pPr>
            <a:lvl2pPr lvl="1" rtl="0">
              <a:buNone/>
              <a:defRPr sz="900">
                <a:solidFill>
                  <a:schemeClr val="dk1"/>
                </a:solidFill>
                <a:latin typeface="Proxima Nova"/>
                <a:ea typeface="Proxima Nova"/>
                <a:cs typeface="Proxima Nova"/>
                <a:sym typeface="Proxima Nova"/>
              </a:defRPr>
            </a:lvl2pPr>
            <a:lvl3pPr lvl="2" rtl="0">
              <a:buNone/>
              <a:defRPr sz="900">
                <a:solidFill>
                  <a:schemeClr val="dk1"/>
                </a:solidFill>
                <a:latin typeface="Proxima Nova"/>
                <a:ea typeface="Proxima Nova"/>
                <a:cs typeface="Proxima Nova"/>
                <a:sym typeface="Proxima Nova"/>
              </a:defRPr>
            </a:lvl3pPr>
            <a:lvl4pPr lvl="3" rtl="0">
              <a:buNone/>
              <a:defRPr sz="900">
                <a:solidFill>
                  <a:schemeClr val="dk1"/>
                </a:solidFill>
                <a:latin typeface="Proxima Nova"/>
                <a:ea typeface="Proxima Nova"/>
                <a:cs typeface="Proxima Nova"/>
                <a:sym typeface="Proxima Nova"/>
              </a:defRPr>
            </a:lvl4pPr>
            <a:lvl5pPr lvl="4" rtl="0">
              <a:buNone/>
              <a:defRPr sz="900">
                <a:solidFill>
                  <a:schemeClr val="dk1"/>
                </a:solidFill>
                <a:latin typeface="Proxima Nova"/>
                <a:ea typeface="Proxima Nova"/>
                <a:cs typeface="Proxima Nova"/>
                <a:sym typeface="Proxima Nova"/>
              </a:defRPr>
            </a:lvl5pPr>
            <a:lvl6pPr lvl="5" rtl="0">
              <a:buNone/>
              <a:defRPr sz="900">
                <a:solidFill>
                  <a:schemeClr val="dk1"/>
                </a:solidFill>
                <a:latin typeface="Proxima Nova"/>
                <a:ea typeface="Proxima Nova"/>
                <a:cs typeface="Proxima Nova"/>
                <a:sym typeface="Proxima Nova"/>
              </a:defRPr>
            </a:lvl6pPr>
            <a:lvl7pPr lvl="6" rtl="0">
              <a:buNone/>
              <a:defRPr sz="900">
                <a:solidFill>
                  <a:schemeClr val="dk1"/>
                </a:solidFill>
                <a:latin typeface="Proxima Nova"/>
                <a:ea typeface="Proxima Nova"/>
                <a:cs typeface="Proxima Nova"/>
                <a:sym typeface="Proxima Nova"/>
              </a:defRPr>
            </a:lvl7pPr>
            <a:lvl8pPr lvl="7" rtl="0">
              <a:buNone/>
              <a:defRPr sz="900">
                <a:solidFill>
                  <a:schemeClr val="dk1"/>
                </a:solidFill>
                <a:latin typeface="Proxima Nova"/>
                <a:ea typeface="Proxima Nova"/>
                <a:cs typeface="Proxima Nova"/>
                <a:sym typeface="Proxima Nova"/>
              </a:defRPr>
            </a:lvl8pPr>
            <a:lvl9pPr lvl="8" rtl="0">
              <a:buNone/>
              <a:defRPr sz="900">
                <a:solidFill>
                  <a:schemeClr val="dk1"/>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a:t>
            </a:r>
            <a:r>
              <a:rPr lang="en"/>
              <a:t>2021</a:t>
            </a:r>
            <a:r>
              <a:rPr lang="en"/>
              <a:t> General Assembly</a:t>
            </a:r>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Split-info ">
  <p:cSld name="CUSTOM_12">
    <p:spTree>
      <p:nvGrpSpPr>
        <p:cNvPr id="246" name="Shape 246"/>
        <p:cNvGrpSpPr/>
        <p:nvPr/>
      </p:nvGrpSpPr>
      <p:grpSpPr>
        <a:xfrm>
          <a:off x="0" y="0"/>
          <a:ext cx="0" cy="0"/>
          <a:chOff x="0" y="0"/>
          <a:chExt cx="0" cy="0"/>
        </a:xfrm>
      </p:grpSpPr>
      <p:sp>
        <p:nvSpPr>
          <p:cNvPr id="247" name="Google Shape;247;p30"/>
          <p:cNvSpPr/>
          <p:nvPr/>
        </p:nvSpPr>
        <p:spPr>
          <a:xfrm>
            <a:off x="50" y="0"/>
            <a:ext cx="4572000" cy="51435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u="sng">
              <a:solidFill>
                <a:schemeClr val="dk1"/>
              </a:solidFill>
            </a:endParaRPr>
          </a:p>
        </p:txBody>
      </p:sp>
      <p:sp>
        <p:nvSpPr>
          <p:cNvPr id="248" name="Google Shape;248;p30"/>
          <p:cNvSpPr txBox="1"/>
          <p:nvPr/>
        </p:nvSpPr>
        <p:spPr>
          <a:xfrm>
            <a:off x="320275" y="257550"/>
            <a:ext cx="4251900" cy="45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2800">
              <a:solidFill>
                <a:srgbClr val="000000"/>
              </a:solidFill>
              <a:latin typeface="Proxima Nova"/>
              <a:ea typeface="Proxima Nova"/>
              <a:cs typeface="Proxima Nova"/>
              <a:sym typeface="Proxima Nova"/>
            </a:endParaRPr>
          </a:p>
        </p:txBody>
      </p:sp>
      <p:sp>
        <p:nvSpPr>
          <p:cNvPr id="249" name="Google Shape;249;p30"/>
          <p:cNvSpPr txBox="1"/>
          <p:nvPr>
            <p:ph type="title"/>
          </p:nvPr>
        </p:nvSpPr>
        <p:spPr>
          <a:xfrm>
            <a:off x="457210" y="257255"/>
            <a:ext cx="3393900" cy="578100"/>
          </a:xfrm>
          <a:prstGeom prst="rect">
            <a:avLst/>
          </a:prstGeom>
        </p:spPr>
        <p:txBody>
          <a:bodyPr anchorCtr="0" anchor="t" bIns="91425" lIns="91425" spcFirstLastPara="1" rIns="91425" wrap="square" tIns="91425">
            <a:noAutofit/>
          </a:bodyPr>
          <a:lstStyle>
            <a:lvl1pPr lvl="0" rtl="0">
              <a:spcBef>
                <a:spcPts val="0"/>
              </a:spcBef>
              <a:spcAft>
                <a:spcPts val="0"/>
              </a:spcAft>
              <a:buNone/>
              <a:defRPr sz="2400">
                <a:solidFill>
                  <a:schemeClr val="lt1"/>
                </a:solidFill>
              </a:defRPr>
            </a:lvl1pPr>
            <a:lvl2pPr lvl="1" rtl="0">
              <a:spcBef>
                <a:spcPts val="0"/>
              </a:spcBef>
              <a:spcAft>
                <a:spcPts val="0"/>
              </a:spcAft>
              <a:buNone/>
              <a:defRPr sz="2400">
                <a:solidFill>
                  <a:schemeClr val="lt1"/>
                </a:solidFill>
              </a:defRPr>
            </a:lvl2pPr>
            <a:lvl3pPr lvl="2" rtl="0">
              <a:spcBef>
                <a:spcPts val="0"/>
              </a:spcBef>
              <a:spcAft>
                <a:spcPts val="0"/>
              </a:spcAft>
              <a:buNone/>
              <a:defRPr sz="2400">
                <a:solidFill>
                  <a:schemeClr val="lt1"/>
                </a:solidFill>
              </a:defRPr>
            </a:lvl3pPr>
            <a:lvl4pPr lvl="3" rtl="0">
              <a:spcBef>
                <a:spcPts val="0"/>
              </a:spcBef>
              <a:spcAft>
                <a:spcPts val="0"/>
              </a:spcAft>
              <a:buNone/>
              <a:defRPr sz="2400">
                <a:solidFill>
                  <a:schemeClr val="lt1"/>
                </a:solidFill>
              </a:defRPr>
            </a:lvl4pPr>
            <a:lvl5pPr lvl="4" rtl="0">
              <a:spcBef>
                <a:spcPts val="0"/>
              </a:spcBef>
              <a:spcAft>
                <a:spcPts val="0"/>
              </a:spcAft>
              <a:buNone/>
              <a:defRPr sz="2400">
                <a:solidFill>
                  <a:schemeClr val="lt1"/>
                </a:solidFill>
              </a:defRPr>
            </a:lvl5pPr>
            <a:lvl6pPr lvl="5" rtl="0">
              <a:spcBef>
                <a:spcPts val="0"/>
              </a:spcBef>
              <a:spcAft>
                <a:spcPts val="0"/>
              </a:spcAft>
              <a:buNone/>
              <a:defRPr sz="2400">
                <a:solidFill>
                  <a:schemeClr val="lt1"/>
                </a:solidFill>
              </a:defRPr>
            </a:lvl6pPr>
            <a:lvl7pPr lvl="6" rtl="0">
              <a:spcBef>
                <a:spcPts val="0"/>
              </a:spcBef>
              <a:spcAft>
                <a:spcPts val="0"/>
              </a:spcAft>
              <a:buNone/>
              <a:defRPr sz="2400">
                <a:solidFill>
                  <a:schemeClr val="lt1"/>
                </a:solidFill>
              </a:defRPr>
            </a:lvl7pPr>
            <a:lvl8pPr lvl="7" rtl="0">
              <a:spcBef>
                <a:spcPts val="0"/>
              </a:spcBef>
              <a:spcAft>
                <a:spcPts val="0"/>
              </a:spcAft>
              <a:buNone/>
              <a:defRPr sz="2400">
                <a:solidFill>
                  <a:schemeClr val="lt1"/>
                </a:solidFill>
              </a:defRPr>
            </a:lvl8pPr>
            <a:lvl9pPr lvl="8" rtl="0">
              <a:spcBef>
                <a:spcPts val="0"/>
              </a:spcBef>
              <a:spcAft>
                <a:spcPts val="0"/>
              </a:spcAft>
              <a:buNone/>
              <a:defRPr sz="2400">
                <a:solidFill>
                  <a:schemeClr val="lt1"/>
                </a:solidFill>
              </a:defRPr>
            </a:lvl9pPr>
          </a:lstStyle>
          <a:p/>
        </p:txBody>
      </p:sp>
      <p:sp>
        <p:nvSpPr>
          <p:cNvPr id="250" name="Google Shape;250;p30"/>
          <p:cNvSpPr txBox="1"/>
          <p:nvPr>
            <p:ph idx="2" type="title"/>
          </p:nvPr>
        </p:nvSpPr>
        <p:spPr>
          <a:xfrm>
            <a:off x="4847170" y="257255"/>
            <a:ext cx="3393900" cy="578100"/>
          </a:xfrm>
          <a:prstGeom prst="rect">
            <a:avLst/>
          </a:prstGeom>
        </p:spPr>
        <p:txBody>
          <a:bodyPr anchorCtr="0" anchor="t" bIns="91425" lIns="91425" spcFirstLastPara="1" rIns="91425" wrap="square" tIns="91425">
            <a:noAutofit/>
          </a:bodyPr>
          <a:lstStyle>
            <a:lvl1pPr lvl="0" rtl="0">
              <a:spcBef>
                <a:spcPts val="0"/>
              </a:spcBef>
              <a:spcAft>
                <a:spcPts val="0"/>
              </a:spcAft>
              <a:buNone/>
              <a:defRPr sz="2400"/>
            </a:lvl1pPr>
            <a:lvl2pPr lvl="1" rtl="0">
              <a:spcBef>
                <a:spcPts val="0"/>
              </a:spcBef>
              <a:spcAft>
                <a:spcPts val="0"/>
              </a:spcAft>
              <a:buNone/>
              <a:defRPr sz="2400"/>
            </a:lvl2pPr>
            <a:lvl3pPr lvl="2" rtl="0">
              <a:spcBef>
                <a:spcPts val="0"/>
              </a:spcBef>
              <a:spcAft>
                <a:spcPts val="0"/>
              </a:spcAft>
              <a:buNone/>
              <a:defRPr sz="2400"/>
            </a:lvl3pPr>
            <a:lvl4pPr lvl="3" rtl="0">
              <a:spcBef>
                <a:spcPts val="0"/>
              </a:spcBef>
              <a:spcAft>
                <a:spcPts val="0"/>
              </a:spcAft>
              <a:buNone/>
              <a:defRPr sz="2400"/>
            </a:lvl4pPr>
            <a:lvl5pPr lvl="4" rtl="0">
              <a:spcBef>
                <a:spcPts val="0"/>
              </a:spcBef>
              <a:spcAft>
                <a:spcPts val="0"/>
              </a:spcAft>
              <a:buNone/>
              <a:defRPr sz="2400"/>
            </a:lvl5pPr>
            <a:lvl6pPr lvl="5" rtl="0">
              <a:spcBef>
                <a:spcPts val="0"/>
              </a:spcBef>
              <a:spcAft>
                <a:spcPts val="0"/>
              </a:spcAft>
              <a:buNone/>
              <a:defRPr sz="2400"/>
            </a:lvl6pPr>
            <a:lvl7pPr lvl="6" rtl="0">
              <a:spcBef>
                <a:spcPts val="0"/>
              </a:spcBef>
              <a:spcAft>
                <a:spcPts val="0"/>
              </a:spcAft>
              <a:buNone/>
              <a:defRPr sz="2400"/>
            </a:lvl7pPr>
            <a:lvl8pPr lvl="7" rtl="0">
              <a:spcBef>
                <a:spcPts val="0"/>
              </a:spcBef>
              <a:spcAft>
                <a:spcPts val="0"/>
              </a:spcAft>
              <a:buNone/>
              <a:defRPr sz="2400"/>
            </a:lvl8pPr>
            <a:lvl9pPr lvl="8" rtl="0">
              <a:spcBef>
                <a:spcPts val="0"/>
              </a:spcBef>
              <a:spcAft>
                <a:spcPts val="0"/>
              </a:spcAft>
              <a:buNone/>
              <a:defRPr sz="2400"/>
            </a:lvl9pPr>
          </a:lstStyle>
          <a:p/>
        </p:txBody>
      </p:sp>
      <p:sp>
        <p:nvSpPr>
          <p:cNvPr id="251" name="Google Shape;251;p30"/>
          <p:cNvSpPr txBox="1"/>
          <p:nvPr>
            <p:ph idx="1" type="subTitle"/>
          </p:nvPr>
        </p:nvSpPr>
        <p:spPr>
          <a:xfrm>
            <a:off x="457200" y="1248100"/>
            <a:ext cx="3975000" cy="315900"/>
          </a:xfrm>
          <a:prstGeom prst="rect">
            <a:avLst/>
          </a:prstGeom>
        </p:spPr>
        <p:txBody>
          <a:bodyPr anchorCtr="0" anchor="t" bIns="91425" lIns="91425" spcFirstLastPara="1" rIns="91425" wrap="square" tIns="91425">
            <a:noAutofit/>
          </a:bodyPr>
          <a:lstStyle>
            <a:lvl1pPr lvl="0" rtl="0">
              <a:spcBef>
                <a:spcPts val="0"/>
              </a:spcBef>
              <a:spcAft>
                <a:spcPts val="0"/>
              </a:spcAft>
              <a:buNone/>
              <a:defRPr b="1" sz="2000">
                <a:solidFill>
                  <a:schemeClr val="lt1"/>
                </a:solidFill>
              </a:defRPr>
            </a:lvl1pPr>
            <a:lvl2pPr lvl="1" rtl="0">
              <a:spcBef>
                <a:spcPts val="1600"/>
              </a:spcBef>
              <a:spcAft>
                <a:spcPts val="0"/>
              </a:spcAft>
              <a:buNone/>
              <a:defRPr>
                <a:solidFill>
                  <a:schemeClr val="lt1"/>
                </a:solidFill>
              </a:defRPr>
            </a:lvl2pPr>
            <a:lvl3pPr lvl="2" rtl="0">
              <a:spcBef>
                <a:spcPts val="1600"/>
              </a:spcBef>
              <a:spcAft>
                <a:spcPts val="0"/>
              </a:spcAft>
              <a:buNone/>
              <a:defRPr>
                <a:solidFill>
                  <a:schemeClr val="lt1"/>
                </a:solidFill>
              </a:defRPr>
            </a:lvl3pPr>
            <a:lvl4pPr lvl="3" rtl="0">
              <a:spcBef>
                <a:spcPts val="1600"/>
              </a:spcBef>
              <a:spcAft>
                <a:spcPts val="0"/>
              </a:spcAft>
              <a:buNone/>
              <a:defRPr>
                <a:solidFill>
                  <a:schemeClr val="lt1"/>
                </a:solidFill>
              </a:defRPr>
            </a:lvl4pPr>
            <a:lvl5pPr lvl="4" rtl="0">
              <a:spcBef>
                <a:spcPts val="1600"/>
              </a:spcBef>
              <a:spcAft>
                <a:spcPts val="0"/>
              </a:spcAft>
              <a:buNone/>
              <a:defRPr>
                <a:solidFill>
                  <a:schemeClr val="lt1"/>
                </a:solidFill>
              </a:defRPr>
            </a:lvl5pPr>
            <a:lvl6pPr lvl="5" rtl="0">
              <a:spcBef>
                <a:spcPts val="1600"/>
              </a:spcBef>
              <a:spcAft>
                <a:spcPts val="0"/>
              </a:spcAft>
              <a:buNone/>
              <a:defRPr>
                <a:solidFill>
                  <a:schemeClr val="lt1"/>
                </a:solidFill>
              </a:defRPr>
            </a:lvl6pPr>
            <a:lvl7pPr lvl="6" rtl="0">
              <a:spcBef>
                <a:spcPts val="1600"/>
              </a:spcBef>
              <a:spcAft>
                <a:spcPts val="0"/>
              </a:spcAft>
              <a:buNone/>
              <a:defRPr>
                <a:solidFill>
                  <a:schemeClr val="lt1"/>
                </a:solidFill>
              </a:defRPr>
            </a:lvl7pPr>
            <a:lvl8pPr lvl="7" rtl="0">
              <a:spcBef>
                <a:spcPts val="1600"/>
              </a:spcBef>
              <a:spcAft>
                <a:spcPts val="0"/>
              </a:spcAft>
              <a:buNone/>
              <a:defRPr>
                <a:solidFill>
                  <a:schemeClr val="lt1"/>
                </a:solidFill>
              </a:defRPr>
            </a:lvl8pPr>
            <a:lvl9pPr lvl="8" rtl="0">
              <a:spcBef>
                <a:spcPts val="1600"/>
              </a:spcBef>
              <a:spcAft>
                <a:spcPts val="1600"/>
              </a:spcAft>
              <a:buNone/>
              <a:defRPr>
                <a:solidFill>
                  <a:schemeClr val="lt1"/>
                </a:solidFill>
              </a:defRPr>
            </a:lvl9pPr>
          </a:lstStyle>
          <a:p/>
        </p:txBody>
      </p:sp>
      <p:sp>
        <p:nvSpPr>
          <p:cNvPr id="252" name="Google Shape;252;p30"/>
          <p:cNvSpPr txBox="1"/>
          <p:nvPr>
            <p:ph idx="3" type="body"/>
          </p:nvPr>
        </p:nvSpPr>
        <p:spPr>
          <a:xfrm>
            <a:off x="458325" y="1811065"/>
            <a:ext cx="3171600" cy="28083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Clr>
                <a:schemeClr val="lt1"/>
              </a:buClr>
              <a:buSzPts val="1800"/>
              <a:buChar char="●"/>
              <a:defRPr>
                <a:solidFill>
                  <a:schemeClr val="lt1"/>
                </a:solidFill>
              </a:defRPr>
            </a:lvl1pPr>
            <a:lvl2pPr indent="-330200" lvl="1" marL="914400" rtl="0">
              <a:spcBef>
                <a:spcPts val="1600"/>
              </a:spcBef>
              <a:spcAft>
                <a:spcPts val="0"/>
              </a:spcAft>
              <a:buClr>
                <a:schemeClr val="lt1"/>
              </a:buClr>
              <a:buSzPts val="16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04800" lvl="3" marL="1828800" rtl="0">
              <a:spcBef>
                <a:spcPts val="1600"/>
              </a:spcBef>
              <a:spcAft>
                <a:spcPts val="0"/>
              </a:spcAft>
              <a:buClr>
                <a:schemeClr val="lt1"/>
              </a:buClr>
              <a:buSzPts val="1200"/>
              <a:buChar char="●"/>
              <a:defRPr>
                <a:solidFill>
                  <a:schemeClr val="lt1"/>
                </a:solidFill>
              </a:defRPr>
            </a:lvl4pPr>
            <a:lvl5pPr indent="-304800" lvl="4" marL="2286000" rtl="0">
              <a:spcBef>
                <a:spcPts val="1600"/>
              </a:spcBef>
              <a:spcAft>
                <a:spcPts val="0"/>
              </a:spcAft>
              <a:buClr>
                <a:schemeClr val="lt1"/>
              </a:buClr>
              <a:buSzPts val="1200"/>
              <a:buChar char="○"/>
              <a:defRPr>
                <a:solidFill>
                  <a:schemeClr val="lt1"/>
                </a:solidFill>
              </a:defRPr>
            </a:lvl5pPr>
            <a:lvl6pPr indent="-304800" lvl="5" marL="2743200" rtl="0">
              <a:spcBef>
                <a:spcPts val="1600"/>
              </a:spcBef>
              <a:spcAft>
                <a:spcPts val="0"/>
              </a:spcAft>
              <a:buClr>
                <a:schemeClr val="lt1"/>
              </a:buClr>
              <a:buSzPts val="1200"/>
              <a:buChar char="■"/>
              <a:defRPr>
                <a:solidFill>
                  <a:schemeClr val="lt1"/>
                </a:solidFill>
              </a:defRPr>
            </a:lvl6pPr>
            <a:lvl7pPr indent="-304800" lvl="6" marL="3200400" rtl="0">
              <a:spcBef>
                <a:spcPts val="1600"/>
              </a:spcBef>
              <a:spcAft>
                <a:spcPts val="0"/>
              </a:spcAft>
              <a:buClr>
                <a:schemeClr val="lt1"/>
              </a:buClr>
              <a:buSzPts val="1200"/>
              <a:buChar char="●"/>
              <a:defRPr>
                <a:solidFill>
                  <a:schemeClr val="lt1"/>
                </a:solidFill>
              </a:defRPr>
            </a:lvl7pPr>
            <a:lvl8pPr indent="-304800" lvl="7" marL="3657600" rtl="0">
              <a:spcBef>
                <a:spcPts val="1600"/>
              </a:spcBef>
              <a:spcAft>
                <a:spcPts val="0"/>
              </a:spcAft>
              <a:buClr>
                <a:schemeClr val="lt1"/>
              </a:buClr>
              <a:buSzPts val="1200"/>
              <a:buChar char="○"/>
              <a:defRPr>
                <a:solidFill>
                  <a:schemeClr val="lt1"/>
                </a:solidFill>
              </a:defRPr>
            </a:lvl8pPr>
            <a:lvl9pPr indent="-304800" lvl="8" marL="4114800" rtl="0">
              <a:spcBef>
                <a:spcPts val="1600"/>
              </a:spcBef>
              <a:spcAft>
                <a:spcPts val="1600"/>
              </a:spcAft>
              <a:buClr>
                <a:schemeClr val="lt1"/>
              </a:buClr>
              <a:buSzPts val="1200"/>
              <a:buChar char="■"/>
              <a:defRPr>
                <a:solidFill>
                  <a:schemeClr val="lt1"/>
                </a:solidFill>
              </a:defRPr>
            </a:lvl9pPr>
          </a:lstStyle>
          <a:p/>
        </p:txBody>
      </p:sp>
      <p:sp>
        <p:nvSpPr>
          <p:cNvPr id="253" name="Google Shape;253;p30"/>
          <p:cNvSpPr txBox="1"/>
          <p:nvPr>
            <p:ph idx="4" type="subTitle"/>
          </p:nvPr>
        </p:nvSpPr>
        <p:spPr>
          <a:xfrm>
            <a:off x="4864075" y="1248100"/>
            <a:ext cx="4017300" cy="315900"/>
          </a:xfrm>
          <a:prstGeom prst="rect">
            <a:avLst/>
          </a:prstGeom>
        </p:spPr>
        <p:txBody>
          <a:bodyPr anchorCtr="0" anchor="t" bIns="91425" lIns="91425" spcFirstLastPara="1" rIns="91425" wrap="square" tIns="91425">
            <a:noAutofit/>
          </a:bodyPr>
          <a:lstStyle>
            <a:lvl1pPr lvl="0" rtl="0">
              <a:spcBef>
                <a:spcPts val="0"/>
              </a:spcBef>
              <a:spcAft>
                <a:spcPts val="0"/>
              </a:spcAft>
              <a:buNone/>
              <a:defRPr b="1" sz="20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254" name="Google Shape;254;p30"/>
          <p:cNvSpPr txBox="1"/>
          <p:nvPr>
            <p:ph idx="5" type="body"/>
          </p:nvPr>
        </p:nvSpPr>
        <p:spPr>
          <a:xfrm>
            <a:off x="4847175" y="1811065"/>
            <a:ext cx="3171600" cy="28083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30200" lvl="1" marL="914400" rtl="0">
              <a:spcBef>
                <a:spcPts val="1600"/>
              </a:spcBef>
              <a:spcAft>
                <a:spcPts val="0"/>
              </a:spcAft>
              <a:buSzPts val="1600"/>
              <a:buChar char="○"/>
              <a:defRPr/>
            </a:lvl2pPr>
            <a:lvl3pPr indent="-317500" lvl="2" marL="1371600" rtl="0">
              <a:spcBef>
                <a:spcPts val="1600"/>
              </a:spcBef>
              <a:spcAft>
                <a:spcPts val="0"/>
              </a:spcAft>
              <a:buSzPts val="1400"/>
              <a:buChar char="■"/>
              <a:defRPr/>
            </a:lvl3pPr>
            <a:lvl4pPr indent="-304800" lvl="3" marL="1828800" rtl="0">
              <a:spcBef>
                <a:spcPts val="1600"/>
              </a:spcBef>
              <a:spcAft>
                <a:spcPts val="0"/>
              </a:spcAft>
              <a:buSzPts val="1200"/>
              <a:buChar char="●"/>
              <a:defRPr/>
            </a:lvl4pPr>
            <a:lvl5pPr indent="-304800" lvl="4" marL="2286000" rtl="0">
              <a:spcBef>
                <a:spcPts val="1600"/>
              </a:spcBef>
              <a:spcAft>
                <a:spcPts val="0"/>
              </a:spcAft>
              <a:buSzPts val="1200"/>
              <a:buChar char="○"/>
              <a:defRPr/>
            </a:lvl5pPr>
            <a:lvl6pPr indent="-304800" lvl="5" marL="2743200" rtl="0">
              <a:spcBef>
                <a:spcPts val="1600"/>
              </a:spcBef>
              <a:spcAft>
                <a:spcPts val="0"/>
              </a:spcAft>
              <a:buSzPts val="1200"/>
              <a:buChar char="■"/>
              <a:defRPr/>
            </a:lvl6pPr>
            <a:lvl7pPr indent="-304800" lvl="6" marL="3200400" rtl="0">
              <a:spcBef>
                <a:spcPts val="1600"/>
              </a:spcBef>
              <a:spcAft>
                <a:spcPts val="0"/>
              </a:spcAft>
              <a:buSzPts val="1200"/>
              <a:buChar char="●"/>
              <a:defRPr/>
            </a:lvl7pPr>
            <a:lvl8pPr indent="-304800" lvl="7" marL="3657600" rtl="0">
              <a:spcBef>
                <a:spcPts val="1600"/>
              </a:spcBef>
              <a:spcAft>
                <a:spcPts val="0"/>
              </a:spcAft>
              <a:buSzPts val="1200"/>
              <a:buChar char="○"/>
              <a:defRPr/>
            </a:lvl8pPr>
            <a:lvl9pPr indent="-304800" lvl="8" marL="4114800" rtl="0">
              <a:spcBef>
                <a:spcPts val="1600"/>
              </a:spcBef>
              <a:spcAft>
                <a:spcPts val="1600"/>
              </a:spcAft>
              <a:buSzPts val="1200"/>
              <a:buChar char="■"/>
              <a:defRPr/>
            </a:lvl9pPr>
          </a:lstStyle>
          <a:p/>
        </p:txBody>
      </p:sp>
      <p:sp>
        <p:nvSpPr>
          <p:cNvPr id="255" name="Google Shape;255;p30"/>
          <p:cNvSpPr txBox="1"/>
          <p:nvPr>
            <p:ph idx="6" type="body"/>
          </p:nvPr>
        </p:nvSpPr>
        <p:spPr>
          <a:xfrm>
            <a:off x="4572000" y="4712925"/>
            <a:ext cx="3691800" cy="393600"/>
          </a:xfrm>
          <a:prstGeom prst="rect">
            <a:avLst/>
          </a:prstGeom>
        </p:spPr>
        <p:txBody>
          <a:bodyPr anchorCtr="0" anchor="ctr" bIns="91425" lIns="91425" spcFirstLastPara="1" rIns="91425" wrap="square" tIns="91425">
            <a:noAutofit/>
          </a:bodyPr>
          <a:lstStyle>
            <a:lvl1pPr indent="-285750" lvl="0" marL="457200" rtl="0">
              <a:spcBef>
                <a:spcPts val="0"/>
              </a:spcBef>
              <a:spcAft>
                <a:spcPts val="0"/>
              </a:spcAft>
              <a:buSzPts val="900"/>
              <a:buFont typeface="Proxima Nova"/>
              <a:buChar char="●"/>
              <a:defRPr sz="900">
                <a:latin typeface="Proxima Nova"/>
                <a:ea typeface="Proxima Nova"/>
                <a:cs typeface="Proxima Nova"/>
                <a:sym typeface="Proxima Nova"/>
              </a:defRPr>
            </a:lvl1pPr>
            <a:lvl2pPr indent="-285750" lvl="1" marL="914400" rtl="0">
              <a:spcBef>
                <a:spcPts val="0"/>
              </a:spcBef>
              <a:spcAft>
                <a:spcPts val="0"/>
              </a:spcAft>
              <a:buSzPts val="900"/>
              <a:buFont typeface="Proxima Nova"/>
              <a:buChar char="○"/>
              <a:defRPr sz="900">
                <a:latin typeface="Proxima Nova"/>
                <a:ea typeface="Proxima Nova"/>
                <a:cs typeface="Proxima Nova"/>
                <a:sym typeface="Proxima Nova"/>
              </a:defRPr>
            </a:lvl2pPr>
            <a:lvl3pPr indent="-285750" lvl="2" marL="1371600" rtl="0">
              <a:spcBef>
                <a:spcPts val="0"/>
              </a:spcBef>
              <a:spcAft>
                <a:spcPts val="0"/>
              </a:spcAft>
              <a:buSzPts val="900"/>
              <a:buFont typeface="Proxima Nova"/>
              <a:buChar char="■"/>
              <a:defRPr sz="900">
                <a:latin typeface="Proxima Nova"/>
                <a:ea typeface="Proxima Nova"/>
                <a:cs typeface="Proxima Nova"/>
                <a:sym typeface="Proxima Nova"/>
              </a:defRPr>
            </a:lvl3pPr>
            <a:lvl4pPr indent="-285750" lvl="3" marL="1828800" rtl="0">
              <a:spcBef>
                <a:spcPts val="0"/>
              </a:spcBef>
              <a:spcAft>
                <a:spcPts val="0"/>
              </a:spcAft>
              <a:buSzPts val="900"/>
              <a:buFont typeface="Proxima Nova"/>
              <a:buChar char="●"/>
              <a:defRPr sz="900">
                <a:latin typeface="Proxima Nova"/>
                <a:ea typeface="Proxima Nova"/>
                <a:cs typeface="Proxima Nova"/>
                <a:sym typeface="Proxima Nova"/>
              </a:defRPr>
            </a:lvl4pPr>
            <a:lvl5pPr indent="-285750" lvl="4" marL="2286000" rtl="0">
              <a:spcBef>
                <a:spcPts val="0"/>
              </a:spcBef>
              <a:spcAft>
                <a:spcPts val="0"/>
              </a:spcAft>
              <a:buSzPts val="900"/>
              <a:buFont typeface="Proxima Nova"/>
              <a:buChar char="○"/>
              <a:defRPr sz="900">
                <a:latin typeface="Proxima Nova"/>
                <a:ea typeface="Proxima Nova"/>
                <a:cs typeface="Proxima Nova"/>
                <a:sym typeface="Proxima Nova"/>
              </a:defRPr>
            </a:lvl5pPr>
            <a:lvl6pPr indent="-285750" lvl="5" marL="2743200" rtl="0">
              <a:spcBef>
                <a:spcPts val="0"/>
              </a:spcBef>
              <a:spcAft>
                <a:spcPts val="0"/>
              </a:spcAft>
              <a:buSzPts val="900"/>
              <a:buFont typeface="Proxima Nova"/>
              <a:buChar char="■"/>
              <a:defRPr sz="900">
                <a:latin typeface="Proxima Nova"/>
                <a:ea typeface="Proxima Nova"/>
                <a:cs typeface="Proxima Nova"/>
                <a:sym typeface="Proxima Nova"/>
              </a:defRPr>
            </a:lvl6pPr>
            <a:lvl7pPr indent="-285750" lvl="6" marL="3200400" rtl="0">
              <a:spcBef>
                <a:spcPts val="0"/>
              </a:spcBef>
              <a:spcAft>
                <a:spcPts val="0"/>
              </a:spcAft>
              <a:buSzPts val="900"/>
              <a:buFont typeface="Proxima Nova"/>
              <a:buChar char="●"/>
              <a:defRPr sz="900">
                <a:latin typeface="Proxima Nova"/>
                <a:ea typeface="Proxima Nova"/>
                <a:cs typeface="Proxima Nova"/>
                <a:sym typeface="Proxima Nova"/>
              </a:defRPr>
            </a:lvl7pPr>
            <a:lvl8pPr indent="-285750" lvl="7" marL="3657600" rtl="0">
              <a:spcBef>
                <a:spcPts val="0"/>
              </a:spcBef>
              <a:spcAft>
                <a:spcPts val="0"/>
              </a:spcAft>
              <a:buSzPts val="900"/>
              <a:buFont typeface="Proxima Nova"/>
              <a:buChar char="○"/>
              <a:defRPr sz="900">
                <a:latin typeface="Proxima Nova"/>
                <a:ea typeface="Proxima Nova"/>
                <a:cs typeface="Proxima Nova"/>
                <a:sym typeface="Proxima Nova"/>
              </a:defRPr>
            </a:lvl8pPr>
            <a:lvl9pPr indent="-285750" lvl="8" marL="4114800" rtl="0">
              <a:spcBef>
                <a:spcPts val="0"/>
              </a:spcBef>
              <a:spcAft>
                <a:spcPts val="0"/>
              </a:spcAft>
              <a:buSzPts val="900"/>
              <a:buFont typeface="Proxima Nova"/>
              <a:buChar char="■"/>
              <a:defRPr sz="900">
                <a:latin typeface="Proxima Nova"/>
                <a:ea typeface="Proxima Nova"/>
                <a:cs typeface="Proxima Nova"/>
                <a:sym typeface="Proxima Nova"/>
              </a:defRPr>
            </a:lvl9pPr>
          </a:lstStyle>
          <a:p/>
        </p:txBody>
      </p:sp>
      <p:sp>
        <p:nvSpPr>
          <p:cNvPr id="256" name="Google Shape;256;p30"/>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lvl1pPr lvl="0" rtl="0">
              <a:buNone/>
              <a:defRPr sz="900">
                <a:solidFill>
                  <a:srgbClr val="FFFFFF"/>
                </a:solidFill>
                <a:latin typeface="Proxima Nova"/>
                <a:ea typeface="Proxima Nova"/>
                <a:cs typeface="Proxima Nova"/>
                <a:sym typeface="Proxima Nova"/>
              </a:defRPr>
            </a:lvl1pPr>
            <a:lvl2pPr lvl="1" rtl="0">
              <a:buNone/>
              <a:defRPr sz="900">
                <a:solidFill>
                  <a:srgbClr val="FFFFFF"/>
                </a:solidFill>
                <a:latin typeface="Proxima Nova"/>
                <a:ea typeface="Proxima Nova"/>
                <a:cs typeface="Proxima Nova"/>
                <a:sym typeface="Proxima Nova"/>
              </a:defRPr>
            </a:lvl2pPr>
            <a:lvl3pPr lvl="2" rtl="0">
              <a:buNone/>
              <a:defRPr sz="900">
                <a:solidFill>
                  <a:srgbClr val="FFFFFF"/>
                </a:solidFill>
                <a:latin typeface="Proxima Nova"/>
                <a:ea typeface="Proxima Nova"/>
                <a:cs typeface="Proxima Nova"/>
                <a:sym typeface="Proxima Nova"/>
              </a:defRPr>
            </a:lvl3pPr>
            <a:lvl4pPr lvl="3" rtl="0">
              <a:buNone/>
              <a:defRPr sz="900">
                <a:solidFill>
                  <a:srgbClr val="FFFFFF"/>
                </a:solidFill>
                <a:latin typeface="Proxima Nova"/>
                <a:ea typeface="Proxima Nova"/>
                <a:cs typeface="Proxima Nova"/>
                <a:sym typeface="Proxima Nova"/>
              </a:defRPr>
            </a:lvl4pPr>
            <a:lvl5pPr lvl="4" rtl="0">
              <a:buNone/>
              <a:defRPr sz="900">
                <a:solidFill>
                  <a:srgbClr val="FFFFFF"/>
                </a:solidFill>
                <a:latin typeface="Proxima Nova"/>
                <a:ea typeface="Proxima Nova"/>
                <a:cs typeface="Proxima Nova"/>
                <a:sym typeface="Proxima Nova"/>
              </a:defRPr>
            </a:lvl5pPr>
            <a:lvl6pPr lvl="5" rtl="0">
              <a:buNone/>
              <a:defRPr sz="900">
                <a:solidFill>
                  <a:srgbClr val="FFFFFF"/>
                </a:solidFill>
                <a:latin typeface="Proxima Nova"/>
                <a:ea typeface="Proxima Nova"/>
                <a:cs typeface="Proxima Nova"/>
                <a:sym typeface="Proxima Nova"/>
              </a:defRPr>
            </a:lvl6pPr>
            <a:lvl7pPr lvl="6" rtl="0">
              <a:buNone/>
              <a:defRPr sz="900">
                <a:solidFill>
                  <a:srgbClr val="FFFFFF"/>
                </a:solidFill>
                <a:latin typeface="Proxima Nova"/>
                <a:ea typeface="Proxima Nova"/>
                <a:cs typeface="Proxima Nova"/>
                <a:sym typeface="Proxima Nova"/>
              </a:defRPr>
            </a:lvl7pPr>
            <a:lvl8pPr lvl="7" rtl="0">
              <a:buNone/>
              <a:defRPr sz="900">
                <a:solidFill>
                  <a:srgbClr val="FFFFFF"/>
                </a:solidFill>
                <a:latin typeface="Proxima Nova"/>
                <a:ea typeface="Proxima Nova"/>
                <a:cs typeface="Proxima Nova"/>
                <a:sym typeface="Proxima Nova"/>
              </a:defRPr>
            </a:lvl8pPr>
            <a:lvl9pPr lvl="8" rtl="0">
              <a:buNone/>
              <a:defRPr sz="900">
                <a:solidFill>
                  <a:srgbClr val="FFFFFF"/>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a:t>
            </a:r>
            <a:r>
              <a:rPr lang="en"/>
              <a:t>2021</a:t>
            </a:r>
            <a:r>
              <a:rPr lang="en"/>
              <a:t> General Assembly</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hank You Slide_1">
    <p:spTree>
      <p:nvGrpSpPr>
        <p:cNvPr id="42" name="Shape 42"/>
        <p:cNvGrpSpPr/>
        <p:nvPr/>
      </p:nvGrpSpPr>
      <p:grpSpPr>
        <a:xfrm>
          <a:off x="0" y="0"/>
          <a:ext cx="0" cy="0"/>
          <a:chOff x="0" y="0"/>
          <a:chExt cx="0" cy="0"/>
        </a:xfrm>
      </p:grpSpPr>
      <p:sp>
        <p:nvSpPr>
          <p:cNvPr id="43" name="Google Shape;43;p4"/>
          <p:cNvSpPr/>
          <p:nvPr/>
        </p:nvSpPr>
        <p:spPr>
          <a:xfrm>
            <a:off x="416100" y="349375"/>
            <a:ext cx="8272800" cy="130800"/>
          </a:xfrm>
          <a:prstGeom prst="rect">
            <a:avLst/>
          </a:prstGeom>
          <a:solidFill>
            <a:srgbClr val="FFFFFF"/>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 name="Google Shape;44;p4"/>
          <p:cNvSpPr/>
          <p:nvPr/>
        </p:nvSpPr>
        <p:spPr>
          <a:xfrm>
            <a:off x="272500" y="4709350"/>
            <a:ext cx="8407500" cy="411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FFFFFF"/>
              </a:buClr>
              <a:buSzPts val="800"/>
              <a:buFont typeface="Oswald"/>
              <a:buNone/>
            </a:pPr>
            <a:r>
              <a:rPr b="1" i="0" lang="en" sz="800" u="none" cap="none" strike="noStrike">
                <a:solidFill>
                  <a:srgbClr val="FFFFFF"/>
                </a:solidFill>
                <a:latin typeface="Oswald"/>
                <a:ea typeface="Oswald"/>
                <a:cs typeface="Oswald"/>
                <a:sym typeface="Oswald"/>
              </a:rPr>
              <a:t>WELCOME TO GA</a:t>
            </a:r>
            <a:endParaRPr sz="500"/>
          </a:p>
          <a:p>
            <a:pPr indent="0" lvl="0" marL="0" marR="0" rtl="0" algn="l">
              <a:lnSpc>
                <a:spcPct val="100000"/>
              </a:lnSpc>
              <a:spcBef>
                <a:spcPts val="0"/>
              </a:spcBef>
              <a:spcAft>
                <a:spcPts val="0"/>
              </a:spcAft>
              <a:buClr>
                <a:srgbClr val="FFFFFF"/>
              </a:buClr>
              <a:buSzPts val="800"/>
              <a:buFont typeface="Oswald"/>
              <a:buNone/>
            </a:pPr>
            <a:r>
              <a:rPr b="1" i="0" lang="en" sz="800" u="none" cap="none" strike="noStrike">
                <a:solidFill>
                  <a:srgbClr val="FFFFFF"/>
                </a:solidFill>
                <a:latin typeface="Oswald"/>
                <a:ea typeface="Oswald"/>
                <a:cs typeface="Oswald"/>
                <a:sym typeface="Oswald"/>
              </a:rPr>
              <a:t>GENERAL ASSEMBLY</a:t>
            </a:r>
            <a:endParaRPr sz="500"/>
          </a:p>
        </p:txBody>
      </p:sp>
      <p:cxnSp>
        <p:nvCxnSpPr>
          <p:cNvPr id="45" name="Google Shape;45;p4"/>
          <p:cNvCxnSpPr/>
          <p:nvPr/>
        </p:nvCxnSpPr>
        <p:spPr>
          <a:xfrm>
            <a:off x="368200" y="4736806"/>
            <a:ext cx="8311800" cy="0"/>
          </a:xfrm>
          <a:prstGeom prst="straightConnector1">
            <a:avLst/>
          </a:prstGeom>
          <a:noFill/>
          <a:ln cap="flat" cmpd="sng" w="25400">
            <a:solidFill>
              <a:srgbClr val="FFFFFF"/>
            </a:solidFill>
            <a:prstDash val="solid"/>
            <a:round/>
            <a:headEnd len="sm" w="sm" type="none"/>
            <a:tailEnd len="sm" w="sm" type="none"/>
          </a:ln>
        </p:spPr>
      </p:cxnSp>
      <p:pic>
        <p:nvPicPr>
          <p:cNvPr id="46" name="Google Shape;46;p4"/>
          <p:cNvPicPr preferRelativeResize="0"/>
          <p:nvPr/>
        </p:nvPicPr>
        <p:blipFill rotWithShape="1">
          <a:blip r:embed="rId2">
            <a:alphaModFix/>
          </a:blip>
          <a:srcRect b="0" l="0" r="0" t="0"/>
          <a:stretch/>
        </p:blipFill>
        <p:spPr>
          <a:xfrm>
            <a:off x="8469250" y="4793524"/>
            <a:ext cx="210750" cy="210750"/>
          </a:xfrm>
          <a:prstGeom prst="rect">
            <a:avLst/>
          </a:prstGeom>
          <a:noFill/>
          <a:ln>
            <a:noFill/>
          </a:ln>
        </p:spPr>
      </p:pic>
      <p:sp>
        <p:nvSpPr>
          <p:cNvPr id="47" name="Google Shape;47;p4"/>
          <p:cNvSpPr/>
          <p:nvPr/>
        </p:nvSpPr>
        <p:spPr>
          <a:xfrm>
            <a:off x="-54800" y="-29400"/>
            <a:ext cx="9252600" cy="5204700"/>
          </a:xfrm>
          <a:prstGeom prst="rect">
            <a:avLst/>
          </a:prstGeom>
          <a:solidFill>
            <a:srgbClr val="E51B24"/>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 name="Google Shape;48;p4"/>
          <p:cNvSpPr txBox="1"/>
          <p:nvPr>
            <p:ph type="title"/>
          </p:nvPr>
        </p:nvSpPr>
        <p:spPr>
          <a:xfrm>
            <a:off x="457200" y="1777050"/>
            <a:ext cx="7967100" cy="1589400"/>
          </a:xfrm>
          <a:prstGeom prst="rect">
            <a:avLst/>
          </a:prstGeom>
        </p:spPr>
        <p:txBody>
          <a:bodyPr anchorCtr="0" anchor="t" bIns="91425" lIns="91425" spcFirstLastPara="1" rIns="91425" wrap="square" tIns="91425">
            <a:noAutofit/>
          </a:bodyPr>
          <a:lstStyle>
            <a:lvl1pPr lvl="0" rtl="0">
              <a:spcBef>
                <a:spcPts val="0"/>
              </a:spcBef>
              <a:spcAft>
                <a:spcPts val="0"/>
              </a:spcAft>
              <a:buNone/>
              <a:defRPr sz="3600">
                <a:solidFill>
                  <a:schemeClr val="lt1"/>
                </a:solidFill>
              </a:defRPr>
            </a:lvl1pPr>
            <a:lvl2pPr lvl="1" rtl="0">
              <a:spcBef>
                <a:spcPts val="0"/>
              </a:spcBef>
              <a:spcAft>
                <a:spcPts val="0"/>
              </a:spcAft>
              <a:buNone/>
              <a:defRPr sz="4800">
                <a:solidFill>
                  <a:schemeClr val="lt1"/>
                </a:solidFill>
              </a:defRPr>
            </a:lvl2pPr>
            <a:lvl3pPr lvl="2" rtl="0">
              <a:spcBef>
                <a:spcPts val="0"/>
              </a:spcBef>
              <a:spcAft>
                <a:spcPts val="0"/>
              </a:spcAft>
              <a:buNone/>
              <a:defRPr sz="4800">
                <a:solidFill>
                  <a:schemeClr val="lt1"/>
                </a:solidFill>
              </a:defRPr>
            </a:lvl3pPr>
            <a:lvl4pPr lvl="3" rtl="0">
              <a:spcBef>
                <a:spcPts val="0"/>
              </a:spcBef>
              <a:spcAft>
                <a:spcPts val="0"/>
              </a:spcAft>
              <a:buNone/>
              <a:defRPr sz="4800">
                <a:solidFill>
                  <a:schemeClr val="lt1"/>
                </a:solidFill>
              </a:defRPr>
            </a:lvl4pPr>
            <a:lvl5pPr lvl="4" rtl="0">
              <a:spcBef>
                <a:spcPts val="0"/>
              </a:spcBef>
              <a:spcAft>
                <a:spcPts val="0"/>
              </a:spcAft>
              <a:buNone/>
              <a:defRPr sz="4800">
                <a:solidFill>
                  <a:schemeClr val="lt1"/>
                </a:solidFill>
              </a:defRPr>
            </a:lvl5pPr>
            <a:lvl6pPr lvl="5" rtl="0">
              <a:spcBef>
                <a:spcPts val="0"/>
              </a:spcBef>
              <a:spcAft>
                <a:spcPts val="0"/>
              </a:spcAft>
              <a:buNone/>
              <a:defRPr sz="4800">
                <a:solidFill>
                  <a:schemeClr val="lt1"/>
                </a:solidFill>
              </a:defRPr>
            </a:lvl6pPr>
            <a:lvl7pPr lvl="6" rtl="0">
              <a:spcBef>
                <a:spcPts val="0"/>
              </a:spcBef>
              <a:spcAft>
                <a:spcPts val="0"/>
              </a:spcAft>
              <a:buNone/>
              <a:defRPr sz="4800">
                <a:solidFill>
                  <a:schemeClr val="lt1"/>
                </a:solidFill>
              </a:defRPr>
            </a:lvl7pPr>
            <a:lvl8pPr lvl="7" rtl="0">
              <a:spcBef>
                <a:spcPts val="0"/>
              </a:spcBef>
              <a:spcAft>
                <a:spcPts val="0"/>
              </a:spcAft>
              <a:buNone/>
              <a:defRPr sz="4800">
                <a:solidFill>
                  <a:schemeClr val="lt1"/>
                </a:solidFill>
              </a:defRPr>
            </a:lvl8pPr>
            <a:lvl9pPr lvl="8" rtl="0">
              <a:spcBef>
                <a:spcPts val="0"/>
              </a:spcBef>
              <a:spcAft>
                <a:spcPts val="0"/>
              </a:spcAft>
              <a:buNone/>
              <a:defRPr sz="4800">
                <a:solidFill>
                  <a:schemeClr val="lt1"/>
                </a:solidFill>
              </a:defRPr>
            </a:lvl9pPr>
          </a:lstStyle>
          <a:p/>
        </p:txBody>
      </p:sp>
      <p:sp>
        <p:nvSpPr>
          <p:cNvPr id="49" name="Google Shape;49;p4"/>
          <p:cNvSpPr txBox="1"/>
          <p:nvPr>
            <p:ph idx="1" type="subTitle"/>
          </p:nvPr>
        </p:nvSpPr>
        <p:spPr>
          <a:xfrm>
            <a:off x="502325" y="1221643"/>
            <a:ext cx="7457700" cy="4116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800">
                <a:solidFill>
                  <a:schemeClr val="lt1"/>
                </a:solidFill>
              </a:defRPr>
            </a:lvl1pPr>
            <a:lvl2pPr lvl="1" rtl="0">
              <a:spcBef>
                <a:spcPts val="1600"/>
              </a:spcBef>
              <a:spcAft>
                <a:spcPts val="0"/>
              </a:spcAft>
              <a:buNone/>
              <a:defRPr sz="2400">
                <a:solidFill>
                  <a:schemeClr val="lt1"/>
                </a:solidFill>
              </a:defRPr>
            </a:lvl2pPr>
            <a:lvl3pPr lvl="2" rtl="0">
              <a:spcBef>
                <a:spcPts val="1600"/>
              </a:spcBef>
              <a:spcAft>
                <a:spcPts val="0"/>
              </a:spcAft>
              <a:buNone/>
              <a:defRPr sz="2400">
                <a:solidFill>
                  <a:schemeClr val="lt1"/>
                </a:solidFill>
              </a:defRPr>
            </a:lvl3pPr>
            <a:lvl4pPr lvl="3" rtl="0">
              <a:spcBef>
                <a:spcPts val="1600"/>
              </a:spcBef>
              <a:spcAft>
                <a:spcPts val="0"/>
              </a:spcAft>
              <a:buNone/>
              <a:defRPr sz="2400">
                <a:solidFill>
                  <a:schemeClr val="lt1"/>
                </a:solidFill>
              </a:defRPr>
            </a:lvl4pPr>
            <a:lvl5pPr lvl="4" rtl="0">
              <a:spcBef>
                <a:spcPts val="1600"/>
              </a:spcBef>
              <a:spcAft>
                <a:spcPts val="0"/>
              </a:spcAft>
              <a:buNone/>
              <a:defRPr sz="2400">
                <a:solidFill>
                  <a:schemeClr val="lt1"/>
                </a:solidFill>
              </a:defRPr>
            </a:lvl5pPr>
            <a:lvl6pPr lvl="5" rtl="0">
              <a:spcBef>
                <a:spcPts val="1600"/>
              </a:spcBef>
              <a:spcAft>
                <a:spcPts val="0"/>
              </a:spcAft>
              <a:buNone/>
              <a:defRPr sz="2400">
                <a:solidFill>
                  <a:schemeClr val="lt1"/>
                </a:solidFill>
              </a:defRPr>
            </a:lvl6pPr>
            <a:lvl7pPr lvl="6" rtl="0">
              <a:spcBef>
                <a:spcPts val="1600"/>
              </a:spcBef>
              <a:spcAft>
                <a:spcPts val="0"/>
              </a:spcAft>
              <a:buNone/>
              <a:defRPr sz="2400">
                <a:solidFill>
                  <a:schemeClr val="lt1"/>
                </a:solidFill>
              </a:defRPr>
            </a:lvl7pPr>
            <a:lvl8pPr lvl="7" rtl="0">
              <a:spcBef>
                <a:spcPts val="1600"/>
              </a:spcBef>
              <a:spcAft>
                <a:spcPts val="0"/>
              </a:spcAft>
              <a:buNone/>
              <a:defRPr sz="2400">
                <a:solidFill>
                  <a:schemeClr val="lt1"/>
                </a:solidFill>
              </a:defRPr>
            </a:lvl8pPr>
            <a:lvl9pPr lvl="8" rtl="0">
              <a:spcBef>
                <a:spcPts val="1600"/>
              </a:spcBef>
              <a:spcAft>
                <a:spcPts val="1600"/>
              </a:spcAft>
              <a:buNone/>
              <a:defRPr sz="2400">
                <a:solidFill>
                  <a:schemeClr val="lt1"/>
                </a:solidFill>
              </a:defRPr>
            </a:lvl9pPr>
          </a:lstStyle>
          <a:p/>
        </p:txBody>
      </p:sp>
      <p:sp>
        <p:nvSpPr>
          <p:cNvPr id="50" name="Google Shape;50;p4"/>
          <p:cNvSpPr/>
          <p:nvPr/>
        </p:nvSpPr>
        <p:spPr>
          <a:xfrm>
            <a:off x="597150" y="1694545"/>
            <a:ext cx="440100" cy="82500"/>
          </a:xfrm>
          <a:prstGeom prst="rect">
            <a:avLst/>
          </a:prstGeom>
          <a:solidFill>
            <a:srgbClr val="FFFFFF"/>
          </a:solidFill>
          <a:ln>
            <a:noFill/>
          </a:ln>
        </p:spPr>
        <p:txBody>
          <a:bodyPr anchorCtr="0" anchor="ctr" bIns="64325" lIns="64325" spcFirstLastPara="1" rIns="64325" wrap="square" tIns="64325">
            <a:noAutofit/>
          </a:bodyPr>
          <a:lstStyle/>
          <a:p>
            <a:pPr indent="0" lvl="0" marL="0" rtl="0" algn="l">
              <a:spcBef>
                <a:spcPts val="0"/>
              </a:spcBef>
              <a:spcAft>
                <a:spcPts val="0"/>
              </a:spcAft>
              <a:buNone/>
            </a:pPr>
            <a:r>
              <a:t/>
            </a:r>
            <a:endParaRPr/>
          </a:p>
        </p:txBody>
      </p:sp>
      <p:pic>
        <p:nvPicPr>
          <p:cNvPr id="51" name="Google Shape;51;p4"/>
          <p:cNvPicPr preferRelativeResize="0"/>
          <p:nvPr/>
        </p:nvPicPr>
        <p:blipFill>
          <a:blip r:embed="rId3">
            <a:alphaModFix/>
          </a:blip>
          <a:stretch>
            <a:fillRect/>
          </a:stretch>
        </p:blipFill>
        <p:spPr>
          <a:xfrm>
            <a:off x="6210409" y="4392369"/>
            <a:ext cx="2469583" cy="465848"/>
          </a:xfrm>
          <a:prstGeom prst="rect">
            <a:avLst/>
          </a:prstGeom>
          <a:noFill/>
          <a:ln>
            <a:noFill/>
          </a:ln>
        </p:spPr>
      </p:pic>
    </p:spTree>
  </p:cSld>
  <p:clrMapOvr>
    <a:masterClrMapping/>
  </p:clrMapOvr>
  <p:extLst>
    <p:ext uri="{DCECCB84-F9BA-43D5-87BE-67443E8EF086}">
      <p15:sldGuideLst>
        <p15:guide id="1" orient="horz" pos="1620">
          <p15:clr>
            <a:srgbClr val="F9AD4C"/>
          </p15:clr>
        </p15:guide>
        <p15:guide id="2" pos="2880">
          <p15:clr>
            <a:srgbClr val="F9AD4C"/>
          </p15:clr>
        </p15:guide>
        <p15:guide id="3" pos="288">
          <p15:clr>
            <a:srgbClr val="F9AD4C"/>
          </p15:clr>
        </p15:guide>
        <p15:guide id="4" pos="5473">
          <p15:clr>
            <a:srgbClr val="F9AD4C"/>
          </p15:clr>
        </p15:guide>
      </p15:sldGuideLst>
    </p:ext>
  </p:extLst>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Break/Lunch Time">
  <p:cSld name="CUSTOM_6_1_1_1_3">
    <p:spTree>
      <p:nvGrpSpPr>
        <p:cNvPr id="257" name="Shape 257"/>
        <p:cNvGrpSpPr/>
        <p:nvPr/>
      </p:nvGrpSpPr>
      <p:grpSpPr>
        <a:xfrm>
          <a:off x="0" y="0"/>
          <a:ext cx="0" cy="0"/>
          <a:chOff x="0" y="0"/>
          <a:chExt cx="0" cy="0"/>
        </a:xfrm>
      </p:grpSpPr>
      <p:sp>
        <p:nvSpPr>
          <p:cNvPr id="258" name="Google Shape;258;p31"/>
          <p:cNvSpPr/>
          <p:nvPr/>
        </p:nvSpPr>
        <p:spPr>
          <a:xfrm>
            <a:off x="4986225" y="125"/>
            <a:ext cx="41574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31"/>
          <p:cNvSpPr txBox="1"/>
          <p:nvPr>
            <p:ph type="title"/>
          </p:nvPr>
        </p:nvSpPr>
        <p:spPr>
          <a:xfrm>
            <a:off x="457200" y="1983900"/>
            <a:ext cx="2790600" cy="11757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3600"/>
            </a:lvl1pPr>
            <a:lvl2pPr lvl="1" rtl="0">
              <a:spcBef>
                <a:spcPts val="0"/>
              </a:spcBef>
              <a:spcAft>
                <a:spcPts val="0"/>
              </a:spcAft>
              <a:buNone/>
              <a:defRPr sz="3600"/>
            </a:lvl2pPr>
            <a:lvl3pPr lvl="2" rtl="0">
              <a:spcBef>
                <a:spcPts val="0"/>
              </a:spcBef>
              <a:spcAft>
                <a:spcPts val="0"/>
              </a:spcAft>
              <a:buNone/>
              <a:defRPr sz="3600"/>
            </a:lvl3pPr>
            <a:lvl4pPr lvl="3" rtl="0">
              <a:spcBef>
                <a:spcPts val="0"/>
              </a:spcBef>
              <a:spcAft>
                <a:spcPts val="0"/>
              </a:spcAft>
              <a:buNone/>
              <a:defRPr sz="3600"/>
            </a:lvl4pPr>
            <a:lvl5pPr lvl="4" rtl="0">
              <a:spcBef>
                <a:spcPts val="0"/>
              </a:spcBef>
              <a:spcAft>
                <a:spcPts val="0"/>
              </a:spcAft>
              <a:buNone/>
              <a:defRPr sz="3600"/>
            </a:lvl5pPr>
            <a:lvl6pPr lvl="5" rtl="0">
              <a:spcBef>
                <a:spcPts val="0"/>
              </a:spcBef>
              <a:spcAft>
                <a:spcPts val="0"/>
              </a:spcAft>
              <a:buNone/>
              <a:defRPr sz="3600"/>
            </a:lvl6pPr>
            <a:lvl7pPr lvl="6" rtl="0">
              <a:spcBef>
                <a:spcPts val="0"/>
              </a:spcBef>
              <a:spcAft>
                <a:spcPts val="0"/>
              </a:spcAft>
              <a:buNone/>
              <a:defRPr sz="3600"/>
            </a:lvl7pPr>
            <a:lvl8pPr lvl="7" rtl="0">
              <a:spcBef>
                <a:spcPts val="0"/>
              </a:spcBef>
              <a:spcAft>
                <a:spcPts val="0"/>
              </a:spcAft>
              <a:buNone/>
              <a:defRPr sz="3600"/>
            </a:lvl8pPr>
            <a:lvl9pPr lvl="8" rtl="0">
              <a:spcBef>
                <a:spcPts val="0"/>
              </a:spcBef>
              <a:spcAft>
                <a:spcPts val="0"/>
              </a:spcAft>
              <a:buNone/>
              <a:defRPr sz="3600"/>
            </a:lvl9pPr>
          </a:lstStyle>
          <a:p/>
        </p:txBody>
      </p:sp>
      <p:sp>
        <p:nvSpPr>
          <p:cNvPr id="260" name="Google Shape;260;p31"/>
          <p:cNvSpPr txBox="1"/>
          <p:nvPr>
            <p:ph idx="1" type="body"/>
          </p:nvPr>
        </p:nvSpPr>
        <p:spPr>
          <a:xfrm>
            <a:off x="4572000" y="4712925"/>
            <a:ext cx="3691800" cy="393600"/>
          </a:xfrm>
          <a:prstGeom prst="rect">
            <a:avLst/>
          </a:prstGeom>
        </p:spPr>
        <p:txBody>
          <a:bodyPr anchorCtr="0" anchor="t" bIns="91425" lIns="91425" spcFirstLastPara="1" rIns="91425" wrap="square" tIns="91425">
            <a:noAutofit/>
          </a:bodyPr>
          <a:lstStyle>
            <a:lvl1pPr indent="-285750" lvl="0" marL="457200" rtl="0" algn="r">
              <a:lnSpc>
                <a:spcPct val="100000"/>
              </a:lnSpc>
              <a:spcBef>
                <a:spcPts val="0"/>
              </a:spcBef>
              <a:spcAft>
                <a:spcPts val="0"/>
              </a:spcAft>
              <a:buSzPts val="900"/>
              <a:buFont typeface="Proxima Nova"/>
              <a:buChar char="●"/>
              <a:defRPr sz="900">
                <a:latin typeface="Proxima Nova"/>
                <a:ea typeface="Proxima Nova"/>
                <a:cs typeface="Proxima Nova"/>
                <a:sym typeface="Proxima Nova"/>
              </a:defRPr>
            </a:lvl1pPr>
            <a:lvl2pPr indent="-285750" lvl="1" marL="914400" rtl="0" algn="r">
              <a:lnSpc>
                <a:spcPct val="100000"/>
              </a:lnSpc>
              <a:spcBef>
                <a:spcPts val="0"/>
              </a:spcBef>
              <a:spcAft>
                <a:spcPts val="0"/>
              </a:spcAft>
              <a:buSzPts val="900"/>
              <a:buFont typeface="Proxima Nova"/>
              <a:buChar char="○"/>
              <a:defRPr sz="900">
                <a:latin typeface="Proxima Nova"/>
                <a:ea typeface="Proxima Nova"/>
                <a:cs typeface="Proxima Nova"/>
                <a:sym typeface="Proxima Nova"/>
              </a:defRPr>
            </a:lvl2pPr>
            <a:lvl3pPr indent="-285750" lvl="2" marL="1371600" rtl="0" algn="r">
              <a:lnSpc>
                <a:spcPct val="100000"/>
              </a:lnSpc>
              <a:spcBef>
                <a:spcPts val="0"/>
              </a:spcBef>
              <a:spcAft>
                <a:spcPts val="0"/>
              </a:spcAft>
              <a:buSzPts val="900"/>
              <a:buFont typeface="Proxima Nova"/>
              <a:buChar char="■"/>
              <a:defRPr sz="900">
                <a:latin typeface="Proxima Nova"/>
                <a:ea typeface="Proxima Nova"/>
                <a:cs typeface="Proxima Nova"/>
                <a:sym typeface="Proxima Nova"/>
              </a:defRPr>
            </a:lvl3pPr>
            <a:lvl4pPr indent="-285750" lvl="3" marL="1828800" rtl="0" algn="r">
              <a:lnSpc>
                <a:spcPct val="100000"/>
              </a:lnSpc>
              <a:spcBef>
                <a:spcPts val="0"/>
              </a:spcBef>
              <a:spcAft>
                <a:spcPts val="0"/>
              </a:spcAft>
              <a:buSzPts val="900"/>
              <a:buFont typeface="Proxima Nova"/>
              <a:buChar char="●"/>
              <a:defRPr sz="900">
                <a:latin typeface="Proxima Nova"/>
                <a:ea typeface="Proxima Nova"/>
                <a:cs typeface="Proxima Nova"/>
                <a:sym typeface="Proxima Nova"/>
              </a:defRPr>
            </a:lvl4pPr>
            <a:lvl5pPr indent="-285750" lvl="4" marL="2286000" rtl="0" algn="r">
              <a:lnSpc>
                <a:spcPct val="100000"/>
              </a:lnSpc>
              <a:spcBef>
                <a:spcPts val="0"/>
              </a:spcBef>
              <a:spcAft>
                <a:spcPts val="0"/>
              </a:spcAft>
              <a:buSzPts val="900"/>
              <a:buFont typeface="Proxima Nova"/>
              <a:buChar char="○"/>
              <a:defRPr sz="900">
                <a:latin typeface="Proxima Nova"/>
                <a:ea typeface="Proxima Nova"/>
                <a:cs typeface="Proxima Nova"/>
                <a:sym typeface="Proxima Nova"/>
              </a:defRPr>
            </a:lvl5pPr>
            <a:lvl6pPr indent="-285750" lvl="5" marL="2743200" rtl="0" algn="r">
              <a:lnSpc>
                <a:spcPct val="100000"/>
              </a:lnSpc>
              <a:spcBef>
                <a:spcPts val="0"/>
              </a:spcBef>
              <a:spcAft>
                <a:spcPts val="0"/>
              </a:spcAft>
              <a:buSzPts val="900"/>
              <a:buFont typeface="Proxima Nova"/>
              <a:buChar char="■"/>
              <a:defRPr sz="900">
                <a:latin typeface="Proxima Nova"/>
                <a:ea typeface="Proxima Nova"/>
                <a:cs typeface="Proxima Nova"/>
                <a:sym typeface="Proxima Nova"/>
              </a:defRPr>
            </a:lvl6pPr>
            <a:lvl7pPr indent="-285750" lvl="6" marL="3200400" rtl="0" algn="r">
              <a:lnSpc>
                <a:spcPct val="100000"/>
              </a:lnSpc>
              <a:spcBef>
                <a:spcPts val="0"/>
              </a:spcBef>
              <a:spcAft>
                <a:spcPts val="0"/>
              </a:spcAft>
              <a:buSzPts val="900"/>
              <a:buFont typeface="Proxima Nova"/>
              <a:buChar char="●"/>
              <a:defRPr sz="900">
                <a:latin typeface="Proxima Nova"/>
                <a:ea typeface="Proxima Nova"/>
                <a:cs typeface="Proxima Nova"/>
                <a:sym typeface="Proxima Nova"/>
              </a:defRPr>
            </a:lvl7pPr>
            <a:lvl8pPr indent="-285750" lvl="7" marL="3657600" rtl="0" algn="r">
              <a:lnSpc>
                <a:spcPct val="100000"/>
              </a:lnSpc>
              <a:spcBef>
                <a:spcPts val="0"/>
              </a:spcBef>
              <a:spcAft>
                <a:spcPts val="0"/>
              </a:spcAft>
              <a:buSzPts val="900"/>
              <a:buFont typeface="Proxima Nova"/>
              <a:buChar char="○"/>
              <a:defRPr sz="900">
                <a:latin typeface="Proxima Nova"/>
                <a:ea typeface="Proxima Nova"/>
                <a:cs typeface="Proxima Nova"/>
                <a:sym typeface="Proxima Nova"/>
              </a:defRPr>
            </a:lvl8pPr>
            <a:lvl9pPr indent="-285750" lvl="8" marL="4114800" rtl="0" algn="r">
              <a:lnSpc>
                <a:spcPct val="100000"/>
              </a:lnSpc>
              <a:spcBef>
                <a:spcPts val="0"/>
              </a:spcBef>
              <a:spcAft>
                <a:spcPts val="0"/>
              </a:spcAft>
              <a:buSzPts val="900"/>
              <a:buFont typeface="Proxima Nova"/>
              <a:buChar char="■"/>
              <a:defRPr sz="900">
                <a:latin typeface="Proxima Nova"/>
                <a:ea typeface="Proxima Nova"/>
                <a:cs typeface="Proxima Nova"/>
                <a:sym typeface="Proxima Nova"/>
              </a:defRPr>
            </a:lvl9pPr>
          </a:lstStyle>
          <a:p/>
        </p:txBody>
      </p:sp>
      <p:sp>
        <p:nvSpPr>
          <p:cNvPr id="261" name="Google Shape;261;p31"/>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lvl1pPr lvl="0" rtl="0">
              <a:buNone/>
              <a:defRPr sz="900">
                <a:solidFill>
                  <a:schemeClr val="dk1"/>
                </a:solidFill>
                <a:latin typeface="Proxima Nova"/>
                <a:ea typeface="Proxima Nova"/>
                <a:cs typeface="Proxima Nova"/>
                <a:sym typeface="Proxima Nova"/>
              </a:defRPr>
            </a:lvl1pPr>
            <a:lvl2pPr lvl="1" rtl="0">
              <a:buNone/>
              <a:defRPr sz="900">
                <a:solidFill>
                  <a:schemeClr val="dk1"/>
                </a:solidFill>
                <a:latin typeface="Proxima Nova"/>
                <a:ea typeface="Proxima Nova"/>
                <a:cs typeface="Proxima Nova"/>
                <a:sym typeface="Proxima Nova"/>
              </a:defRPr>
            </a:lvl2pPr>
            <a:lvl3pPr lvl="2" rtl="0">
              <a:buNone/>
              <a:defRPr sz="900">
                <a:solidFill>
                  <a:schemeClr val="dk1"/>
                </a:solidFill>
                <a:latin typeface="Proxima Nova"/>
                <a:ea typeface="Proxima Nova"/>
                <a:cs typeface="Proxima Nova"/>
                <a:sym typeface="Proxima Nova"/>
              </a:defRPr>
            </a:lvl3pPr>
            <a:lvl4pPr lvl="3" rtl="0">
              <a:buNone/>
              <a:defRPr sz="900">
                <a:solidFill>
                  <a:schemeClr val="dk1"/>
                </a:solidFill>
                <a:latin typeface="Proxima Nova"/>
                <a:ea typeface="Proxima Nova"/>
                <a:cs typeface="Proxima Nova"/>
                <a:sym typeface="Proxima Nova"/>
              </a:defRPr>
            </a:lvl4pPr>
            <a:lvl5pPr lvl="4" rtl="0">
              <a:buNone/>
              <a:defRPr sz="900">
                <a:solidFill>
                  <a:schemeClr val="dk1"/>
                </a:solidFill>
                <a:latin typeface="Proxima Nova"/>
                <a:ea typeface="Proxima Nova"/>
                <a:cs typeface="Proxima Nova"/>
                <a:sym typeface="Proxima Nova"/>
              </a:defRPr>
            </a:lvl5pPr>
            <a:lvl6pPr lvl="5" rtl="0">
              <a:buNone/>
              <a:defRPr sz="900">
                <a:solidFill>
                  <a:schemeClr val="dk1"/>
                </a:solidFill>
                <a:latin typeface="Proxima Nova"/>
                <a:ea typeface="Proxima Nova"/>
                <a:cs typeface="Proxima Nova"/>
                <a:sym typeface="Proxima Nova"/>
              </a:defRPr>
            </a:lvl6pPr>
            <a:lvl7pPr lvl="6" rtl="0">
              <a:buNone/>
              <a:defRPr sz="900">
                <a:solidFill>
                  <a:schemeClr val="dk1"/>
                </a:solidFill>
                <a:latin typeface="Proxima Nova"/>
                <a:ea typeface="Proxima Nova"/>
                <a:cs typeface="Proxima Nova"/>
                <a:sym typeface="Proxima Nova"/>
              </a:defRPr>
            </a:lvl7pPr>
            <a:lvl8pPr lvl="7" rtl="0">
              <a:buNone/>
              <a:defRPr sz="900">
                <a:solidFill>
                  <a:schemeClr val="dk1"/>
                </a:solidFill>
                <a:latin typeface="Proxima Nova"/>
                <a:ea typeface="Proxima Nova"/>
                <a:cs typeface="Proxima Nova"/>
                <a:sym typeface="Proxima Nova"/>
              </a:defRPr>
            </a:lvl8pPr>
            <a:lvl9pPr lvl="8" rtl="0">
              <a:buNone/>
              <a:defRPr sz="900">
                <a:solidFill>
                  <a:schemeClr val="dk1"/>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a:t>
            </a:r>
            <a:r>
              <a:rPr lang="en"/>
              <a:t>2021</a:t>
            </a:r>
            <a:r>
              <a:rPr lang="en"/>
              <a:t> General Assembly</a:t>
            </a:r>
            <a:endParaRPr/>
          </a:p>
        </p:txBody>
      </p:sp>
      <p:pic>
        <p:nvPicPr>
          <p:cNvPr id="262" name="Google Shape;262;p31"/>
          <p:cNvPicPr preferRelativeResize="0"/>
          <p:nvPr/>
        </p:nvPicPr>
        <p:blipFill>
          <a:blip r:embed="rId2">
            <a:alphaModFix/>
          </a:blip>
          <a:stretch>
            <a:fillRect/>
          </a:stretch>
        </p:blipFill>
        <p:spPr>
          <a:xfrm>
            <a:off x="8238375" y="4569125"/>
            <a:ext cx="580801" cy="580801"/>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Example or case study + Timer">
  <p:cSld name="BLANK_2_1">
    <p:spTree>
      <p:nvGrpSpPr>
        <p:cNvPr id="263" name="Shape 263"/>
        <p:cNvGrpSpPr/>
        <p:nvPr/>
      </p:nvGrpSpPr>
      <p:grpSpPr>
        <a:xfrm>
          <a:off x="0" y="0"/>
          <a:ext cx="0" cy="0"/>
          <a:chOff x="0" y="0"/>
          <a:chExt cx="0" cy="0"/>
        </a:xfrm>
      </p:grpSpPr>
      <p:sp>
        <p:nvSpPr>
          <p:cNvPr id="264" name="Google Shape;264;p32"/>
          <p:cNvSpPr/>
          <p:nvPr/>
        </p:nvSpPr>
        <p:spPr>
          <a:xfrm>
            <a:off x="275" y="-4750"/>
            <a:ext cx="9144000" cy="801300"/>
          </a:xfrm>
          <a:prstGeom prst="rect">
            <a:avLst/>
          </a:prstGeom>
          <a:solidFill>
            <a:srgbClr val="3D6B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32"/>
          <p:cNvSpPr txBox="1"/>
          <p:nvPr>
            <p:ph type="title"/>
          </p:nvPr>
        </p:nvSpPr>
        <p:spPr>
          <a:xfrm>
            <a:off x="908850" y="237038"/>
            <a:ext cx="5009400" cy="4593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2400"/>
              <a:buNone/>
              <a:defRPr b="0" sz="2400">
                <a:solidFill>
                  <a:schemeClr val="lt1"/>
                </a:solidFill>
              </a:defRPr>
            </a:lvl1pPr>
            <a:lvl2pPr lvl="1" rtl="0" algn="ctr">
              <a:spcBef>
                <a:spcPts val="0"/>
              </a:spcBef>
              <a:spcAft>
                <a:spcPts val="0"/>
              </a:spcAft>
              <a:buClr>
                <a:schemeClr val="lt1"/>
              </a:buClr>
              <a:buSzPts val="2400"/>
              <a:buNone/>
              <a:defRPr sz="2400">
                <a:solidFill>
                  <a:schemeClr val="lt1"/>
                </a:solidFill>
              </a:defRPr>
            </a:lvl2pPr>
            <a:lvl3pPr lvl="2" rtl="0" algn="ctr">
              <a:spcBef>
                <a:spcPts val="0"/>
              </a:spcBef>
              <a:spcAft>
                <a:spcPts val="0"/>
              </a:spcAft>
              <a:buClr>
                <a:schemeClr val="lt1"/>
              </a:buClr>
              <a:buSzPts val="2400"/>
              <a:buNone/>
              <a:defRPr sz="2400">
                <a:solidFill>
                  <a:schemeClr val="lt1"/>
                </a:solidFill>
              </a:defRPr>
            </a:lvl3pPr>
            <a:lvl4pPr lvl="3" rtl="0" algn="ctr">
              <a:spcBef>
                <a:spcPts val="0"/>
              </a:spcBef>
              <a:spcAft>
                <a:spcPts val="0"/>
              </a:spcAft>
              <a:buClr>
                <a:schemeClr val="lt1"/>
              </a:buClr>
              <a:buSzPts val="2400"/>
              <a:buNone/>
              <a:defRPr sz="2400">
                <a:solidFill>
                  <a:schemeClr val="lt1"/>
                </a:solidFill>
              </a:defRPr>
            </a:lvl4pPr>
            <a:lvl5pPr lvl="4" rtl="0" algn="ctr">
              <a:spcBef>
                <a:spcPts val="0"/>
              </a:spcBef>
              <a:spcAft>
                <a:spcPts val="0"/>
              </a:spcAft>
              <a:buClr>
                <a:schemeClr val="lt1"/>
              </a:buClr>
              <a:buSzPts val="2400"/>
              <a:buNone/>
              <a:defRPr sz="2400">
                <a:solidFill>
                  <a:schemeClr val="lt1"/>
                </a:solidFill>
              </a:defRPr>
            </a:lvl5pPr>
            <a:lvl6pPr lvl="5" rtl="0" algn="ctr">
              <a:spcBef>
                <a:spcPts val="0"/>
              </a:spcBef>
              <a:spcAft>
                <a:spcPts val="0"/>
              </a:spcAft>
              <a:buClr>
                <a:schemeClr val="lt1"/>
              </a:buClr>
              <a:buSzPts val="2400"/>
              <a:buNone/>
              <a:defRPr sz="2400">
                <a:solidFill>
                  <a:schemeClr val="lt1"/>
                </a:solidFill>
              </a:defRPr>
            </a:lvl6pPr>
            <a:lvl7pPr lvl="6" rtl="0" algn="ctr">
              <a:spcBef>
                <a:spcPts val="0"/>
              </a:spcBef>
              <a:spcAft>
                <a:spcPts val="0"/>
              </a:spcAft>
              <a:buClr>
                <a:schemeClr val="lt1"/>
              </a:buClr>
              <a:buSzPts val="2400"/>
              <a:buNone/>
              <a:defRPr sz="2400">
                <a:solidFill>
                  <a:schemeClr val="lt1"/>
                </a:solidFill>
              </a:defRPr>
            </a:lvl7pPr>
            <a:lvl8pPr lvl="7" rtl="0" algn="ctr">
              <a:spcBef>
                <a:spcPts val="0"/>
              </a:spcBef>
              <a:spcAft>
                <a:spcPts val="0"/>
              </a:spcAft>
              <a:buClr>
                <a:schemeClr val="lt1"/>
              </a:buClr>
              <a:buSzPts val="2400"/>
              <a:buNone/>
              <a:defRPr sz="2400">
                <a:solidFill>
                  <a:schemeClr val="lt1"/>
                </a:solidFill>
              </a:defRPr>
            </a:lvl8pPr>
            <a:lvl9pPr lvl="8" rtl="0" algn="ctr">
              <a:spcBef>
                <a:spcPts val="0"/>
              </a:spcBef>
              <a:spcAft>
                <a:spcPts val="0"/>
              </a:spcAft>
              <a:buClr>
                <a:schemeClr val="lt1"/>
              </a:buClr>
              <a:buSzPts val="2400"/>
              <a:buNone/>
              <a:defRPr sz="2400">
                <a:solidFill>
                  <a:schemeClr val="lt1"/>
                </a:solidFill>
              </a:defRPr>
            </a:lvl9pPr>
          </a:lstStyle>
          <a:p/>
        </p:txBody>
      </p:sp>
      <p:sp>
        <p:nvSpPr>
          <p:cNvPr id="266" name="Google Shape;266;p32"/>
          <p:cNvSpPr txBox="1"/>
          <p:nvPr/>
        </p:nvSpPr>
        <p:spPr>
          <a:xfrm>
            <a:off x="949949" y="39194"/>
            <a:ext cx="2220000" cy="45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lt1"/>
                </a:solidFill>
                <a:latin typeface="Proxima Nova"/>
                <a:ea typeface="Proxima Nova"/>
                <a:cs typeface="Proxima Nova"/>
                <a:sym typeface="Proxima Nova"/>
              </a:rPr>
              <a:t>Real Cases:</a:t>
            </a:r>
            <a:endParaRPr b="1">
              <a:solidFill>
                <a:schemeClr val="lt1"/>
              </a:solidFill>
              <a:latin typeface="Proxima Nova"/>
              <a:ea typeface="Proxima Nova"/>
              <a:cs typeface="Proxima Nova"/>
              <a:sym typeface="Proxima Nova"/>
            </a:endParaRPr>
          </a:p>
        </p:txBody>
      </p:sp>
      <p:sp>
        <p:nvSpPr>
          <p:cNvPr id="267" name="Google Shape;267;p32"/>
          <p:cNvSpPr txBox="1"/>
          <p:nvPr>
            <p:ph idx="1" type="body"/>
          </p:nvPr>
        </p:nvSpPr>
        <p:spPr>
          <a:xfrm>
            <a:off x="457200" y="1143000"/>
            <a:ext cx="8229600" cy="29379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30200" lvl="1" marL="914400" rtl="0">
              <a:spcBef>
                <a:spcPts val="1600"/>
              </a:spcBef>
              <a:spcAft>
                <a:spcPts val="0"/>
              </a:spcAft>
              <a:buSzPts val="1600"/>
              <a:buChar char="○"/>
              <a:defRPr/>
            </a:lvl2pPr>
            <a:lvl3pPr indent="-317500" lvl="2" marL="1371600" rtl="0">
              <a:spcBef>
                <a:spcPts val="1600"/>
              </a:spcBef>
              <a:spcAft>
                <a:spcPts val="0"/>
              </a:spcAft>
              <a:buSzPts val="1400"/>
              <a:buChar char="■"/>
              <a:defRPr/>
            </a:lvl3pPr>
            <a:lvl4pPr indent="-304800" lvl="3" marL="1828800" rtl="0">
              <a:spcBef>
                <a:spcPts val="1600"/>
              </a:spcBef>
              <a:spcAft>
                <a:spcPts val="0"/>
              </a:spcAft>
              <a:buSzPts val="1200"/>
              <a:buChar char="●"/>
              <a:defRPr/>
            </a:lvl4pPr>
            <a:lvl5pPr indent="-304800" lvl="4" marL="2286000" rtl="0">
              <a:spcBef>
                <a:spcPts val="1600"/>
              </a:spcBef>
              <a:spcAft>
                <a:spcPts val="0"/>
              </a:spcAft>
              <a:buSzPts val="1200"/>
              <a:buChar char="○"/>
              <a:defRPr/>
            </a:lvl5pPr>
            <a:lvl6pPr indent="-304800" lvl="5" marL="2743200" rtl="0">
              <a:spcBef>
                <a:spcPts val="1600"/>
              </a:spcBef>
              <a:spcAft>
                <a:spcPts val="0"/>
              </a:spcAft>
              <a:buSzPts val="1200"/>
              <a:buChar char="■"/>
              <a:defRPr/>
            </a:lvl6pPr>
            <a:lvl7pPr indent="-304800" lvl="6" marL="3200400" rtl="0">
              <a:spcBef>
                <a:spcPts val="1600"/>
              </a:spcBef>
              <a:spcAft>
                <a:spcPts val="0"/>
              </a:spcAft>
              <a:buSzPts val="1200"/>
              <a:buChar char="●"/>
              <a:defRPr/>
            </a:lvl7pPr>
            <a:lvl8pPr indent="-304800" lvl="7" marL="3657600" rtl="0">
              <a:spcBef>
                <a:spcPts val="1600"/>
              </a:spcBef>
              <a:spcAft>
                <a:spcPts val="0"/>
              </a:spcAft>
              <a:buSzPts val="1200"/>
              <a:buChar char="○"/>
              <a:defRPr/>
            </a:lvl8pPr>
            <a:lvl9pPr indent="-304800" lvl="8" marL="4114800" rtl="0">
              <a:spcBef>
                <a:spcPts val="1600"/>
              </a:spcBef>
              <a:spcAft>
                <a:spcPts val="1600"/>
              </a:spcAft>
              <a:buSzPts val="1200"/>
              <a:buChar char="■"/>
              <a:defRPr/>
            </a:lvl9pPr>
          </a:lstStyle>
          <a:p/>
        </p:txBody>
      </p:sp>
      <p:sp>
        <p:nvSpPr>
          <p:cNvPr id="268" name="Google Shape;268;p32"/>
          <p:cNvSpPr txBox="1"/>
          <p:nvPr>
            <p:ph idx="2" type="body"/>
          </p:nvPr>
        </p:nvSpPr>
        <p:spPr>
          <a:xfrm>
            <a:off x="4572000" y="4712925"/>
            <a:ext cx="3691800" cy="393600"/>
          </a:xfrm>
          <a:prstGeom prst="rect">
            <a:avLst/>
          </a:prstGeom>
        </p:spPr>
        <p:txBody>
          <a:bodyPr anchorCtr="0" anchor="ctr" bIns="91425" lIns="91425" spcFirstLastPara="1" rIns="91425" wrap="square" tIns="91425">
            <a:noAutofit/>
          </a:bodyPr>
          <a:lstStyle>
            <a:lvl1pPr indent="-285750" lvl="0" marL="457200" rtl="0">
              <a:spcBef>
                <a:spcPts val="0"/>
              </a:spcBef>
              <a:spcAft>
                <a:spcPts val="0"/>
              </a:spcAft>
              <a:buSzPts val="900"/>
              <a:buFont typeface="Proxima Nova"/>
              <a:buChar char="●"/>
              <a:defRPr sz="900">
                <a:latin typeface="Proxima Nova"/>
                <a:ea typeface="Proxima Nova"/>
                <a:cs typeface="Proxima Nova"/>
                <a:sym typeface="Proxima Nova"/>
              </a:defRPr>
            </a:lvl1pPr>
            <a:lvl2pPr indent="-285750" lvl="1" marL="914400" rtl="0">
              <a:spcBef>
                <a:spcPts val="0"/>
              </a:spcBef>
              <a:spcAft>
                <a:spcPts val="0"/>
              </a:spcAft>
              <a:buSzPts val="900"/>
              <a:buFont typeface="Proxima Nova"/>
              <a:buChar char="○"/>
              <a:defRPr sz="900">
                <a:latin typeface="Proxima Nova"/>
                <a:ea typeface="Proxima Nova"/>
                <a:cs typeface="Proxima Nova"/>
                <a:sym typeface="Proxima Nova"/>
              </a:defRPr>
            </a:lvl2pPr>
            <a:lvl3pPr indent="-285750" lvl="2" marL="1371600" rtl="0">
              <a:spcBef>
                <a:spcPts val="0"/>
              </a:spcBef>
              <a:spcAft>
                <a:spcPts val="0"/>
              </a:spcAft>
              <a:buSzPts val="900"/>
              <a:buFont typeface="Proxima Nova"/>
              <a:buChar char="■"/>
              <a:defRPr sz="900">
                <a:latin typeface="Proxima Nova"/>
                <a:ea typeface="Proxima Nova"/>
                <a:cs typeface="Proxima Nova"/>
                <a:sym typeface="Proxima Nova"/>
              </a:defRPr>
            </a:lvl3pPr>
            <a:lvl4pPr indent="-285750" lvl="3" marL="1828800" rtl="0">
              <a:spcBef>
                <a:spcPts val="0"/>
              </a:spcBef>
              <a:spcAft>
                <a:spcPts val="0"/>
              </a:spcAft>
              <a:buSzPts val="900"/>
              <a:buFont typeface="Proxima Nova"/>
              <a:buChar char="●"/>
              <a:defRPr sz="900">
                <a:latin typeface="Proxima Nova"/>
                <a:ea typeface="Proxima Nova"/>
                <a:cs typeface="Proxima Nova"/>
                <a:sym typeface="Proxima Nova"/>
              </a:defRPr>
            </a:lvl4pPr>
            <a:lvl5pPr indent="-285750" lvl="4" marL="2286000" rtl="0">
              <a:spcBef>
                <a:spcPts val="0"/>
              </a:spcBef>
              <a:spcAft>
                <a:spcPts val="0"/>
              </a:spcAft>
              <a:buSzPts val="900"/>
              <a:buFont typeface="Proxima Nova"/>
              <a:buChar char="○"/>
              <a:defRPr sz="900">
                <a:latin typeface="Proxima Nova"/>
                <a:ea typeface="Proxima Nova"/>
                <a:cs typeface="Proxima Nova"/>
                <a:sym typeface="Proxima Nova"/>
              </a:defRPr>
            </a:lvl5pPr>
            <a:lvl6pPr indent="-285750" lvl="5" marL="2743200" rtl="0">
              <a:spcBef>
                <a:spcPts val="0"/>
              </a:spcBef>
              <a:spcAft>
                <a:spcPts val="0"/>
              </a:spcAft>
              <a:buSzPts val="900"/>
              <a:buFont typeface="Proxima Nova"/>
              <a:buChar char="■"/>
              <a:defRPr sz="900">
                <a:latin typeface="Proxima Nova"/>
                <a:ea typeface="Proxima Nova"/>
                <a:cs typeface="Proxima Nova"/>
                <a:sym typeface="Proxima Nova"/>
              </a:defRPr>
            </a:lvl6pPr>
            <a:lvl7pPr indent="-285750" lvl="6" marL="3200400" rtl="0">
              <a:spcBef>
                <a:spcPts val="0"/>
              </a:spcBef>
              <a:spcAft>
                <a:spcPts val="0"/>
              </a:spcAft>
              <a:buSzPts val="900"/>
              <a:buFont typeface="Proxima Nova"/>
              <a:buChar char="●"/>
              <a:defRPr sz="900">
                <a:latin typeface="Proxima Nova"/>
                <a:ea typeface="Proxima Nova"/>
                <a:cs typeface="Proxima Nova"/>
                <a:sym typeface="Proxima Nova"/>
              </a:defRPr>
            </a:lvl7pPr>
            <a:lvl8pPr indent="-285750" lvl="7" marL="3657600" rtl="0">
              <a:spcBef>
                <a:spcPts val="0"/>
              </a:spcBef>
              <a:spcAft>
                <a:spcPts val="0"/>
              </a:spcAft>
              <a:buSzPts val="900"/>
              <a:buFont typeface="Proxima Nova"/>
              <a:buChar char="○"/>
              <a:defRPr sz="900">
                <a:latin typeface="Proxima Nova"/>
                <a:ea typeface="Proxima Nova"/>
                <a:cs typeface="Proxima Nova"/>
                <a:sym typeface="Proxima Nova"/>
              </a:defRPr>
            </a:lvl8pPr>
            <a:lvl9pPr indent="-285750" lvl="8" marL="4114800" rtl="0">
              <a:spcBef>
                <a:spcPts val="0"/>
              </a:spcBef>
              <a:spcAft>
                <a:spcPts val="0"/>
              </a:spcAft>
              <a:buSzPts val="900"/>
              <a:buFont typeface="Proxima Nova"/>
              <a:buChar char="■"/>
              <a:defRPr sz="900">
                <a:latin typeface="Proxima Nova"/>
                <a:ea typeface="Proxima Nova"/>
                <a:cs typeface="Proxima Nova"/>
                <a:sym typeface="Proxima Nova"/>
              </a:defRPr>
            </a:lvl9pPr>
          </a:lstStyle>
          <a:p/>
        </p:txBody>
      </p:sp>
      <p:sp>
        <p:nvSpPr>
          <p:cNvPr id="269" name="Google Shape;269;p32"/>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lvl1pPr lvl="0" rtl="0">
              <a:buNone/>
              <a:defRPr sz="900">
                <a:solidFill>
                  <a:schemeClr val="dk1"/>
                </a:solidFill>
                <a:latin typeface="Proxima Nova"/>
                <a:ea typeface="Proxima Nova"/>
                <a:cs typeface="Proxima Nova"/>
                <a:sym typeface="Proxima Nova"/>
              </a:defRPr>
            </a:lvl1pPr>
            <a:lvl2pPr lvl="1" rtl="0">
              <a:buNone/>
              <a:defRPr sz="900">
                <a:solidFill>
                  <a:schemeClr val="dk1"/>
                </a:solidFill>
                <a:latin typeface="Proxima Nova"/>
                <a:ea typeface="Proxima Nova"/>
                <a:cs typeface="Proxima Nova"/>
                <a:sym typeface="Proxima Nova"/>
              </a:defRPr>
            </a:lvl2pPr>
            <a:lvl3pPr lvl="2" rtl="0">
              <a:buNone/>
              <a:defRPr sz="900">
                <a:solidFill>
                  <a:schemeClr val="dk1"/>
                </a:solidFill>
                <a:latin typeface="Proxima Nova"/>
                <a:ea typeface="Proxima Nova"/>
                <a:cs typeface="Proxima Nova"/>
                <a:sym typeface="Proxima Nova"/>
              </a:defRPr>
            </a:lvl3pPr>
            <a:lvl4pPr lvl="3" rtl="0">
              <a:buNone/>
              <a:defRPr sz="900">
                <a:solidFill>
                  <a:schemeClr val="dk1"/>
                </a:solidFill>
                <a:latin typeface="Proxima Nova"/>
                <a:ea typeface="Proxima Nova"/>
                <a:cs typeface="Proxima Nova"/>
                <a:sym typeface="Proxima Nova"/>
              </a:defRPr>
            </a:lvl4pPr>
            <a:lvl5pPr lvl="4" rtl="0">
              <a:buNone/>
              <a:defRPr sz="900">
                <a:solidFill>
                  <a:schemeClr val="dk1"/>
                </a:solidFill>
                <a:latin typeface="Proxima Nova"/>
                <a:ea typeface="Proxima Nova"/>
                <a:cs typeface="Proxima Nova"/>
                <a:sym typeface="Proxima Nova"/>
              </a:defRPr>
            </a:lvl5pPr>
            <a:lvl6pPr lvl="5" rtl="0">
              <a:buNone/>
              <a:defRPr sz="900">
                <a:solidFill>
                  <a:schemeClr val="dk1"/>
                </a:solidFill>
                <a:latin typeface="Proxima Nova"/>
                <a:ea typeface="Proxima Nova"/>
                <a:cs typeface="Proxima Nova"/>
                <a:sym typeface="Proxima Nova"/>
              </a:defRPr>
            </a:lvl6pPr>
            <a:lvl7pPr lvl="6" rtl="0">
              <a:buNone/>
              <a:defRPr sz="900">
                <a:solidFill>
                  <a:schemeClr val="dk1"/>
                </a:solidFill>
                <a:latin typeface="Proxima Nova"/>
                <a:ea typeface="Proxima Nova"/>
                <a:cs typeface="Proxima Nova"/>
                <a:sym typeface="Proxima Nova"/>
              </a:defRPr>
            </a:lvl7pPr>
            <a:lvl8pPr lvl="7" rtl="0">
              <a:buNone/>
              <a:defRPr sz="900">
                <a:solidFill>
                  <a:schemeClr val="dk1"/>
                </a:solidFill>
                <a:latin typeface="Proxima Nova"/>
                <a:ea typeface="Proxima Nova"/>
                <a:cs typeface="Proxima Nova"/>
                <a:sym typeface="Proxima Nova"/>
              </a:defRPr>
            </a:lvl8pPr>
            <a:lvl9pPr lvl="8" rtl="0">
              <a:buNone/>
              <a:defRPr sz="900">
                <a:solidFill>
                  <a:schemeClr val="dk1"/>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a:t>
            </a:r>
            <a:r>
              <a:rPr lang="en"/>
              <a:t>2021</a:t>
            </a:r>
            <a:r>
              <a:rPr lang="en"/>
              <a:t> General Assembly</a:t>
            </a:r>
            <a:endParaRPr/>
          </a:p>
        </p:txBody>
      </p:sp>
      <p:pic>
        <p:nvPicPr>
          <p:cNvPr id="270" name="Google Shape;270;p32"/>
          <p:cNvPicPr preferRelativeResize="0"/>
          <p:nvPr/>
        </p:nvPicPr>
        <p:blipFill>
          <a:blip r:embed="rId2">
            <a:alphaModFix/>
          </a:blip>
          <a:stretch>
            <a:fillRect/>
          </a:stretch>
        </p:blipFill>
        <p:spPr>
          <a:xfrm>
            <a:off x="107551" y="44311"/>
            <a:ext cx="573576" cy="703165"/>
          </a:xfrm>
          <a:prstGeom prst="rect">
            <a:avLst/>
          </a:prstGeom>
          <a:noFill/>
          <a:ln>
            <a:noFill/>
          </a:ln>
        </p:spPr>
      </p:pic>
      <p:sp>
        <p:nvSpPr>
          <p:cNvPr id="271" name="Google Shape;271;p32"/>
          <p:cNvSpPr txBox="1"/>
          <p:nvPr>
            <p:ph idx="3" type="subTitle"/>
          </p:nvPr>
        </p:nvSpPr>
        <p:spPr>
          <a:xfrm>
            <a:off x="7003805" y="211738"/>
            <a:ext cx="1336200" cy="328800"/>
          </a:xfrm>
          <a:prstGeom prst="rect">
            <a:avLst/>
          </a:prstGeom>
        </p:spPr>
        <p:txBody>
          <a:bodyPr anchorCtr="0" anchor="t" bIns="91425" lIns="91425" spcFirstLastPara="1" rIns="91425" wrap="square" tIns="91425">
            <a:noAutofit/>
          </a:bodyPr>
          <a:lstStyle>
            <a:lvl1pPr lvl="0" rtl="0" algn="r">
              <a:spcBef>
                <a:spcPts val="0"/>
              </a:spcBef>
              <a:spcAft>
                <a:spcPts val="0"/>
              </a:spcAft>
              <a:buNone/>
              <a:defRPr b="1" sz="1000">
                <a:solidFill>
                  <a:srgbClr val="FFFFFF"/>
                </a:solidFill>
              </a:defRPr>
            </a:lvl1pPr>
            <a:lvl2pPr lvl="1" rtl="0" algn="r">
              <a:spcBef>
                <a:spcPts val="1600"/>
              </a:spcBef>
              <a:spcAft>
                <a:spcPts val="0"/>
              </a:spcAft>
              <a:buNone/>
              <a:defRPr b="1" sz="1000"/>
            </a:lvl2pPr>
            <a:lvl3pPr lvl="2" rtl="0" algn="r">
              <a:spcBef>
                <a:spcPts val="1600"/>
              </a:spcBef>
              <a:spcAft>
                <a:spcPts val="0"/>
              </a:spcAft>
              <a:buNone/>
              <a:defRPr b="1" sz="1000"/>
            </a:lvl3pPr>
            <a:lvl4pPr lvl="3" rtl="0" algn="r">
              <a:spcBef>
                <a:spcPts val="1600"/>
              </a:spcBef>
              <a:spcAft>
                <a:spcPts val="0"/>
              </a:spcAft>
              <a:buNone/>
              <a:defRPr b="1" sz="1000"/>
            </a:lvl4pPr>
            <a:lvl5pPr lvl="4" rtl="0" algn="r">
              <a:spcBef>
                <a:spcPts val="1600"/>
              </a:spcBef>
              <a:spcAft>
                <a:spcPts val="0"/>
              </a:spcAft>
              <a:buNone/>
              <a:defRPr b="1" sz="1000"/>
            </a:lvl5pPr>
            <a:lvl6pPr lvl="5" rtl="0" algn="r">
              <a:spcBef>
                <a:spcPts val="1600"/>
              </a:spcBef>
              <a:spcAft>
                <a:spcPts val="0"/>
              </a:spcAft>
              <a:buNone/>
              <a:defRPr b="1" sz="1000"/>
            </a:lvl6pPr>
            <a:lvl7pPr lvl="6" rtl="0" algn="r">
              <a:spcBef>
                <a:spcPts val="1600"/>
              </a:spcBef>
              <a:spcAft>
                <a:spcPts val="0"/>
              </a:spcAft>
              <a:buNone/>
              <a:defRPr b="1" sz="1000"/>
            </a:lvl7pPr>
            <a:lvl8pPr lvl="7" rtl="0" algn="r">
              <a:spcBef>
                <a:spcPts val="1600"/>
              </a:spcBef>
              <a:spcAft>
                <a:spcPts val="0"/>
              </a:spcAft>
              <a:buNone/>
              <a:defRPr b="1" sz="1000"/>
            </a:lvl8pPr>
            <a:lvl9pPr lvl="8" rtl="0" algn="r">
              <a:spcBef>
                <a:spcPts val="1600"/>
              </a:spcBef>
              <a:spcAft>
                <a:spcPts val="1600"/>
              </a:spcAft>
              <a:buNone/>
              <a:defRPr b="1" sz="1000"/>
            </a:lvl9pPr>
          </a:lstStyle>
          <a:p/>
        </p:txBody>
      </p:sp>
      <p:pic>
        <p:nvPicPr>
          <p:cNvPr id="272" name="Google Shape;272;p32"/>
          <p:cNvPicPr preferRelativeResize="0"/>
          <p:nvPr/>
        </p:nvPicPr>
        <p:blipFill>
          <a:blip r:embed="rId3">
            <a:alphaModFix/>
          </a:blip>
          <a:stretch>
            <a:fillRect/>
          </a:stretch>
        </p:blipFill>
        <p:spPr>
          <a:xfrm>
            <a:off x="8339999" y="199100"/>
            <a:ext cx="393600" cy="393600"/>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eet Your Instructor - Learn with me">
  <p:cSld name="CUSTOM_14_1">
    <p:spTree>
      <p:nvGrpSpPr>
        <p:cNvPr id="273" name="Shape 273"/>
        <p:cNvGrpSpPr/>
        <p:nvPr/>
      </p:nvGrpSpPr>
      <p:grpSpPr>
        <a:xfrm>
          <a:off x="0" y="0"/>
          <a:ext cx="0" cy="0"/>
          <a:chOff x="0" y="0"/>
          <a:chExt cx="0" cy="0"/>
        </a:xfrm>
      </p:grpSpPr>
      <p:pic>
        <p:nvPicPr>
          <p:cNvPr id="274" name="Google Shape;274;p33"/>
          <p:cNvPicPr preferRelativeResize="0"/>
          <p:nvPr/>
        </p:nvPicPr>
        <p:blipFill>
          <a:blip r:embed="rId2">
            <a:alphaModFix/>
          </a:blip>
          <a:stretch>
            <a:fillRect/>
          </a:stretch>
        </p:blipFill>
        <p:spPr>
          <a:xfrm>
            <a:off x="0" y="0"/>
            <a:ext cx="9144000" cy="514350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Slide" showMasterSp="0">
  <p:cSld name="Thank You Slide_1_1">
    <p:spTree>
      <p:nvGrpSpPr>
        <p:cNvPr id="52" name="Shape 52"/>
        <p:cNvGrpSpPr/>
        <p:nvPr/>
      </p:nvGrpSpPr>
      <p:grpSpPr>
        <a:xfrm>
          <a:off x="0" y="0"/>
          <a:ext cx="0" cy="0"/>
          <a:chOff x="0" y="0"/>
          <a:chExt cx="0" cy="0"/>
        </a:xfrm>
      </p:grpSpPr>
      <p:sp>
        <p:nvSpPr>
          <p:cNvPr id="53" name="Google Shape;53;p5"/>
          <p:cNvSpPr/>
          <p:nvPr/>
        </p:nvSpPr>
        <p:spPr>
          <a:xfrm>
            <a:off x="416100" y="349375"/>
            <a:ext cx="8272800" cy="130800"/>
          </a:xfrm>
          <a:prstGeom prst="rect">
            <a:avLst/>
          </a:prstGeom>
          <a:solidFill>
            <a:srgbClr val="FFFFFF"/>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 name="Google Shape;54;p5"/>
          <p:cNvSpPr/>
          <p:nvPr/>
        </p:nvSpPr>
        <p:spPr>
          <a:xfrm>
            <a:off x="272500" y="4709350"/>
            <a:ext cx="8407500" cy="411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FFFFFF"/>
              </a:buClr>
              <a:buSzPts val="800"/>
              <a:buFont typeface="Oswald"/>
              <a:buNone/>
            </a:pPr>
            <a:r>
              <a:rPr b="1" i="0" lang="en" sz="800" u="none" cap="none" strike="noStrike">
                <a:solidFill>
                  <a:srgbClr val="FFFFFF"/>
                </a:solidFill>
                <a:latin typeface="Oswald"/>
                <a:ea typeface="Oswald"/>
                <a:cs typeface="Oswald"/>
                <a:sym typeface="Oswald"/>
              </a:rPr>
              <a:t>WELCOME TO GA</a:t>
            </a:r>
            <a:endParaRPr sz="500"/>
          </a:p>
          <a:p>
            <a:pPr indent="0" lvl="0" marL="0" marR="0" rtl="0" algn="l">
              <a:lnSpc>
                <a:spcPct val="100000"/>
              </a:lnSpc>
              <a:spcBef>
                <a:spcPts val="0"/>
              </a:spcBef>
              <a:spcAft>
                <a:spcPts val="0"/>
              </a:spcAft>
              <a:buClr>
                <a:srgbClr val="FFFFFF"/>
              </a:buClr>
              <a:buSzPts val="800"/>
              <a:buFont typeface="Oswald"/>
              <a:buNone/>
            </a:pPr>
            <a:r>
              <a:rPr b="1" i="0" lang="en" sz="800" u="none" cap="none" strike="noStrike">
                <a:solidFill>
                  <a:srgbClr val="FFFFFF"/>
                </a:solidFill>
                <a:latin typeface="Oswald"/>
                <a:ea typeface="Oswald"/>
                <a:cs typeface="Oswald"/>
                <a:sym typeface="Oswald"/>
              </a:rPr>
              <a:t>GENERAL ASSEMBLY</a:t>
            </a:r>
            <a:endParaRPr sz="500"/>
          </a:p>
        </p:txBody>
      </p:sp>
      <p:cxnSp>
        <p:nvCxnSpPr>
          <p:cNvPr id="55" name="Google Shape;55;p5"/>
          <p:cNvCxnSpPr/>
          <p:nvPr/>
        </p:nvCxnSpPr>
        <p:spPr>
          <a:xfrm>
            <a:off x="368200" y="4736806"/>
            <a:ext cx="8311800" cy="0"/>
          </a:xfrm>
          <a:prstGeom prst="straightConnector1">
            <a:avLst/>
          </a:prstGeom>
          <a:noFill/>
          <a:ln cap="flat" cmpd="sng" w="25400">
            <a:solidFill>
              <a:srgbClr val="FFFFFF"/>
            </a:solidFill>
            <a:prstDash val="solid"/>
            <a:round/>
            <a:headEnd len="sm" w="sm" type="none"/>
            <a:tailEnd len="sm" w="sm" type="none"/>
          </a:ln>
        </p:spPr>
      </p:cxnSp>
      <p:pic>
        <p:nvPicPr>
          <p:cNvPr id="56" name="Google Shape;56;p5"/>
          <p:cNvPicPr preferRelativeResize="0"/>
          <p:nvPr/>
        </p:nvPicPr>
        <p:blipFill rotWithShape="1">
          <a:blip r:embed="rId2">
            <a:alphaModFix/>
          </a:blip>
          <a:srcRect b="0" l="0" r="0" t="0"/>
          <a:stretch/>
        </p:blipFill>
        <p:spPr>
          <a:xfrm>
            <a:off x="8469250" y="4793524"/>
            <a:ext cx="210750" cy="210750"/>
          </a:xfrm>
          <a:prstGeom prst="rect">
            <a:avLst/>
          </a:prstGeom>
          <a:noFill/>
          <a:ln>
            <a:noFill/>
          </a:ln>
        </p:spPr>
      </p:pic>
      <p:sp>
        <p:nvSpPr>
          <p:cNvPr id="57" name="Google Shape;57;p5"/>
          <p:cNvSpPr/>
          <p:nvPr/>
        </p:nvSpPr>
        <p:spPr>
          <a:xfrm>
            <a:off x="-54800" y="-29400"/>
            <a:ext cx="9252600" cy="5204700"/>
          </a:xfrm>
          <a:prstGeom prst="rect">
            <a:avLst/>
          </a:prstGeom>
          <a:solidFill>
            <a:schemeClr val="lt2"/>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 name="Google Shape;58;p5"/>
          <p:cNvSpPr txBox="1"/>
          <p:nvPr>
            <p:ph type="title"/>
          </p:nvPr>
        </p:nvSpPr>
        <p:spPr>
          <a:xfrm>
            <a:off x="457200" y="1777050"/>
            <a:ext cx="7551900" cy="1589400"/>
          </a:xfrm>
          <a:prstGeom prst="rect">
            <a:avLst/>
          </a:prstGeom>
        </p:spPr>
        <p:txBody>
          <a:bodyPr anchorCtr="0" anchor="t" bIns="91425" lIns="91425" spcFirstLastPara="1" rIns="91425" wrap="square" tIns="91425">
            <a:noAutofit/>
          </a:bodyPr>
          <a:lstStyle>
            <a:lvl1pPr lvl="0" rtl="0">
              <a:spcBef>
                <a:spcPts val="0"/>
              </a:spcBef>
              <a:spcAft>
                <a:spcPts val="0"/>
              </a:spcAft>
              <a:buNone/>
              <a:defRPr sz="3600">
                <a:solidFill>
                  <a:schemeClr val="lt1"/>
                </a:solidFill>
              </a:defRPr>
            </a:lvl1pPr>
            <a:lvl2pPr lvl="1" rtl="0">
              <a:spcBef>
                <a:spcPts val="0"/>
              </a:spcBef>
              <a:spcAft>
                <a:spcPts val="0"/>
              </a:spcAft>
              <a:buNone/>
              <a:defRPr sz="4000">
                <a:solidFill>
                  <a:schemeClr val="lt1"/>
                </a:solidFill>
              </a:defRPr>
            </a:lvl2pPr>
            <a:lvl3pPr lvl="2" rtl="0">
              <a:spcBef>
                <a:spcPts val="0"/>
              </a:spcBef>
              <a:spcAft>
                <a:spcPts val="0"/>
              </a:spcAft>
              <a:buNone/>
              <a:defRPr sz="4000">
                <a:solidFill>
                  <a:schemeClr val="lt1"/>
                </a:solidFill>
              </a:defRPr>
            </a:lvl3pPr>
            <a:lvl4pPr lvl="3" rtl="0">
              <a:spcBef>
                <a:spcPts val="0"/>
              </a:spcBef>
              <a:spcAft>
                <a:spcPts val="0"/>
              </a:spcAft>
              <a:buNone/>
              <a:defRPr sz="4000">
                <a:solidFill>
                  <a:schemeClr val="lt1"/>
                </a:solidFill>
              </a:defRPr>
            </a:lvl4pPr>
            <a:lvl5pPr lvl="4" rtl="0">
              <a:spcBef>
                <a:spcPts val="0"/>
              </a:spcBef>
              <a:spcAft>
                <a:spcPts val="0"/>
              </a:spcAft>
              <a:buNone/>
              <a:defRPr sz="4000">
                <a:solidFill>
                  <a:schemeClr val="lt1"/>
                </a:solidFill>
              </a:defRPr>
            </a:lvl5pPr>
            <a:lvl6pPr lvl="5" rtl="0">
              <a:spcBef>
                <a:spcPts val="0"/>
              </a:spcBef>
              <a:spcAft>
                <a:spcPts val="0"/>
              </a:spcAft>
              <a:buNone/>
              <a:defRPr sz="4000">
                <a:solidFill>
                  <a:schemeClr val="lt1"/>
                </a:solidFill>
              </a:defRPr>
            </a:lvl6pPr>
            <a:lvl7pPr lvl="6" rtl="0">
              <a:spcBef>
                <a:spcPts val="0"/>
              </a:spcBef>
              <a:spcAft>
                <a:spcPts val="0"/>
              </a:spcAft>
              <a:buNone/>
              <a:defRPr sz="4000">
                <a:solidFill>
                  <a:schemeClr val="lt1"/>
                </a:solidFill>
              </a:defRPr>
            </a:lvl7pPr>
            <a:lvl8pPr lvl="7" rtl="0">
              <a:spcBef>
                <a:spcPts val="0"/>
              </a:spcBef>
              <a:spcAft>
                <a:spcPts val="0"/>
              </a:spcAft>
              <a:buNone/>
              <a:defRPr sz="4000">
                <a:solidFill>
                  <a:schemeClr val="lt1"/>
                </a:solidFill>
              </a:defRPr>
            </a:lvl8pPr>
            <a:lvl9pPr lvl="8" rtl="0">
              <a:spcBef>
                <a:spcPts val="0"/>
              </a:spcBef>
              <a:spcAft>
                <a:spcPts val="0"/>
              </a:spcAft>
              <a:buNone/>
              <a:defRPr sz="4000">
                <a:solidFill>
                  <a:schemeClr val="lt1"/>
                </a:solidFill>
              </a:defRPr>
            </a:lvl9pPr>
          </a:lstStyle>
          <a:p/>
        </p:txBody>
      </p:sp>
      <p:sp>
        <p:nvSpPr>
          <p:cNvPr id="59" name="Google Shape;59;p5"/>
          <p:cNvSpPr txBox="1"/>
          <p:nvPr>
            <p:ph idx="1" type="subTitle"/>
          </p:nvPr>
        </p:nvSpPr>
        <p:spPr>
          <a:xfrm>
            <a:off x="502325" y="1221643"/>
            <a:ext cx="7457700" cy="4116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800">
                <a:solidFill>
                  <a:schemeClr val="lt1"/>
                </a:solidFill>
              </a:defRPr>
            </a:lvl1pPr>
            <a:lvl2pPr lvl="1" rtl="0">
              <a:spcBef>
                <a:spcPts val="1600"/>
              </a:spcBef>
              <a:spcAft>
                <a:spcPts val="0"/>
              </a:spcAft>
              <a:buNone/>
              <a:defRPr sz="2400">
                <a:solidFill>
                  <a:schemeClr val="lt1"/>
                </a:solidFill>
              </a:defRPr>
            </a:lvl2pPr>
            <a:lvl3pPr lvl="2" rtl="0">
              <a:spcBef>
                <a:spcPts val="1600"/>
              </a:spcBef>
              <a:spcAft>
                <a:spcPts val="0"/>
              </a:spcAft>
              <a:buNone/>
              <a:defRPr sz="2400">
                <a:solidFill>
                  <a:schemeClr val="lt1"/>
                </a:solidFill>
              </a:defRPr>
            </a:lvl3pPr>
            <a:lvl4pPr lvl="3" rtl="0">
              <a:spcBef>
                <a:spcPts val="1600"/>
              </a:spcBef>
              <a:spcAft>
                <a:spcPts val="0"/>
              </a:spcAft>
              <a:buNone/>
              <a:defRPr sz="2400">
                <a:solidFill>
                  <a:schemeClr val="lt1"/>
                </a:solidFill>
              </a:defRPr>
            </a:lvl4pPr>
            <a:lvl5pPr lvl="4" rtl="0">
              <a:spcBef>
                <a:spcPts val="1600"/>
              </a:spcBef>
              <a:spcAft>
                <a:spcPts val="0"/>
              </a:spcAft>
              <a:buNone/>
              <a:defRPr sz="2400">
                <a:solidFill>
                  <a:schemeClr val="lt1"/>
                </a:solidFill>
              </a:defRPr>
            </a:lvl5pPr>
            <a:lvl6pPr lvl="5" rtl="0">
              <a:spcBef>
                <a:spcPts val="1600"/>
              </a:spcBef>
              <a:spcAft>
                <a:spcPts val="0"/>
              </a:spcAft>
              <a:buNone/>
              <a:defRPr sz="2400">
                <a:solidFill>
                  <a:schemeClr val="lt1"/>
                </a:solidFill>
              </a:defRPr>
            </a:lvl6pPr>
            <a:lvl7pPr lvl="6" rtl="0">
              <a:spcBef>
                <a:spcPts val="1600"/>
              </a:spcBef>
              <a:spcAft>
                <a:spcPts val="0"/>
              </a:spcAft>
              <a:buNone/>
              <a:defRPr sz="2400">
                <a:solidFill>
                  <a:schemeClr val="lt1"/>
                </a:solidFill>
              </a:defRPr>
            </a:lvl7pPr>
            <a:lvl8pPr lvl="7" rtl="0">
              <a:spcBef>
                <a:spcPts val="1600"/>
              </a:spcBef>
              <a:spcAft>
                <a:spcPts val="0"/>
              </a:spcAft>
              <a:buNone/>
              <a:defRPr sz="2400">
                <a:solidFill>
                  <a:schemeClr val="lt1"/>
                </a:solidFill>
              </a:defRPr>
            </a:lvl8pPr>
            <a:lvl9pPr lvl="8" rtl="0">
              <a:spcBef>
                <a:spcPts val="1600"/>
              </a:spcBef>
              <a:spcAft>
                <a:spcPts val="1600"/>
              </a:spcAft>
              <a:buNone/>
              <a:defRPr sz="2400">
                <a:solidFill>
                  <a:schemeClr val="lt1"/>
                </a:solidFill>
              </a:defRPr>
            </a:lvl9pPr>
          </a:lstStyle>
          <a:p/>
        </p:txBody>
      </p:sp>
      <p:sp>
        <p:nvSpPr>
          <p:cNvPr id="60" name="Google Shape;60;p5"/>
          <p:cNvSpPr/>
          <p:nvPr/>
        </p:nvSpPr>
        <p:spPr>
          <a:xfrm>
            <a:off x="597150" y="1694545"/>
            <a:ext cx="440100" cy="82500"/>
          </a:xfrm>
          <a:prstGeom prst="rect">
            <a:avLst/>
          </a:prstGeom>
          <a:solidFill>
            <a:srgbClr val="FFFFFF"/>
          </a:solidFill>
          <a:ln>
            <a:noFill/>
          </a:ln>
        </p:spPr>
        <p:txBody>
          <a:bodyPr anchorCtr="0" anchor="ctr" bIns="64325" lIns="64325" spcFirstLastPara="1" rIns="64325" wrap="square" tIns="64325">
            <a:noAutofit/>
          </a:bodyPr>
          <a:lstStyle/>
          <a:p>
            <a:pPr indent="0" lvl="0" marL="0" rtl="0" algn="l">
              <a:spcBef>
                <a:spcPts val="0"/>
              </a:spcBef>
              <a:spcAft>
                <a:spcPts val="0"/>
              </a:spcAft>
              <a:buNone/>
            </a:pPr>
            <a:r>
              <a:t/>
            </a:r>
            <a:endParaRPr/>
          </a:p>
        </p:txBody>
      </p:sp>
      <p:pic>
        <p:nvPicPr>
          <p:cNvPr id="61" name="Google Shape;61;p5"/>
          <p:cNvPicPr preferRelativeResize="0"/>
          <p:nvPr/>
        </p:nvPicPr>
        <p:blipFill>
          <a:blip r:embed="rId3">
            <a:alphaModFix/>
          </a:blip>
          <a:stretch>
            <a:fillRect/>
          </a:stretch>
        </p:blipFill>
        <p:spPr>
          <a:xfrm>
            <a:off x="8238375" y="4569125"/>
            <a:ext cx="580801" cy="580801"/>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Slide with Sub-Title" showMasterSp="0">
  <p:cSld name="Thank You Slide_1_1_2">
    <p:spTree>
      <p:nvGrpSpPr>
        <p:cNvPr id="62" name="Shape 62"/>
        <p:cNvGrpSpPr/>
        <p:nvPr/>
      </p:nvGrpSpPr>
      <p:grpSpPr>
        <a:xfrm>
          <a:off x="0" y="0"/>
          <a:ext cx="0" cy="0"/>
          <a:chOff x="0" y="0"/>
          <a:chExt cx="0" cy="0"/>
        </a:xfrm>
      </p:grpSpPr>
      <p:sp>
        <p:nvSpPr>
          <p:cNvPr id="63" name="Google Shape;63;p6"/>
          <p:cNvSpPr/>
          <p:nvPr/>
        </p:nvSpPr>
        <p:spPr>
          <a:xfrm>
            <a:off x="-54800" y="-29400"/>
            <a:ext cx="9252600" cy="5204700"/>
          </a:xfrm>
          <a:prstGeom prst="rect">
            <a:avLst/>
          </a:prstGeom>
          <a:solidFill>
            <a:srgbClr val="222222"/>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 name="Google Shape;64;p6"/>
          <p:cNvSpPr/>
          <p:nvPr/>
        </p:nvSpPr>
        <p:spPr>
          <a:xfrm>
            <a:off x="594360" y="1689700"/>
            <a:ext cx="440100" cy="82500"/>
          </a:xfrm>
          <a:prstGeom prst="rect">
            <a:avLst/>
          </a:prstGeom>
          <a:solidFill>
            <a:srgbClr val="FFFFFF"/>
          </a:solidFill>
          <a:ln>
            <a:noFill/>
          </a:ln>
        </p:spPr>
        <p:txBody>
          <a:bodyPr anchorCtr="0" anchor="ctr" bIns="64325" lIns="64325" spcFirstLastPara="1" rIns="64325" wrap="square" tIns="64325">
            <a:noAutofit/>
          </a:bodyPr>
          <a:lstStyle/>
          <a:p>
            <a:pPr indent="0" lvl="0" marL="0" rtl="0" algn="l">
              <a:spcBef>
                <a:spcPts val="0"/>
              </a:spcBef>
              <a:spcAft>
                <a:spcPts val="0"/>
              </a:spcAft>
              <a:buNone/>
            </a:pPr>
            <a:r>
              <a:t/>
            </a:r>
            <a:endParaRPr/>
          </a:p>
        </p:txBody>
      </p:sp>
      <p:sp>
        <p:nvSpPr>
          <p:cNvPr id="65" name="Google Shape;65;p6"/>
          <p:cNvSpPr txBox="1"/>
          <p:nvPr>
            <p:ph type="title"/>
          </p:nvPr>
        </p:nvSpPr>
        <p:spPr>
          <a:xfrm>
            <a:off x="457200" y="1777050"/>
            <a:ext cx="7551900" cy="624000"/>
          </a:xfrm>
          <a:prstGeom prst="rect">
            <a:avLst/>
          </a:prstGeom>
        </p:spPr>
        <p:txBody>
          <a:bodyPr anchorCtr="0" anchor="t" bIns="91425" lIns="91425" spcFirstLastPara="1" rIns="91425" wrap="square" tIns="91425">
            <a:noAutofit/>
          </a:bodyPr>
          <a:lstStyle>
            <a:lvl1pPr lvl="0" rtl="0">
              <a:spcBef>
                <a:spcPts val="0"/>
              </a:spcBef>
              <a:spcAft>
                <a:spcPts val="0"/>
              </a:spcAft>
              <a:buNone/>
              <a:defRPr sz="3600">
                <a:solidFill>
                  <a:schemeClr val="lt1"/>
                </a:solidFill>
              </a:defRPr>
            </a:lvl1pPr>
            <a:lvl2pPr lvl="1" rtl="0">
              <a:spcBef>
                <a:spcPts val="0"/>
              </a:spcBef>
              <a:spcAft>
                <a:spcPts val="0"/>
              </a:spcAft>
              <a:buNone/>
              <a:defRPr sz="4000">
                <a:solidFill>
                  <a:schemeClr val="lt1"/>
                </a:solidFill>
              </a:defRPr>
            </a:lvl2pPr>
            <a:lvl3pPr lvl="2" rtl="0">
              <a:spcBef>
                <a:spcPts val="0"/>
              </a:spcBef>
              <a:spcAft>
                <a:spcPts val="0"/>
              </a:spcAft>
              <a:buNone/>
              <a:defRPr sz="4000">
                <a:solidFill>
                  <a:schemeClr val="lt1"/>
                </a:solidFill>
              </a:defRPr>
            </a:lvl3pPr>
            <a:lvl4pPr lvl="3" rtl="0">
              <a:spcBef>
                <a:spcPts val="0"/>
              </a:spcBef>
              <a:spcAft>
                <a:spcPts val="0"/>
              </a:spcAft>
              <a:buNone/>
              <a:defRPr sz="4000">
                <a:solidFill>
                  <a:schemeClr val="lt1"/>
                </a:solidFill>
              </a:defRPr>
            </a:lvl4pPr>
            <a:lvl5pPr lvl="4" rtl="0">
              <a:spcBef>
                <a:spcPts val="0"/>
              </a:spcBef>
              <a:spcAft>
                <a:spcPts val="0"/>
              </a:spcAft>
              <a:buNone/>
              <a:defRPr sz="4000">
                <a:solidFill>
                  <a:schemeClr val="lt1"/>
                </a:solidFill>
              </a:defRPr>
            </a:lvl5pPr>
            <a:lvl6pPr lvl="5" rtl="0">
              <a:spcBef>
                <a:spcPts val="0"/>
              </a:spcBef>
              <a:spcAft>
                <a:spcPts val="0"/>
              </a:spcAft>
              <a:buNone/>
              <a:defRPr sz="4000">
                <a:solidFill>
                  <a:schemeClr val="lt1"/>
                </a:solidFill>
              </a:defRPr>
            </a:lvl6pPr>
            <a:lvl7pPr lvl="6" rtl="0">
              <a:spcBef>
                <a:spcPts val="0"/>
              </a:spcBef>
              <a:spcAft>
                <a:spcPts val="0"/>
              </a:spcAft>
              <a:buNone/>
              <a:defRPr sz="4000">
                <a:solidFill>
                  <a:schemeClr val="lt1"/>
                </a:solidFill>
              </a:defRPr>
            </a:lvl7pPr>
            <a:lvl8pPr lvl="7" rtl="0">
              <a:spcBef>
                <a:spcPts val="0"/>
              </a:spcBef>
              <a:spcAft>
                <a:spcPts val="0"/>
              </a:spcAft>
              <a:buNone/>
              <a:defRPr sz="4000">
                <a:solidFill>
                  <a:schemeClr val="lt1"/>
                </a:solidFill>
              </a:defRPr>
            </a:lvl8pPr>
            <a:lvl9pPr lvl="8" rtl="0">
              <a:spcBef>
                <a:spcPts val="0"/>
              </a:spcBef>
              <a:spcAft>
                <a:spcPts val="0"/>
              </a:spcAft>
              <a:buNone/>
              <a:defRPr sz="4000">
                <a:solidFill>
                  <a:schemeClr val="lt1"/>
                </a:solidFill>
              </a:defRPr>
            </a:lvl9pPr>
          </a:lstStyle>
          <a:p/>
        </p:txBody>
      </p:sp>
      <p:sp>
        <p:nvSpPr>
          <p:cNvPr id="66" name="Google Shape;66;p6"/>
          <p:cNvSpPr txBox="1"/>
          <p:nvPr>
            <p:ph idx="1" type="subTitle"/>
          </p:nvPr>
        </p:nvSpPr>
        <p:spPr>
          <a:xfrm>
            <a:off x="502325" y="1221643"/>
            <a:ext cx="7457700" cy="4116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800">
                <a:solidFill>
                  <a:schemeClr val="lt1"/>
                </a:solidFill>
              </a:defRPr>
            </a:lvl1pPr>
            <a:lvl2pPr lvl="1" rtl="0">
              <a:spcBef>
                <a:spcPts val="1600"/>
              </a:spcBef>
              <a:spcAft>
                <a:spcPts val="0"/>
              </a:spcAft>
              <a:buNone/>
              <a:defRPr sz="2400">
                <a:solidFill>
                  <a:schemeClr val="lt1"/>
                </a:solidFill>
              </a:defRPr>
            </a:lvl2pPr>
            <a:lvl3pPr lvl="2" rtl="0">
              <a:spcBef>
                <a:spcPts val="1600"/>
              </a:spcBef>
              <a:spcAft>
                <a:spcPts val="0"/>
              </a:spcAft>
              <a:buNone/>
              <a:defRPr sz="2400">
                <a:solidFill>
                  <a:schemeClr val="lt1"/>
                </a:solidFill>
              </a:defRPr>
            </a:lvl3pPr>
            <a:lvl4pPr lvl="3" rtl="0">
              <a:spcBef>
                <a:spcPts val="1600"/>
              </a:spcBef>
              <a:spcAft>
                <a:spcPts val="0"/>
              </a:spcAft>
              <a:buNone/>
              <a:defRPr sz="2400">
                <a:solidFill>
                  <a:schemeClr val="lt1"/>
                </a:solidFill>
              </a:defRPr>
            </a:lvl4pPr>
            <a:lvl5pPr lvl="4" rtl="0">
              <a:spcBef>
                <a:spcPts val="1600"/>
              </a:spcBef>
              <a:spcAft>
                <a:spcPts val="0"/>
              </a:spcAft>
              <a:buNone/>
              <a:defRPr sz="2400">
                <a:solidFill>
                  <a:schemeClr val="lt1"/>
                </a:solidFill>
              </a:defRPr>
            </a:lvl5pPr>
            <a:lvl6pPr lvl="5" rtl="0">
              <a:spcBef>
                <a:spcPts val="1600"/>
              </a:spcBef>
              <a:spcAft>
                <a:spcPts val="0"/>
              </a:spcAft>
              <a:buNone/>
              <a:defRPr sz="2400">
                <a:solidFill>
                  <a:schemeClr val="lt1"/>
                </a:solidFill>
              </a:defRPr>
            </a:lvl6pPr>
            <a:lvl7pPr lvl="6" rtl="0">
              <a:spcBef>
                <a:spcPts val="1600"/>
              </a:spcBef>
              <a:spcAft>
                <a:spcPts val="0"/>
              </a:spcAft>
              <a:buNone/>
              <a:defRPr sz="2400">
                <a:solidFill>
                  <a:schemeClr val="lt1"/>
                </a:solidFill>
              </a:defRPr>
            </a:lvl7pPr>
            <a:lvl8pPr lvl="7" rtl="0">
              <a:spcBef>
                <a:spcPts val="1600"/>
              </a:spcBef>
              <a:spcAft>
                <a:spcPts val="0"/>
              </a:spcAft>
              <a:buNone/>
              <a:defRPr sz="2400">
                <a:solidFill>
                  <a:schemeClr val="lt1"/>
                </a:solidFill>
              </a:defRPr>
            </a:lvl8pPr>
            <a:lvl9pPr lvl="8" rtl="0">
              <a:spcBef>
                <a:spcPts val="1600"/>
              </a:spcBef>
              <a:spcAft>
                <a:spcPts val="1600"/>
              </a:spcAft>
              <a:buNone/>
              <a:defRPr sz="2400">
                <a:solidFill>
                  <a:schemeClr val="lt1"/>
                </a:solidFill>
              </a:defRPr>
            </a:lvl9pPr>
          </a:lstStyle>
          <a:p/>
        </p:txBody>
      </p:sp>
      <p:sp>
        <p:nvSpPr>
          <p:cNvPr id="67" name="Google Shape;67;p6"/>
          <p:cNvSpPr txBox="1"/>
          <p:nvPr>
            <p:ph idx="2" type="subTitle"/>
          </p:nvPr>
        </p:nvSpPr>
        <p:spPr>
          <a:xfrm>
            <a:off x="504300" y="2402693"/>
            <a:ext cx="7457700" cy="4116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800">
                <a:solidFill>
                  <a:schemeClr val="lt1"/>
                </a:solidFill>
              </a:defRPr>
            </a:lvl1pPr>
            <a:lvl2pPr lvl="1" rtl="0">
              <a:spcBef>
                <a:spcPts val="1600"/>
              </a:spcBef>
              <a:spcAft>
                <a:spcPts val="0"/>
              </a:spcAft>
              <a:buNone/>
              <a:defRPr sz="2400">
                <a:solidFill>
                  <a:schemeClr val="lt1"/>
                </a:solidFill>
              </a:defRPr>
            </a:lvl2pPr>
            <a:lvl3pPr lvl="2" rtl="0">
              <a:spcBef>
                <a:spcPts val="1600"/>
              </a:spcBef>
              <a:spcAft>
                <a:spcPts val="0"/>
              </a:spcAft>
              <a:buNone/>
              <a:defRPr sz="2400">
                <a:solidFill>
                  <a:schemeClr val="lt1"/>
                </a:solidFill>
              </a:defRPr>
            </a:lvl3pPr>
            <a:lvl4pPr lvl="3" rtl="0">
              <a:spcBef>
                <a:spcPts val="1600"/>
              </a:spcBef>
              <a:spcAft>
                <a:spcPts val="0"/>
              </a:spcAft>
              <a:buNone/>
              <a:defRPr sz="2400">
                <a:solidFill>
                  <a:schemeClr val="lt1"/>
                </a:solidFill>
              </a:defRPr>
            </a:lvl4pPr>
            <a:lvl5pPr lvl="4" rtl="0">
              <a:spcBef>
                <a:spcPts val="1600"/>
              </a:spcBef>
              <a:spcAft>
                <a:spcPts val="0"/>
              </a:spcAft>
              <a:buNone/>
              <a:defRPr sz="2400">
                <a:solidFill>
                  <a:schemeClr val="lt1"/>
                </a:solidFill>
              </a:defRPr>
            </a:lvl5pPr>
            <a:lvl6pPr lvl="5" rtl="0">
              <a:spcBef>
                <a:spcPts val="1600"/>
              </a:spcBef>
              <a:spcAft>
                <a:spcPts val="0"/>
              </a:spcAft>
              <a:buNone/>
              <a:defRPr sz="2400">
                <a:solidFill>
                  <a:schemeClr val="lt1"/>
                </a:solidFill>
              </a:defRPr>
            </a:lvl6pPr>
            <a:lvl7pPr lvl="6" rtl="0">
              <a:spcBef>
                <a:spcPts val="1600"/>
              </a:spcBef>
              <a:spcAft>
                <a:spcPts val="0"/>
              </a:spcAft>
              <a:buNone/>
              <a:defRPr sz="2400">
                <a:solidFill>
                  <a:schemeClr val="lt1"/>
                </a:solidFill>
              </a:defRPr>
            </a:lvl7pPr>
            <a:lvl8pPr lvl="7" rtl="0">
              <a:spcBef>
                <a:spcPts val="1600"/>
              </a:spcBef>
              <a:spcAft>
                <a:spcPts val="0"/>
              </a:spcAft>
              <a:buNone/>
              <a:defRPr sz="2400">
                <a:solidFill>
                  <a:schemeClr val="lt1"/>
                </a:solidFill>
              </a:defRPr>
            </a:lvl8pPr>
            <a:lvl9pPr lvl="8" rtl="0">
              <a:spcBef>
                <a:spcPts val="1600"/>
              </a:spcBef>
              <a:spcAft>
                <a:spcPts val="1600"/>
              </a:spcAft>
              <a:buNone/>
              <a:defRPr sz="2400">
                <a:solidFill>
                  <a:schemeClr val="lt1"/>
                </a:solidFill>
              </a:defRPr>
            </a:lvl9pPr>
          </a:lstStyle>
          <a:p/>
        </p:txBody>
      </p:sp>
      <p:pic>
        <p:nvPicPr>
          <p:cNvPr descr="GA-Cog-900.png" id="68" name="Google Shape;68;p6"/>
          <p:cNvPicPr preferRelativeResize="0"/>
          <p:nvPr/>
        </p:nvPicPr>
        <p:blipFill>
          <a:blip r:embed="rId2">
            <a:alphaModFix/>
          </a:blip>
          <a:stretch>
            <a:fillRect/>
          </a:stretch>
        </p:blipFill>
        <p:spPr>
          <a:xfrm>
            <a:off x="8370750" y="4701500"/>
            <a:ext cx="316051" cy="316051"/>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Slide" showMasterSp="0">
  <p:cSld name="Thank You Slide_1_1_1">
    <p:spTree>
      <p:nvGrpSpPr>
        <p:cNvPr id="69" name="Shape 69"/>
        <p:cNvGrpSpPr/>
        <p:nvPr/>
      </p:nvGrpSpPr>
      <p:grpSpPr>
        <a:xfrm>
          <a:off x="0" y="0"/>
          <a:ext cx="0" cy="0"/>
          <a:chOff x="0" y="0"/>
          <a:chExt cx="0" cy="0"/>
        </a:xfrm>
      </p:grpSpPr>
      <p:sp>
        <p:nvSpPr>
          <p:cNvPr id="70" name="Google Shape;70;p7"/>
          <p:cNvSpPr/>
          <p:nvPr/>
        </p:nvSpPr>
        <p:spPr>
          <a:xfrm>
            <a:off x="-54800" y="-29400"/>
            <a:ext cx="9252600" cy="5204700"/>
          </a:xfrm>
          <a:prstGeom prst="rect">
            <a:avLst/>
          </a:prstGeom>
          <a:solidFill>
            <a:srgbClr val="E51B24"/>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1" name="Google Shape;71;p7"/>
          <p:cNvPicPr preferRelativeResize="0"/>
          <p:nvPr/>
        </p:nvPicPr>
        <p:blipFill>
          <a:blip r:embed="rId2">
            <a:alphaModFix/>
          </a:blip>
          <a:stretch>
            <a:fillRect/>
          </a:stretch>
        </p:blipFill>
        <p:spPr>
          <a:xfrm>
            <a:off x="3886400" y="1886175"/>
            <a:ext cx="1371199" cy="137115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Basic: Title + Text">
  <p:cSld name="CUSTOM_1">
    <p:spTree>
      <p:nvGrpSpPr>
        <p:cNvPr id="72" name="Shape 72"/>
        <p:cNvGrpSpPr/>
        <p:nvPr/>
      </p:nvGrpSpPr>
      <p:grpSpPr>
        <a:xfrm>
          <a:off x="0" y="0"/>
          <a:ext cx="0" cy="0"/>
          <a:chOff x="0" y="0"/>
          <a:chExt cx="0" cy="0"/>
        </a:xfrm>
      </p:grpSpPr>
      <p:sp>
        <p:nvSpPr>
          <p:cNvPr id="73" name="Google Shape;73;p8"/>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None/>
              <a:defRPr sz="2400"/>
            </a:lvl1pPr>
            <a:lvl2pPr lvl="1" rtl="0">
              <a:spcBef>
                <a:spcPts val="0"/>
              </a:spcBef>
              <a:spcAft>
                <a:spcPts val="0"/>
              </a:spcAft>
              <a:buNone/>
              <a:defRPr sz="2400"/>
            </a:lvl2pPr>
            <a:lvl3pPr lvl="2" rtl="0">
              <a:spcBef>
                <a:spcPts val="0"/>
              </a:spcBef>
              <a:spcAft>
                <a:spcPts val="0"/>
              </a:spcAft>
              <a:buNone/>
              <a:defRPr sz="2400"/>
            </a:lvl3pPr>
            <a:lvl4pPr lvl="3" rtl="0">
              <a:spcBef>
                <a:spcPts val="0"/>
              </a:spcBef>
              <a:spcAft>
                <a:spcPts val="0"/>
              </a:spcAft>
              <a:buNone/>
              <a:defRPr sz="2400"/>
            </a:lvl4pPr>
            <a:lvl5pPr lvl="4" rtl="0">
              <a:spcBef>
                <a:spcPts val="0"/>
              </a:spcBef>
              <a:spcAft>
                <a:spcPts val="0"/>
              </a:spcAft>
              <a:buNone/>
              <a:defRPr sz="2400"/>
            </a:lvl5pPr>
            <a:lvl6pPr lvl="5" rtl="0">
              <a:spcBef>
                <a:spcPts val="0"/>
              </a:spcBef>
              <a:spcAft>
                <a:spcPts val="0"/>
              </a:spcAft>
              <a:buNone/>
              <a:defRPr sz="2400"/>
            </a:lvl6pPr>
            <a:lvl7pPr lvl="6" rtl="0">
              <a:spcBef>
                <a:spcPts val="0"/>
              </a:spcBef>
              <a:spcAft>
                <a:spcPts val="0"/>
              </a:spcAft>
              <a:buNone/>
              <a:defRPr sz="2400"/>
            </a:lvl7pPr>
            <a:lvl8pPr lvl="7" rtl="0">
              <a:spcBef>
                <a:spcPts val="0"/>
              </a:spcBef>
              <a:spcAft>
                <a:spcPts val="0"/>
              </a:spcAft>
              <a:buNone/>
              <a:defRPr sz="2400"/>
            </a:lvl8pPr>
            <a:lvl9pPr lvl="8" rtl="0">
              <a:spcBef>
                <a:spcPts val="0"/>
              </a:spcBef>
              <a:spcAft>
                <a:spcPts val="0"/>
              </a:spcAft>
              <a:buNone/>
              <a:defRPr sz="2400"/>
            </a:lvl9pPr>
          </a:lstStyle>
          <a:p/>
        </p:txBody>
      </p:sp>
      <p:sp>
        <p:nvSpPr>
          <p:cNvPr id="74" name="Google Shape;74;p8"/>
          <p:cNvSpPr/>
          <p:nvPr/>
        </p:nvSpPr>
        <p:spPr>
          <a:xfrm>
            <a:off x="564165" y="223687"/>
            <a:ext cx="302700" cy="56700"/>
          </a:xfrm>
          <a:prstGeom prst="rect">
            <a:avLst/>
          </a:prstGeom>
          <a:solidFill>
            <a:srgbClr val="ED332F"/>
          </a:solidFill>
          <a:ln>
            <a:noFill/>
          </a:ln>
        </p:spPr>
        <p:txBody>
          <a:bodyPr anchorCtr="0" anchor="ctr" bIns="64325" lIns="64325" spcFirstLastPara="1" rIns="64325" wrap="square" tIns="64325">
            <a:noAutofit/>
          </a:bodyPr>
          <a:lstStyle/>
          <a:p>
            <a:pPr indent="0" lvl="0" marL="0" rtl="0" algn="l">
              <a:spcBef>
                <a:spcPts val="0"/>
              </a:spcBef>
              <a:spcAft>
                <a:spcPts val="0"/>
              </a:spcAft>
              <a:buNone/>
            </a:pPr>
            <a:r>
              <a:t/>
            </a:r>
            <a:endParaRPr/>
          </a:p>
        </p:txBody>
      </p:sp>
      <p:sp>
        <p:nvSpPr>
          <p:cNvPr id="75" name="Google Shape;75;p8"/>
          <p:cNvSpPr txBox="1"/>
          <p:nvPr>
            <p:ph idx="1" type="body"/>
          </p:nvPr>
        </p:nvSpPr>
        <p:spPr>
          <a:xfrm>
            <a:off x="457200" y="1143000"/>
            <a:ext cx="8229600" cy="29379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30200" lvl="1" marL="914400" rtl="0">
              <a:spcBef>
                <a:spcPts val="1600"/>
              </a:spcBef>
              <a:spcAft>
                <a:spcPts val="0"/>
              </a:spcAft>
              <a:buSzPts val="1600"/>
              <a:buChar char="○"/>
              <a:defRPr/>
            </a:lvl2pPr>
            <a:lvl3pPr indent="-317500" lvl="2" marL="1371600" rtl="0">
              <a:spcBef>
                <a:spcPts val="1600"/>
              </a:spcBef>
              <a:spcAft>
                <a:spcPts val="0"/>
              </a:spcAft>
              <a:buSzPts val="1400"/>
              <a:buChar char="■"/>
              <a:defRPr/>
            </a:lvl3pPr>
            <a:lvl4pPr indent="-304800" lvl="3" marL="1828800" rtl="0">
              <a:spcBef>
                <a:spcPts val="1600"/>
              </a:spcBef>
              <a:spcAft>
                <a:spcPts val="0"/>
              </a:spcAft>
              <a:buSzPts val="1200"/>
              <a:buChar char="●"/>
              <a:defRPr/>
            </a:lvl4pPr>
            <a:lvl5pPr indent="-304800" lvl="4" marL="2286000" rtl="0">
              <a:spcBef>
                <a:spcPts val="1600"/>
              </a:spcBef>
              <a:spcAft>
                <a:spcPts val="0"/>
              </a:spcAft>
              <a:buSzPts val="1200"/>
              <a:buChar char="○"/>
              <a:defRPr/>
            </a:lvl5pPr>
            <a:lvl6pPr indent="-304800" lvl="5" marL="2743200" rtl="0">
              <a:spcBef>
                <a:spcPts val="1600"/>
              </a:spcBef>
              <a:spcAft>
                <a:spcPts val="0"/>
              </a:spcAft>
              <a:buSzPts val="1200"/>
              <a:buChar char="■"/>
              <a:defRPr/>
            </a:lvl6pPr>
            <a:lvl7pPr indent="-304800" lvl="6" marL="3200400" rtl="0">
              <a:spcBef>
                <a:spcPts val="1600"/>
              </a:spcBef>
              <a:spcAft>
                <a:spcPts val="0"/>
              </a:spcAft>
              <a:buSzPts val="1200"/>
              <a:buChar char="●"/>
              <a:defRPr/>
            </a:lvl7pPr>
            <a:lvl8pPr indent="-304800" lvl="7" marL="3657600" rtl="0">
              <a:spcBef>
                <a:spcPts val="1600"/>
              </a:spcBef>
              <a:spcAft>
                <a:spcPts val="0"/>
              </a:spcAft>
              <a:buSzPts val="1200"/>
              <a:buChar char="○"/>
              <a:defRPr/>
            </a:lvl8pPr>
            <a:lvl9pPr indent="-304800" lvl="8" marL="4114800" rtl="0">
              <a:spcBef>
                <a:spcPts val="1600"/>
              </a:spcBef>
              <a:spcAft>
                <a:spcPts val="1600"/>
              </a:spcAft>
              <a:buSzPts val="1200"/>
              <a:buChar char="■"/>
              <a:defRPr/>
            </a:lvl9pPr>
          </a:lstStyle>
          <a:p/>
        </p:txBody>
      </p:sp>
      <p:sp>
        <p:nvSpPr>
          <p:cNvPr id="76" name="Google Shape;76;p8"/>
          <p:cNvSpPr txBox="1"/>
          <p:nvPr>
            <p:ph idx="2" type="body"/>
          </p:nvPr>
        </p:nvSpPr>
        <p:spPr>
          <a:xfrm>
            <a:off x="4572000" y="4712925"/>
            <a:ext cx="3691800" cy="393600"/>
          </a:xfrm>
          <a:prstGeom prst="rect">
            <a:avLst/>
          </a:prstGeom>
        </p:spPr>
        <p:txBody>
          <a:bodyPr anchorCtr="0" anchor="ctr" bIns="91425" lIns="91425" spcFirstLastPara="1" rIns="91425" wrap="square" tIns="91425">
            <a:noAutofit/>
          </a:bodyPr>
          <a:lstStyle>
            <a:lvl1pPr indent="-285750" lvl="0" marL="457200" rtl="0">
              <a:spcBef>
                <a:spcPts val="0"/>
              </a:spcBef>
              <a:spcAft>
                <a:spcPts val="0"/>
              </a:spcAft>
              <a:buSzPts val="900"/>
              <a:buFont typeface="Proxima Nova"/>
              <a:buChar char="●"/>
              <a:defRPr sz="900">
                <a:latin typeface="Proxima Nova"/>
                <a:ea typeface="Proxima Nova"/>
                <a:cs typeface="Proxima Nova"/>
                <a:sym typeface="Proxima Nova"/>
              </a:defRPr>
            </a:lvl1pPr>
            <a:lvl2pPr indent="-285750" lvl="1" marL="914400" rtl="0">
              <a:spcBef>
                <a:spcPts val="0"/>
              </a:spcBef>
              <a:spcAft>
                <a:spcPts val="0"/>
              </a:spcAft>
              <a:buSzPts val="900"/>
              <a:buFont typeface="Proxima Nova"/>
              <a:buChar char="○"/>
              <a:defRPr sz="900">
                <a:latin typeface="Proxima Nova"/>
                <a:ea typeface="Proxima Nova"/>
                <a:cs typeface="Proxima Nova"/>
                <a:sym typeface="Proxima Nova"/>
              </a:defRPr>
            </a:lvl2pPr>
            <a:lvl3pPr indent="-285750" lvl="2" marL="1371600" rtl="0">
              <a:spcBef>
                <a:spcPts val="0"/>
              </a:spcBef>
              <a:spcAft>
                <a:spcPts val="0"/>
              </a:spcAft>
              <a:buSzPts val="900"/>
              <a:buFont typeface="Proxima Nova"/>
              <a:buChar char="■"/>
              <a:defRPr sz="900">
                <a:latin typeface="Proxima Nova"/>
                <a:ea typeface="Proxima Nova"/>
                <a:cs typeface="Proxima Nova"/>
                <a:sym typeface="Proxima Nova"/>
              </a:defRPr>
            </a:lvl3pPr>
            <a:lvl4pPr indent="-285750" lvl="3" marL="1828800" rtl="0">
              <a:spcBef>
                <a:spcPts val="0"/>
              </a:spcBef>
              <a:spcAft>
                <a:spcPts val="0"/>
              </a:spcAft>
              <a:buSzPts val="900"/>
              <a:buFont typeface="Proxima Nova"/>
              <a:buChar char="●"/>
              <a:defRPr sz="900">
                <a:latin typeface="Proxima Nova"/>
                <a:ea typeface="Proxima Nova"/>
                <a:cs typeface="Proxima Nova"/>
                <a:sym typeface="Proxima Nova"/>
              </a:defRPr>
            </a:lvl4pPr>
            <a:lvl5pPr indent="-285750" lvl="4" marL="2286000" rtl="0">
              <a:spcBef>
                <a:spcPts val="0"/>
              </a:spcBef>
              <a:spcAft>
                <a:spcPts val="0"/>
              </a:spcAft>
              <a:buSzPts val="900"/>
              <a:buFont typeface="Proxima Nova"/>
              <a:buChar char="○"/>
              <a:defRPr sz="900">
                <a:latin typeface="Proxima Nova"/>
                <a:ea typeface="Proxima Nova"/>
                <a:cs typeface="Proxima Nova"/>
                <a:sym typeface="Proxima Nova"/>
              </a:defRPr>
            </a:lvl5pPr>
            <a:lvl6pPr indent="-285750" lvl="5" marL="2743200" rtl="0">
              <a:spcBef>
                <a:spcPts val="0"/>
              </a:spcBef>
              <a:spcAft>
                <a:spcPts val="0"/>
              </a:spcAft>
              <a:buSzPts val="900"/>
              <a:buFont typeface="Proxima Nova"/>
              <a:buChar char="■"/>
              <a:defRPr sz="900">
                <a:latin typeface="Proxima Nova"/>
                <a:ea typeface="Proxima Nova"/>
                <a:cs typeface="Proxima Nova"/>
                <a:sym typeface="Proxima Nova"/>
              </a:defRPr>
            </a:lvl6pPr>
            <a:lvl7pPr indent="-285750" lvl="6" marL="3200400" rtl="0">
              <a:spcBef>
                <a:spcPts val="0"/>
              </a:spcBef>
              <a:spcAft>
                <a:spcPts val="0"/>
              </a:spcAft>
              <a:buSzPts val="900"/>
              <a:buFont typeface="Proxima Nova"/>
              <a:buChar char="●"/>
              <a:defRPr sz="900">
                <a:latin typeface="Proxima Nova"/>
                <a:ea typeface="Proxima Nova"/>
                <a:cs typeface="Proxima Nova"/>
                <a:sym typeface="Proxima Nova"/>
              </a:defRPr>
            </a:lvl7pPr>
            <a:lvl8pPr indent="-285750" lvl="7" marL="3657600" rtl="0">
              <a:spcBef>
                <a:spcPts val="0"/>
              </a:spcBef>
              <a:spcAft>
                <a:spcPts val="0"/>
              </a:spcAft>
              <a:buSzPts val="900"/>
              <a:buFont typeface="Proxima Nova"/>
              <a:buChar char="○"/>
              <a:defRPr sz="900">
                <a:latin typeface="Proxima Nova"/>
                <a:ea typeface="Proxima Nova"/>
                <a:cs typeface="Proxima Nova"/>
                <a:sym typeface="Proxima Nova"/>
              </a:defRPr>
            </a:lvl8pPr>
            <a:lvl9pPr indent="-285750" lvl="8" marL="4114800" rtl="0">
              <a:spcBef>
                <a:spcPts val="0"/>
              </a:spcBef>
              <a:spcAft>
                <a:spcPts val="0"/>
              </a:spcAft>
              <a:buSzPts val="900"/>
              <a:buFont typeface="Proxima Nova"/>
              <a:buChar char="■"/>
              <a:defRPr sz="900">
                <a:latin typeface="Proxima Nova"/>
                <a:ea typeface="Proxima Nova"/>
                <a:cs typeface="Proxima Nova"/>
                <a:sym typeface="Proxima Nova"/>
              </a:defRPr>
            </a:lvl9pPr>
          </a:lstStyle>
          <a:p/>
        </p:txBody>
      </p:sp>
      <p:sp>
        <p:nvSpPr>
          <p:cNvPr id="77" name="Google Shape;77;p8"/>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lvl1pPr lvl="0" rtl="0">
              <a:buNone/>
              <a:defRPr sz="900">
                <a:solidFill>
                  <a:schemeClr val="dk1"/>
                </a:solidFill>
                <a:latin typeface="Proxima Nova"/>
                <a:ea typeface="Proxima Nova"/>
                <a:cs typeface="Proxima Nova"/>
                <a:sym typeface="Proxima Nova"/>
              </a:defRPr>
            </a:lvl1pPr>
            <a:lvl2pPr lvl="1" rtl="0">
              <a:buNone/>
              <a:defRPr sz="900">
                <a:solidFill>
                  <a:schemeClr val="dk1"/>
                </a:solidFill>
                <a:latin typeface="Proxima Nova"/>
                <a:ea typeface="Proxima Nova"/>
                <a:cs typeface="Proxima Nova"/>
                <a:sym typeface="Proxima Nova"/>
              </a:defRPr>
            </a:lvl2pPr>
            <a:lvl3pPr lvl="2" rtl="0">
              <a:buNone/>
              <a:defRPr sz="900">
                <a:solidFill>
                  <a:schemeClr val="dk1"/>
                </a:solidFill>
                <a:latin typeface="Proxima Nova"/>
                <a:ea typeface="Proxima Nova"/>
                <a:cs typeface="Proxima Nova"/>
                <a:sym typeface="Proxima Nova"/>
              </a:defRPr>
            </a:lvl3pPr>
            <a:lvl4pPr lvl="3" rtl="0">
              <a:buNone/>
              <a:defRPr sz="900">
                <a:solidFill>
                  <a:schemeClr val="dk1"/>
                </a:solidFill>
                <a:latin typeface="Proxima Nova"/>
                <a:ea typeface="Proxima Nova"/>
                <a:cs typeface="Proxima Nova"/>
                <a:sym typeface="Proxima Nova"/>
              </a:defRPr>
            </a:lvl4pPr>
            <a:lvl5pPr lvl="4" rtl="0">
              <a:buNone/>
              <a:defRPr sz="900">
                <a:solidFill>
                  <a:schemeClr val="dk1"/>
                </a:solidFill>
                <a:latin typeface="Proxima Nova"/>
                <a:ea typeface="Proxima Nova"/>
                <a:cs typeface="Proxima Nova"/>
                <a:sym typeface="Proxima Nova"/>
              </a:defRPr>
            </a:lvl5pPr>
            <a:lvl6pPr lvl="5" rtl="0">
              <a:buNone/>
              <a:defRPr sz="900">
                <a:solidFill>
                  <a:schemeClr val="dk1"/>
                </a:solidFill>
                <a:latin typeface="Proxima Nova"/>
                <a:ea typeface="Proxima Nova"/>
                <a:cs typeface="Proxima Nova"/>
                <a:sym typeface="Proxima Nova"/>
              </a:defRPr>
            </a:lvl6pPr>
            <a:lvl7pPr lvl="6" rtl="0">
              <a:buNone/>
              <a:defRPr sz="900">
                <a:solidFill>
                  <a:schemeClr val="dk1"/>
                </a:solidFill>
                <a:latin typeface="Proxima Nova"/>
                <a:ea typeface="Proxima Nova"/>
                <a:cs typeface="Proxima Nova"/>
                <a:sym typeface="Proxima Nova"/>
              </a:defRPr>
            </a:lvl7pPr>
            <a:lvl8pPr lvl="7" rtl="0">
              <a:buNone/>
              <a:defRPr sz="900">
                <a:solidFill>
                  <a:schemeClr val="dk1"/>
                </a:solidFill>
                <a:latin typeface="Proxima Nova"/>
                <a:ea typeface="Proxima Nova"/>
                <a:cs typeface="Proxima Nova"/>
                <a:sym typeface="Proxima Nova"/>
              </a:defRPr>
            </a:lvl8pPr>
            <a:lvl9pPr lvl="8" rtl="0">
              <a:buNone/>
              <a:defRPr sz="900">
                <a:solidFill>
                  <a:schemeClr val="dk1"/>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a:t>
            </a:r>
            <a:r>
              <a:rPr lang="en"/>
              <a:t>2021</a:t>
            </a:r>
            <a:r>
              <a:rPr lang="en"/>
              <a:t> General Assembly</a:t>
            </a:r>
            <a:endParaRPr/>
          </a:p>
        </p:txBody>
      </p:sp>
    </p:spTree>
  </p:cSld>
  <p:clrMapOvr>
    <a:masterClrMapping/>
  </p:clrMapOvr>
  <p:extLst>
    <p:ext uri="{DCECCB84-F9BA-43D5-87BE-67443E8EF086}">
      <p15:sldGuideLst>
        <p15:guide id="1" orient="horz" pos="1620">
          <p15:clr>
            <a:srgbClr val="F9AD4C"/>
          </p15:clr>
        </p15:guide>
        <p15:guide id="2" pos="2880">
          <p15:clr>
            <a:srgbClr val="F9AD4C"/>
          </p15:clr>
        </p15:guide>
        <p15:guide id="3" pos="288">
          <p15:clr>
            <a:srgbClr val="F9AD4C"/>
          </p15:clr>
        </p15:guide>
      </p15:sldGuideLst>
    </p:ext>
  </p:extLst>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Title Only">
  <p:cSld name="CUSTOM_1_1">
    <p:spTree>
      <p:nvGrpSpPr>
        <p:cNvPr id="78" name="Shape 78"/>
        <p:cNvGrpSpPr/>
        <p:nvPr/>
      </p:nvGrpSpPr>
      <p:grpSpPr>
        <a:xfrm>
          <a:off x="0" y="0"/>
          <a:ext cx="0" cy="0"/>
          <a:chOff x="0" y="0"/>
          <a:chExt cx="0" cy="0"/>
        </a:xfrm>
      </p:grpSpPr>
      <p:sp>
        <p:nvSpPr>
          <p:cNvPr id="79" name="Google Shape;79;p9"/>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None/>
              <a:defRPr sz="2400"/>
            </a:lvl1pPr>
            <a:lvl2pPr lvl="1" rtl="0">
              <a:spcBef>
                <a:spcPts val="0"/>
              </a:spcBef>
              <a:spcAft>
                <a:spcPts val="0"/>
              </a:spcAft>
              <a:buNone/>
              <a:defRPr sz="2400"/>
            </a:lvl2pPr>
            <a:lvl3pPr lvl="2" rtl="0">
              <a:spcBef>
                <a:spcPts val="0"/>
              </a:spcBef>
              <a:spcAft>
                <a:spcPts val="0"/>
              </a:spcAft>
              <a:buNone/>
              <a:defRPr sz="2400"/>
            </a:lvl3pPr>
            <a:lvl4pPr lvl="3" rtl="0">
              <a:spcBef>
                <a:spcPts val="0"/>
              </a:spcBef>
              <a:spcAft>
                <a:spcPts val="0"/>
              </a:spcAft>
              <a:buNone/>
              <a:defRPr sz="2400"/>
            </a:lvl4pPr>
            <a:lvl5pPr lvl="4" rtl="0">
              <a:spcBef>
                <a:spcPts val="0"/>
              </a:spcBef>
              <a:spcAft>
                <a:spcPts val="0"/>
              </a:spcAft>
              <a:buNone/>
              <a:defRPr sz="2400"/>
            </a:lvl5pPr>
            <a:lvl6pPr lvl="5" rtl="0">
              <a:spcBef>
                <a:spcPts val="0"/>
              </a:spcBef>
              <a:spcAft>
                <a:spcPts val="0"/>
              </a:spcAft>
              <a:buNone/>
              <a:defRPr sz="2400"/>
            </a:lvl6pPr>
            <a:lvl7pPr lvl="6" rtl="0">
              <a:spcBef>
                <a:spcPts val="0"/>
              </a:spcBef>
              <a:spcAft>
                <a:spcPts val="0"/>
              </a:spcAft>
              <a:buNone/>
              <a:defRPr sz="2400"/>
            </a:lvl7pPr>
            <a:lvl8pPr lvl="7" rtl="0">
              <a:spcBef>
                <a:spcPts val="0"/>
              </a:spcBef>
              <a:spcAft>
                <a:spcPts val="0"/>
              </a:spcAft>
              <a:buNone/>
              <a:defRPr sz="2400"/>
            </a:lvl8pPr>
            <a:lvl9pPr lvl="8" rtl="0">
              <a:spcBef>
                <a:spcPts val="0"/>
              </a:spcBef>
              <a:spcAft>
                <a:spcPts val="0"/>
              </a:spcAft>
              <a:buNone/>
              <a:defRPr sz="2400"/>
            </a:lvl9pPr>
          </a:lstStyle>
          <a:p/>
        </p:txBody>
      </p:sp>
      <p:sp>
        <p:nvSpPr>
          <p:cNvPr id="80" name="Google Shape;80;p9"/>
          <p:cNvSpPr/>
          <p:nvPr/>
        </p:nvSpPr>
        <p:spPr>
          <a:xfrm>
            <a:off x="564165" y="223687"/>
            <a:ext cx="302700" cy="56700"/>
          </a:xfrm>
          <a:prstGeom prst="rect">
            <a:avLst/>
          </a:prstGeom>
          <a:solidFill>
            <a:srgbClr val="ED332F"/>
          </a:solidFill>
          <a:ln>
            <a:noFill/>
          </a:ln>
        </p:spPr>
        <p:txBody>
          <a:bodyPr anchorCtr="0" anchor="ctr" bIns="64325" lIns="64325" spcFirstLastPara="1" rIns="64325" wrap="square" tIns="64325">
            <a:noAutofit/>
          </a:bodyPr>
          <a:lstStyle/>
          <a:p>
            <a:pPr indent="0" lvl="0" marL="0" rtl="0" algn="l">
              <a:spcBef>
                <a:spcPts val="0"/>
              </a:spcBef>
              <a:spcAft>
                <a:spcPts val="0"/>
              </a:spcAft>
              <a:buNone/>
            </a:pPr>
            <a:r>
              <a:t/>
            </a:r>
            <a:endParaRPr/>
          </a:p>
        </p:txBody>
      </p:sp>
      <p:sp>
        <p:nvSpPr>
          <p:cNvPr id="81" name="Google Shape;81;p9"/>
          <p:cNvSpPr txBox="1"/>
          <p:nvPr>
            <p:ph idx="1" type="body"/>
          </p:nvPr>
        </p:nvSpPr>
        <p:spPr>
          <a:xfrm>
            <a:off x="4572000" y="4712925"/>
            <a:ext cx="3691800" cy="393600"/>
          </a:xfrm>
          <a:prstGeom prst="rect">
            <a:avLst/>
          </a:prstGeom>
        </p:spPr>
        <p:txBody>
          <a:bodyPr anchorCtr="0" anchor="ctr" bIns="91425" lIns="91425" spcFirstLastPara="1" rIns="91425" wrap="square" tIns="91425">
            <a:noAutofit/>
          </a:bodyPr>
          <a:lstStyle>
            <a:lvl1pPr indent="-285750" lvl="0" marL="457200" rtl="0">
              <a:spcBef>
                <a:spcPts val="0"/>
              </a:spcBef>
              <a:spcAft>
                <a:spcPts val="0"/>
              </a:spcAft>
              <a:buSzPts val="900"/>
              <a:buFont typeface="Proxima Nova"/>
              <a:buChar char="●"/>
              <a:defRPr sz="900">
                <a:latin typeface="Proxima Nova"/>
                <a:ea typeface="Proxima Nova"/>
                <a:cs typeface="Proxima Nova"/>
                <a:sym typeface="Proxima Nova"/>
              </a:defRPr>
            </a:lvl1pPr>
            <a:lvl2pPr indent="-285750" lvl="1" marL="914400" rtl="0">
              <a:spcBef>
                <a:spcPts val="0"/>
              </a:spcBef>
              <a:spcAft>
                <a:spcPts val="0"/>
              </a:spcAft>
              <a:buSzPts val="900"/>
              <a:buFont typeface="Proxima Nova"/>
              <a:buChar char="○"/>
              <a:defRPr sz="900">
                <a:latin typeface="Proxima Nova"/>
                <a:ea typeface="Proxima Nova"/>
                <a:cs typeface="Proxima Nova"/>
                <a:sym typeface="Proxima Nova"/>
              </a:defRPr>
            </a:lvl2pPr>
            <a:lvl3pPr indent="-285750" lvl="2" marL="1371600" rtl="0">
              <a:spcBef>
                <a:spcPts val="0"/>
              </a:spcBef>
              <a:spcAft>
                <a:spcPts val="0"/>
              </a:spcAft>
              <a:buSzPts val="900"/>
              <a:buFont typeface="Proxima Nova"/>
              <a:buChar char="■"/>
              <a:defRPr sz="900">
                <a:latin typeface="Proxima Nova"/>
                <a:ea typeface="Proxima Nova"/>
                <a:cs typeface="Proxima Nova"/>
                <a:sym typeface="Proxima Nova"/>
              </a:defRPr>
            </a:lvl3pPr>
            <a:lvl4pPr indent="-285750" lvl="3" marL="1828800" rtl="0">
              <a:spcBef>
                <a:spcPts val="0"/>
              </a:spcBef>
              <a:spcAft>
                <a:spcPts val="0"/>
              </a:spcAft>
              <a:buSzPts val="900"/>
              <a:buFont typeface="Proxima Nova"/>
              <a:buChar char="●"/>
              <a:defRPr sz="900">
                <a:latin typeface="Proxima Nova"/>
                <a:ea typeface="Proxima Nova"/>
                <a:cs typeface="Proxima Nova"/>
                <a:sym typeface="Proxima Nova"/>
              </a:defRPr>
            </a:lvl4pPr>
            <a:lvl5pPr indent="-285750" lvl="4" marL="2286000" rtl="0">
              <a:spcBef>
                <a:spcPts val="0"/>
              </a:spcBef>
              <a:spcAft>
                <a:spcPts val="0"/>
              </a:spcAft>
              <a:buSzPts val="900"/>
              <a:buFont typeface="Proxima Nova"/>
              <a:buChar char="○"/>
              <a:defRPr sz="900">
                <a:latin typeface="Proxima Nova"/>
                <a:ea typeface="Proxima Nova"/>
                <a:cs typeface="Proxima Nova"/>
                <a:sym typeface="Proxima Nova"/>
              </a:defRPr>
            </a:lvl5pPr>
            <a:lvl6pPr indent="-285750" lvl="5" marL="2743200" rtl="0">
              <a:spcBef>
                <a:spcPts val="0"/>
              </a:spcBef>
              <a:spcAft>
                <a:spcPts val="0"/>
              </a:spcAft>
              <a:buSzPts val="900"/>
              <a:buFont typeface="Proxima Nova"/>
              <a:buChar char="■"/>
              <a:defRPr sz="900">
                <a:latin typeface="Proxima Nova"/>
                <a:ea typeface="Proxima Nova"/>
                <a:cs typeface="Proxima Nova"/>
                <a:sym typeface="Proxima Nova"/>
              </a:defRPr>
            </a:lvl6pPr>
            <a:lvl7pPr indent="-285750" lvl="6" marL="3200400" rtl="0">
              <a:spcBef>
                <a:spcPts val="0"/>
              </a:spcBef>
              <a:spcAft>
                <a:spcPts val="0"/>
              </a:spcAft>
              <a:buSzPts val="900"/>
              <a:buFont typeface="Proxima Nova"/>
              <a:buChar char="●"/>
              <a:defRPr sz="900">
                <a:latin typeface="Proxima Nova"/>
                <a:ea typeface="Proxima Nova"/>
                <a:cs typeface="Proxima Nova"/>
                <a:sym typeface="Proxima Nova"/>
              </a:defRPr>
            </a:lvl7pPr>
            <a:lvl8pPr indent="-285750" lvl="7" marL="3657600" rtl="0">
              <a:spcBef>
                <a:spcPts val="0"/>
              </a:spcBef>
              <a:spcAft>
                <a:spcPts val="0"/>
              </a:spcAft>
              <a:buSzPts val="900"/>
              <a:buFont typeface="Proxima Nova"/>
              <a:buChar char="○"/>
              <a:defRPr sz="900">
                <a:latin typeface="Proxima Nova"/>
                <a:ea typeface="Proxima Nova"/>
                <a:cs typeface="Proxima Nova"/>
                <a:sym typeface="Proxima Nova"/>
              </a:defRPr>
            </a:lvl8pPr>
            <a:lvl9pPr indent="-285750" lvl="8" marL="4114800" rtl="0">
              <a:spcBef>
                <a:spcPts val="0"/>
              </a:spcBef>
              <a:spcAft>
                <a:spcPts val="0"/>
              </a:spcAft>
              <a:buSzPts val="900"/>
              <a:buFont typeface="Proxima Nova"/>
              <a:buChar char="■"/>
              <a:defRPr sz="900">
                <a:latin typeface="Proxima Nova"/>
                <a:ea typeface="Proxima Nova"/>
                <a:cs typeface="Proxima Nova"/>
                <a:sym typeface="Proxima Nova"/>
              </a:defRPr>
            </a:lvl9pPr>
          </a:lstStyle>
          <a:p/>
        </p:txBody>
      </p:sp>
      <p:sp>
        <p:nvSpPr>
          <p:cNvPr id="82" name="Google Shape;82;p9"/>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lvl1pPr lvl="0" rtl="0">
              <a:buNone/>
              <a:defRPr sz="900">
                <a:solidFill>
                  <a:schemeClr val="dk1"/>
                </a:solidFill>
                <a:latin typeface="Proxima Nova"/>
                <a:ea typeface="Proxima Nova"/>
                <a:cs typeface="Proxima Nova"/>
                <a:sym typeface="Proxima Nova"/>
              </a:defRPr>
            </a:lvl1pPr>
            <a:lvl2pPr lvl="1" rtl="0">
              <a:buNone/>
              <a:defRPr sz="900">
                <a:solidFill>
                  <a:schemeClr val="dk1"/>
                </a:solidFill>
                <a:latin typeface="Proxima Nova"/>
                <a:ea typeface="Proxima Nova"/>
                <a:cs typeface="Proxima Nova"/>
                <a:sym typeface="Proxima Nova"/>
              </a:defRPr>
            </a:lvl2pPr>
            <a:lvl3pPr lvl="2" rtl="0">
              <a:buNone/>
              <a:defRPr sz="900">
                <a:solidFill>
                  <a:schemeClr val="dk1"/>
                </a:solidFill>
                <a:latin typeface="Proxima Nova"/>
                <a:ea typeface="Proxima Nova"/>
                <a:cs typeface="Proxima Nova"/>
                <a:sym typeface="Proxima Nova"/>
              </a:defRPr>
            </a:lvl3pPr>
            <a:lvl4pPr lvl="3" rtl="0">
              <a:buNone/>
              <a:defRPr sz="900">
                <a:solidFill>
                  <a:schemeClr val="dk1"/>
                </a:solidFill>
                <a:latin typeface="Proxima Nova"/>
                <a:ea typeface="Proxima Nova"/>
                <a:cs typeface="Proxima Nova"/>
                <a:sym typeface="Proxima Nova"/>
              </a:defRPr>
            </a:lvl4pPr>
            <a:lvl5pPr lvl="4" rtl="0">
              <a:buNone/>
              <a:defRPr sz="900">
                <a:solidFill>
                  <a:schemeClr val="dk1"/>
                </a:solidFill>
                <a:latin typeface="Proxima Nova"/>
                <a:ea typeface="Proxima Nova"/>
                <a:cs typeface="Proxima Nova"/>
                <a:sym typeface="Proxima Nova"/>
              </a:defRPr>
            </a:lvl5pPr>
            <a:lvl6pPr lvl="5" rtl="0">
              <a:buNone/>
              <a:defRPr sz="900">
                <a:solidFill>
                  <a:schemeClr val="dk1"/>
                </a:solidFill>
                <a:latin typeface="Proxima Nova"/>
                <a:ea typeface="Proxima Nova"/>
                <a:cs typeface="Proxima Nova"/>
                <a:sym typeface="Proxima Nova"/>
              </a:defRPr>
            </a:lvl6pPr>
            <a:lvl7pPr lvl="6" rtl="0">
              <a:buNone/>
              <a:defRPr sz="900">
                <a:solidFill>
                  <a:schemeClr val="dk1"/>
                </a:solidFill>
                <a:latin typeface="Proxima Nova"/>
                <a:ea typeface="Proxima Nova"/>
                <a:cs typeface="Proxima Nova"/>
                <a:sym typeface="Proxima Nova"/>
              </a:defRPr>
            </a:lvl7pPr>
            <a:lvl8pPr lvl="7" rtl="0">
              <a:buNone/>
              <a:defRPr sz="900">
                <a:solidFill>
                  <a:schemeClr val="dk1"/>
                </a:solidFill>
                <a:latin typeface="Proxima Nova"/>
                <a:ea typeface="Proxima Nova"/>
                <a:cs typeface="Proxima Nova"/>
                <a:sym typeface="Proxima Nova"/>
              </a:defRPr>
            </a:lvl8pPr>
            <a:lvl9pPr lvl="8" rtl="0">
              <a:buNone/>
              <a:defRPr sz="900">
                <a:solidFill>
                  <a:schemeClr val="dk1"/>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a:t>
            </a:r>
            <a:r>
              <a:rPr lang="en"/>
              <a:t>2021</a:t>
            </a:r>
            <a:r>
              <a:rPr lang="en"/>
              <a:t> General Assembly</a:t>
            </a:r>
            <a:endParaRPr/>
          </a:p>
        </p:txBody>
      </p:sp>
    </p:spTree>
  </p:cSld>
  <p:clrMapOvr>
    <a:masterClrMapping/>
  </p:clrMapOvr>
  <p:extLst>
    <p:ext uri="{DCECCB84-F9BA-43D5-87BE-67443E8EF086}">
      <p15:sldGuideLst>
        <p15:guide id="1" orient="horz" pos="1620">
          <p15:clr>
            <a:srgbClr val="F9AD4C"/>
          </p15:clr>
        </p15:guide>
        <p15:guide id="2" pos="2880">
          <p15:clr>
            <a:srgbClr val="F9AD4C"/>
          </p15:clr>
        </p15:guide>
        <p15:guide id="3" pos="288">
          <p15:clr>
            <a:srgbClr val="F9AD4C"/>
          </p15:clr>
        </p15:guide>
      </p15:sldGuideLst>
    </p:ext>
  </p:extLst>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 Subtitle">
  <p:cSld name="CUSTOM_1_1_1">
    <p:spTree>
      <p:nvGrpSpPr>
        <p:cNvPr id="83" name="Shape 83"/>
        <p:cNvGrpSpPr/>
        <p:nvPr/>
      </p:nvGrpSpPr>
      <p:grpSpPr>
        <a:xfrm>
          <a:off x="0" y="0"/>
          <a:ext cx="0" cy="0"/>
          <a:chOff x="0" y="0"/>
          <a:chExt cx="0" cy="0"/>
        </a:xfrm>
      </p:grpSpPr>
      <p:sp>
        <p:nvSpPr>
          <p:cNvPr id="84" name="Google Shape;84;p10"/>
          <p:cNvSpPr txBox="1"/>
          <p:nvPr>
            <p:ph type="title"/>
          </p:nvPr>
        </p:nvSpPr>
        <p:spPr>
          <a:xfrm>
            <a:off x="457200" y="304800"/>
            <a:ext cx="8520600" cy="3936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400"/>
            </a:lvl1pPr>
            <a:lvl2pPr lvl="1" rtl="0">
              <a:spcBef>
                <a:spcPts val="0"/>
              </a:spcBef>
              <a:spcAft>
                <a:spcPts val="0"/>
              </a:spcAft>
              <a:buNone/>
              <a:defRPr sz="2400"/>
            </a:lvl2pPr>
            <a:lvl3pPr lvl="2" rtl="0">
              <a:spcBef>
                <a:spcPts val="0"/>
              </a:spcBef>
              <a:spcAft>
                <a:spcPts val="0"/>
              </a:spcAft>
              <a:buNone/>
              <a:defRPr sz="2400"/>
            </a:lvl3pPr>
            <a:lvl4pPr lvl="3" rtl="0">
              <a:spcBef>
                <a:spcPts val="0"/>
              </a:spcBef>
              <a:spcAft>
                <a:spcPts val="0"/>
              </a:spcAft>
              <a:buNone/>
              <a:defRPr sz="2400"/>
            </a:lvl4pPr>
            <a:lvl5pPr lvl="4" rtl="0">
              <a:spcBef>
                <a:spcPts val="0"/>
              </a:spcBef>
              <a:spcAft>
                <a:spcPts val="0"/>
              </a:spcAft>
              <a:buNone/>
              <a:defRPr sz="2400"/>
            </a:lvl5pPr>
            <a:lvl6pPr lvl="5" rtl="0">
              <a:spcBef>
                <a:spcPts val="0"/>
              </a:spcBef>
              <a:spcAft>
                <a:spcPts val="0"/>
              </a:spcAft>
              <a:buNone/>
              <a:defRPr sz="2400"/>
            </a:lvl6pPr>
            <a:lvl7pPr lvl="6" rtl="0">
              <a:spcBef>
                <a:spcPts val="0"/>
              </a:spcBef>
              <a:spcAft>
                <a:spcPts val="0"/>
              </a:spcAft>
              <a:buNone/>
              <a:defRPr sz="2400"/>
            </a:lvl7pPr>
            <a:lvl8pPr lvl="7" rtl="0">
              <a:spcBef>
                <a:spcPts val="0"/>
              </a:spcBef>
              <a:spcAft>
                <a:spcPts val="0"/>
              </a:spcAft>
              <a:buNone/>
              <a:defRPr sz="2400"/>
            </a:lvl8pPr>
            <a:lvl9pPr lvl="8" rtl="0">
              <a:spcBef>
                <a:spcPts val="0"/>
              </a:spcBef>
              <a:spcAft>
                <a:spcPts val="0"/>
              </a:spcAft>
              <a:buNone/>
              <a:defRPr sz="2400"/>
            </a:lvl9pPr>
          </a:lstStyle>
          <a:p/>
        </p:txBody>
      </p:sp>
      <p:sp>
        <p:nvSpPr>
          <p:cNvPr id="85" name="Google Shape;85;p10"/>
          <p:cNvSpPr txBox="1"/>
          <p:nvPr>
            <p:ph idx="1" type="subTitle"/>
          </p:nvPr>
        </p:nvSpPr>
        <p:spPr>
          <a:xfrm>
            <a:off x="457200" y="582550"/>
            <a:ext cx="8305500" cy="4593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b="1" sz="2400"/>
            </a:lvl1pPr>
            <a:lvl2pPr lvl="1">
              <a:spcBef>
                <a:spcPts val="1600"/>
              </a:spcBef>
              <a:spcAft>
                <a:spcPts val="0"/>
              </a:spcAft>
              <a:buSzPts val="1600"/>
              <a:buNone/>
              <a:defRPr b="1"/>
            </a:lvl2pPr>
            <a:lvl3pPr lvl="2">
              <a:spcBef>
                <a:spcPts val="1600"/>
              </a:spcBef>
              <a:spcAft>
                <a:spcPts val="0"/>
              </a:spcAft>
              <a:buSzPts val="1400"/>
              <a:buNone/>
              <a:defRPr b="1"/>
            </a:lvl3pPr>
            <a:lvl4pPr lvl="3">
              <a:spcBef>
                <a:spcPts val="1600"/>
              </a:spcBef>
              <a:spcAft>
                <a:spcPts val="0"/>
              </a:spcAft>
              <a:buSzPts val="1200"/>
              <a:buNone/>
              <a:defRPr b="1"/>
            </a:lvl4pPr>
            <a:lvl5pPr lvl="4">
              <a:spcBef>
                <a:spcPts val="1600"/>
              </a:spcBef>
              <a:spcAft>
                <a:spcPts val="0"/>
              </a:spcAft>
              <a:buSzPts val="1200"/>
              <a:buNone/>
              <a:defRPr b="1"/>
            </a:lvl5pPr>
            <a:lvl6pPr lvl="5">
              <a:spcBef>
                <a:spcPts val="1600"/>
              </a:spcBef>
              <a:spcAft>
                <a:spcPts val="0"/>
              </a:spcAft>
              <a:buSzPts val="1200"/>
              <a:buNone/>
              <a:defRPr b="1"/>
            </a:lvl6pPr>
            <a:lvl7pPr lvl="6">
              <a:spcBef>
                <a:spcPts val="1600"/>
              </a:spcBef>
              <a:spcAft>
                <a:spcPts val="0"/>
              </a:spcAft>
              <a:buSzPts val="1200"/>
              <a:buNone/>
              <a:defRPr b="1"/>
            </a:lvl7pPr>
            <a:lvl8pPr lvl="7">
              <a:spcBef>
                <a:spcPts val="1600"/>
              </a:spcBef>
              <a:spcAft>
                <a:spcPts val="0"/>
              </a:spcAft>
              <a:buSzPts val="1200"/>
              <a:buNone/>
              <a:defRPr b="1"/>
            </a:lvl8pPr>
            <a:lvl9pPr lvl="8">
              <a:spcBef>
                <a:spcPts val="1600"/>
              </a:spcBef>
              <a:spcAft>
                <a:spcPts val="1600"/>
              </a:spcAft>
              <a:buSzPts val="1200"/>
              <a:buNone/>
              <a:defRPr b="1"/>
            </a:lvl9pPr>
          </a:lstStyle>
          <a:p/>
        </p:txBody>
      </p:sp>
      <p:sp>
        <p:nvSpPr>
          <p:cNvPr id="86" name="Google Shape;86;p10"/>
          <p:cNvSpPr/>
          <p:nvPr/>
        </p:nvSpPr>
        <p:spPr>
          <a:xfrm>
            <a:off x="564165" y="223687"/>
            <a:ext cx="302700" cy="56700"/>
          </a:xfrm>
          <a:prstGeom prst="rect">
            <a:avLst/>
          </a:prstGeom>
          <a:solidFill>
            <a:srgbClr val="ED332F"/>
          </a:solidFill>
          <a:ln>
            <a:noFill/>
          </a:ln>
        </p:spPr>
        <p:txBody>
          <a:bodyPr anchorCtr="0" anchor="ctr" bIns="64325" lIns="64325" spcFirstLastPara="1" rIns="64325" wrap="square" tIns="64325">
            <a:noAutofit/>
          </a:bodyPr>
          <a:lstStyle/>
          <a:p>
            <a:pPr indent="0" lvl="0" marL="0" rtl="0" algn="l">
              <a:spcBef>
                <a:spcPts val="0"/>
              </a:spcBef>
              <a:spcAft>
                <a:spcPts val="0"/>
              </a:spcAft>
              <a:buNone/>
            </a:pPr>
            <a:r>
              <a:t/>
            </a:r>
            <a:endParaRPr/>
          </a:p>
        </p:txBody>
      </p:sp>
      <p:sp>
        <p:nvSpPr>
          <p:cNvPr id="87" name="Google Shape;87;p10"/>
          <p:cNvSpPr txBox="1"/>
          <p:nvPr>
            <p:ph idx="2" type="body"/>
          </p:nvPr>
        </p:nvSpPr>
        <p:spPr>
          <a:xfrm>
            <a:off x="4572000" y="4712925"/>
            <a:ext cx="3691800" cy="393600"/>
          </a:xfrm>
          <a:prstGeom prst="rect">
            <a:avLst/>
          </a:prstGeom>
        </p:spPr>
        <p:txBody>
          <a:bodyPr anchorCtr="0" anchor="ctr" bIns="91425" lIns="91425" spcFirstLastPara="1" rIns="91425" wrap="square" tIns="91425">
            <a:noAutofit/>
          </a:bodyPr>
          <a:lstStyle>
            <a:lvl1pPr indent="-285750" lvl="0" marL="457200" rtl="0">
              <a:spcBef>
                <a:spcPts val="0"/>
              </a:spcBef>
              <a:spcAft>
                <a:spcPts val="0"/>
              </a:spcAft>
              <a:buSzPts val="900"/>
              <a:buFont typeface="Proxima Nova"/>
              <a:buChar char="●"/>
              <a:defRPr sz="900">
                <a:latin typeface="Proxima Nova"/>
                <a:ea typeface="Proxima Nova"/>
                <a:cs typeface="Proxima Nova"/>
                <a:sym typeface="Proxima Nova"/>
              </a:defRPr>
            </a:lvl1pPr>
            <a:lvl2pPr indent="-285750" lvl="1" marL="914400" rtl="0">
              <a:spcBef>
                <a:spcPts val="0"/>
              </a:spcBef>
              <a:spcAft>
                <a:spcPts val="0"/>
              </a:spcAft>
              <a:buSzPts val="900"/>
              <a:buFont typeface="Proxima Nova"/>
              <a:buChar char="○"/>
              <a:defRPr sz="900">
                <a:latin typeface="Proxima Nova"/>
                <a:ea typeface="Proxima Nova"/>
                <a:cs typeface="Proxima Nova"/>
                <a:sym typeface="Proxima Nova"/>
              </a:defRPr>
            </a:lvl2pPr>
            <a:lvl3pPr indent="-285750" lvl="2" marL="1371600" rtl="0">
              <a:spcBef>
                <a:spcPts val="0"/>
              </a:spcBef>
              <a:spcAft>
                <a:spcPts val="0"/>
              </a:spcAft>
              <a:buSzPts val="900"/>
              <a:buFont typeface="Proxima Nova"/>
              <a:buChar char="■"/>
              <a:defRPr sz="900">
                <a:latin typeface="Proxima Nova"/>
                <a:ea typeface="Proxima Nova"/>
                <a:cs typeface="Proxima Nova"/>
                <a:sym typeface="Proxima Nova"/>
              </a:defRPr>
            </a:lvl3pPr>
            <a:lvl4pPr indent="-285750" lvl="3" marL="1828800" rtl="0">
              <a:spcBef>
                <a:spcPts val="0"/>
              </a:spcBef>
              <a:spcAft>
                <a:spcPts val="0"/>
              </a:spcAft>
              <a:buSzPts val="900"/>
              <a:buFont typeface="Proxima Nova"/>
              <a:buChar char="●"/>
              <a:defRPr sz="900">
                <a:latin typeface="Proxima Nova"/>
                <a:ea typeface="Proxima Nova"/>
                <a:cs typeface="Proxima Nova"/>
                <a:sym typeface="Proxima Nova"/>
              </a:defRPr>
            </a:lvl4pPr>
            <a:lvl5pPr indent="-285750" lvl="4" marL="2286000" rtl="0">
              <a:spcBef>
                <a:spcPts val="0"/>
              </a:spcBef>
              <a:spcAft>
                <a:spcPts val="0"/>
              </a:spcAft>
              <a:buSzPts val="900"/>
              <a:buFont typeface="Proxima Nova"/>
              <a:buChar char="○"/>
              <a:defRPr sz="900">
                <a:latin typeface="Proxima Nova"/>
                <a:ea typeface="Proxima Nova"/>
                <a:cs typeface="Proxima Nova"/>
                <a:sym typeface="Proxima Nova"/>
              </a:defRPr>
            </a:lvl5pPr>
            <a:lvl6pPr indent="-285750" lvl="5" marL="2743200" rtl="0">
              <a:spcBef>
                <a:spcPts val="0"/>
              </a:spcBef>
              <a:spcAft>
                <a:spcPts val="0"/>
              </a:spcAft>
              <a:buSzPts val="900"/>
              <a:buFont typeface="Proxima Nova"/>
              <a:buChar char="■"/>
              <a:defRPr sz="900">
                <a:latin typeface="Proxima Nova"/>
                <a:ea typeface="Proxima Nova"/>
                <a:cs typeface="Proxima Nova"/>
                <a:sym typeface="Proxima Nova"/>
              </a:defRPr>
            </a:lvl6pPr>
            <a:lvl7pPr indent="-285750" lvl="6" marL="3200400" rtl="0">
              <a:spcBef>
                <a:spcPts val="0"/>
              </a:spcBef>
              <a:spcAft>
                <a:spcPts val="0"/>
              </a:spcAft>
              <a:buSzPts val="900"/>
              <a:buFont typeface="Proxima Nova"/>
              <a:buChar char="●"/>
              <a:defRPr sz="900">
                <a:latin typeface="Proxima Nova"/>
                <a:ea typeface="Proxima Nova"/>
                <a:cs typeface="Proxima Nova"/>
                <a:sym typeface="Proxima Nova"/>
              </a:defRPr>
            </a:lvl7pPr>
            <a:lvl8pPr indent="-285750" lvl="7" marL="3657600" rtl="0">
              <a:spcBef>
                <a:spcPts val="0"/>
              </a:spcBef>
              <a:spcAft>
                <a:spcPts val="0"/>
              </a:spcAft>
              <a:buSzPts val="900"/>
              <a:buFont typeface="Proxima Nova"/>
              <a:buChar char="○"/>
              <a:defRPr sz="900">
                <a:latin typeface="Proxima Nova"/>
                <a:ea typeface="Proxima Nova"/>
                <a:cs typeface="Proxima Nova"/>
                <a:sym typeface="Proxima Nova"/>
              </a:defRPr>
            </a:lvl8pPr>
            <a:lvl9pPr indent="-285750" lvl="8" marL="4114800" rtl="0">
              <a:spcBef>
                <a:spcPts val="0"/>
              </a:spcBef>
              <a:spcAft>
                <a:spcPts val="0"/>
              </a:spcAft>
              <a:buSzPts val="900"/>
              <a:buFont typeface="Proxima Nova"/>
              <a:buChar char="■"/>
              <a:defRPr sz="900">
                <a:latin typeface="Proxima Nova"/>
                <a:ea typeface="Proxima Nova"/>
                <a:cs typeface="Proxima Nova"/>
                <a:sym typeface="Proxima Nova"/>
              </a:defRPr>
            </a:lvl9pPr>
          </a:lstStyle>
          <a:p/>
        </p:txBody>
      </p:sp>
      <p:sp>
        <p:nvSpPr>
          <p:cNvPr id="88" name="Google Shape;88;p10"/>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lvl1pPr lvl="0" rtl="0">
              <a:buNone/>
              <a:defRPr sz="900">
                <a:solidFill>
                  <a:schemeClr val="dk1"/>
                </a:solidFill>
                <a:latin typeface="Proxima Nova"/>
                <a:ea typeface="Proxima Nova"/>
                <a:cs typeface="Proxima Nova"/>
                <a:sym typeface="Proxima Nova"/>
              </a:defRPr>
            </a:lvl1pPr>
            <a:lvl2pPr lvl="1" rtl="0">
              <a:buNone/>
              <a:defRPr sz="900">
                <a:solidFill>
                  <a:schemeClr val="dk1"/>
                </a:solidFill>
                <a:latin typeface="Proxima Nova"/>
                <a:ea typeface="Proxima Nova"/>
                <a:cs typeface="Proxima Nova"/>
                <a:sym typeface="Proxima Nova"/>
              </a:defRPr>
            </a:lvl2pPr>
            <a:lvl3pPr lvl="2" rtl="0">
              <a:buNone/>
              <a:defRPr sz="900">
                <a:solidFill>
                  <a:schemeClr val="dk1"/>
                </a:solidFill>
                <a:latin typeface="Proxima Nova"/>
                <a:ea typeface="Proxima Nova"/>
                <a:cs typeface="Proxima Nova"/>
                <a:sym typeface="Proxima Nova"/>
              </a:defRPr>
            </a:lvl3pPr>
            <a:lvl4pPr lvl="3" rtl="0">
              <a:buNone/>
              <a:defRPr sz="900">
                <a:solidFill>
                  <a:schemeClr val="dk1"/>
                </a:solidFill>
                <a:latin typeface="Proxima Nova"/>
                <a:ea typeface="Proxima Nova"/>
                <a:cs typeface="Proxima Nova"/>
                <a:sym typeface="Proxima Nova"/>
              </a:defRPr>
            </a:lvl4pPr>
            <a:lvl5pPr lvl="4" rtl="0">
              <a:buNone/>
              <a:defRPr sz="900">
                <a:solidFill>
                  <a:schemeClr val="dk1"/>
                </a:solidFill>
                <a:latin typeface="Proxima Nova"/>
                <a:ea typeface="Proxima Nova"/>
                <a:cs typeface="Proxima Nova"/>
                <a:sym typeface="Proxima Nova"/>
              </a:defRPr>
            </a:lvl5pPr>
            <a:lvl6pPr lvl="5" rtl="0">
              <a:buNone/>
              <a:defRPr sz="900">
                <a:solidFill>
                  <a:schemeClr val="dk1"/>
                </a:solidFill>
                <a:latin typeface="Proxima Nova"/>
                <a:ea typeface="Proxima Nova"/>
                <a:cs typeface="Proxima Nova"/>
                <a:sym typeface="Proxima Nova"/>
              </a:defRPr>
            </a:lvl6pPr>
            <a:lvl7pPr lvl="6" rtl="0">
              <a:buNone/>
              <a:defRPr sz="900">
                <a:solidFill>
                  <a:schemeClr val="dk1"/>
                </a:solidFill>
                <a:latin typeface="Proxima Nova"/>
                <a:ea typeface="Proxima Nova"/>
                <a:cs typeface="Proxima Nova"/>
                <a:sym typeface="Proxima Nova"/>
              </a:defRPr>
            </a:lvl7pPr>
            <a:lvl8pPr lvl="7" rtl="0">
              <a:buNone/>
              <a:defRPr sz="900">
                <a:solidFill>
                  <a:schemeClr val="dk1"/>
                </a:solidFill>
                <a:latin typeface="Proxima Nova"/>
                <a:ea typeface="Proxima Nova"/>
                <a:cs typeface="Proxima Nova"/>
                <a:sym typeface="Proxima Nova"/>
              </a:defRPr>
            </a:lvl8pPr>
            <a:lvl9pPr lvl="8" rtl="0">
              <a:buNone/>
              <a:defRPr sz="900">
                <a:solidFill>
                  <a:schemeClr val="dk1"/>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a:t>
            </a:r>
            <a:r>
              <a:rPr lang="en"/>
              <a:t>2021</a:t>
            </a:r>
            <a:r>
              <a:rPr lang="en"/>
              <a:t> General Assembly</a:t>
            </a:r>
            <a:endParaRPr/>
          </a:p>
        </p:txBody>
      </p:sp>
      <p:sp>
        <p:nvSpPr>
          <p:cNvPr id="89" name="Google Shape;89;p10"/>
          <p:cNvSpPr txBox="1"/>
          <p:nvPr>
            <p:ph idx="3" type="body"/>
          </p:nvPr>
        </p:nvSpPr>
        <p:spPr>
          <a:xfrm>
            <a:off x="457200" y="1280725"/>
            <a:ext cx="8229600" cy="28002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30200" lvl="1" marL="914400" rtl="0">
              <a:spcBef>
                <a:spcPts val="1600"/>
              </a:spcBef>
              <a:spcAft>
                <a:spcPts val="0"/>
              </a:spcAft>
              <a:buSzPts val="1600"/>
              <a:buChar char="○"/>
              <a:defRPr/>
            </a:lvl2pPr>
            <a:lvl3pPr indent="-317500" lvl="2" marL="1371600" rtl="0">
              <a:spcBef>
                <a:spcPts val="1600"/>
              </a:spcBef>
              <a:spcAft>
                <a:spcPts val="0"/>
              </a:spcAft>
              <a:buSzPts val="1400"/>
              <a:buChar char="■"/>
              <a:defRPr/>
            </a:lvl3pPr>
            <a:lvl4pPr indent="-304800" lvl="3" marL="1828800" rtl="0">
              <a:spcBef>
                <a:spcPts val="1600"/>
              </a:spcBef>
              <a:spcAft>
                <a:spcPts val="0"/>
              </a:spcAft>
              <a:buSzPts val="1200"/>
              <a:buChar char="●"/>
              <a:defRPr/>
            </a:lvl4pPr>
            <a:lvl5pPr indent="-304800" lvl="4" marL="2286000" rtl="0">
              <a:spcBef>
                <a:spcPts val="1600"/>
              </a:spcBef>
              <a:spcAft>
                <a:spcPts val="0"/>
              </a:spcAft>
              <a:buSzPts val="1200"/>
              <a:buChar char="○"/>
              <a:defRPr/>
            </a:lvl5pPr>
            <a:lvl6pPr indent="-304800" lvl="5" marL="2743200" rtl="0">
              <a:spcBef>
                <a:spcPts val="1600"/>
              </a:spcBef>
              <a:spcAft>
                <a:spcPts val="0"/>
              </a:spcAft>
              <a:buSzPts val="1200"/>
              <a:buChar char="■"/>
              <a:defRPr/>
            </a:lvl6pPr>
            <a:lvl7pPr indent="-304800" lvl="6" marL="3200400" rtl="0">
              <a:spcBef>
                <a:spcPts val="1600"/>
              </a:spcBef>
              <a:spcAft>
                <a:spcPts val="0"/>
              </a:spcAft>
              <a:buSzPts val="1200"/>
              <a:buChar char="●"/>
              <a:defRPr/>
            </a:lvl7pPr>
            <a:lvl8pPr indent="-304800" lvl="7" marL="3657600" rtl="0">
              <a:spcBef>
                <a:spcPts val="1600"/>
              </a:spcBef>
              <a:spcAft>
                <a:spcPts val="0"/>
              </a:spcAft>
              <a:buSzPts val="1200"/>
              <a:buChar char="○"/>
              <a:defRPr/>
            </a:lvl8pPr>
            <a:lvl9pPr indent="-304800" lvl="8" marL="4114800" rtl="0">
              <a:spcBef>
                <a:spcPts val="1600"/>
              </a:spcBef>
              <a:spcAft>
                <a:spcPts val="1600"/>
              </a:spcAft>
              <a:buSzPts val="1200"/>
              <a:buChar char="■"/>
              <a:defRPr/>
            </a:lvl9pPr>
          </a:lstStyle>
          <a:p/>
        </p:txBody>
      </p:sp>
    </p:spTree>
  </p:cSld>
  <p:clrMapOvr>
    <a:masterClrMapping/>
  </p:clrMapOvr>
  <p:extLst>
    <p:ext uri="{DCECCB84-F9BA-43D5-87BE-67443E8EF086}">
      <p15:sldGuideLst>
        <p15:guide id="1" orient="horz" pos="1620">
          <p15:clr>
            <a:srgbClr val="F9AD4C"/>
          </p15:clr>
        </p15:guide>
        <p15:guide id="2" pos="2880">
          <p15:clr>
            <a:srgbClr val="F9AD4C"/>
          </p15:clr>
        </p15:guide>
        <p15:guide id="3" pos="288">
          <p15:clr>
            <a:srgbClr val="F9AD4C"/>
          </p15:clr>
        </p15:guide>
      </p15:sldGuideLst>
    </p:ext>
  </p:extLst>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19.xml"/><Relationship Id="rId22" Type="http://schemas.openxmlformats.org/officeDocument/2006/relationships/slideLayout" Target="../slideLayouts/slideLayout21.xml"/><Relationship Id="rId21" Type="http://schemas.openxmlformats.org/officeDocument/2006/relationships/slideLayout" Target="../slideLayouts/slideLayout20.xml"/><Relationship Id="rId24" Type="http://schemas.openxmlformats.org/officeDocument/2006/relationships/slideLayout" Target="../slideLayouts/slideLayout23.xml"/><Relationship Id="rId23" Type="http://schemas.openxmlformats.org/officeDocument/2006/relationships/slideLayout" Target="../slideLayouts/slideLayout22.xml"/><Relationship Id="rId1" Type="http://schemas.openxmlformats.org/officeDocument/2006/relationships/image" Target="../media/image10.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26" Type="http://schemas.openxmlformats.org/officeDocument/2006/relationships/slideLayout" Target="../slideLayouts/slideLayout25.xml"/><Relationship Id="rId25" Type="http://schemas.openxmlformats.org/officeDocument/2006/relationships/slideLayout" Target="../slideLayouts/slideLayout24.xml"/><Relationship Id="rId28" Type="http://schemas.openxmlformats.org/officeDocument/2006/relationships/slideLayout" Target="../slideLayouts/slideLayout27.xml"/><Relationship Id="rId27" Type="http://schemas.openxmlformats.org/officeDocument/2006/relationships/slideLayout" Target="../slideLayouts/slideLayout26.xml"/><Relationship Id="rId5" Type="http://schemas.openxmlformats.org/officeDocument/2006/relationships/slideLayout" Target="../slideLayouts/slideLayout4.xml"/><Relationship Id="rId6" Type="http://schemas.openxmlformats.org/officeDocument/2006/relationships/slideLayout" Target="../slideLayouts/slideLayout5.xml"/><Relationship Id="rId29" Type="http://schemas.openxmlformats.org/officeDocument/2006/relationships/slideLayout" Target="../slideLayouts/slideLayout28.xml"/><Relationship Id="rId7" Type="http://schemas.openxmlformats.org/officeDocument/2006/relationships/slideLayout" Target="../slideLayouts/slideLayout6.xml"/><Relationship Id="rId8" Type="http://schemas.openxmlformats.org/officeDocument/2006/relationships/slideLayout" Target="../slideLayouts/slideLayout7.xml"/><Relationship Id="rId31" Type="http://schemas.openxmlformats.org/officeDocument/2006/relationships/slideLayout" Target="../slideLayouts/slideLayout30.xml"/><Relationship Id="rId30" Type="http://schemas.openxmlformats.org/officeDocument/2006/relationships/slideLayout" Target="../slideLayouts/slideLayout29.xml"/><Relationship Id="rId11" Type="http://schemas.openxmlformats.org/officeDocument/2006/relationships/slideLayout" Target="../slideLayouts/slideLayout10.xml"/><Relationship Id="rId33" Type="http://schemas.openxmlformats.org/officeDocument/2006/relationships/slideLayout" Target="../slideLayouts/slideLayout32.xml"/><Relationship Id="rId10" Type="http://schemas.openxmlformats.org/officeDocument/2006/relationships/slideLayout" Target="../slideLayouts/slideLayout9.xml"/><Relationship Id="rId32" Type="http://schemas.openxmlformats.org/officeDocument/2006/relationships/slideLayout" Target="../slideLayouts/slideLayout31.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34" Type="http://schemas.openxmlformats.org/officeDocument/2006/relationships/theme" Target="../theme/theme1.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19" Type="http://schemas.openxmlformats.org/officeDocument/2006/relationships/slideLayout" Target="../slideLayouts/slideLayout18.xml"/><Relationship Id="rId18"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57200" y="216425"/>
            <a:ext cx="8229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600"/>
              <a:buFont typeface="Proxima Nova"/>
              <a:buNone/>
              <a:defRPr b="1" sz="2600">
                <a:solidFill>
                  <a:schemeClr val="dk1"/>
                </a:solidFill>
                <a:latin typeface="Proxima Nova"/>
                <a:ea typeface="Proxima Nova"/>
                <a:cs typeface="Proxima Nova"/>
                <a:sym typeface="Proxima Nova"/>
              </a:defRPr>
            </a:lvl1pPr>
            <a:lvl2pPr lvl="1" rtl="0">
              <a:spcBef>
                <a:spcPts val="0"/>
              </a:spcBef>
              <a:spcAft>
                <a:spcPts val="0"/>
              </a:spcAft>
              <a:buClr>
                <a:schemeClr val="dk1"/>
              </a:buClr>
              <a:buSzPts val="2600"/>
              <a:buNone/>
              <a:defRPr sz="2600">
                <a:solidFill>
                  <a:schemeClr val="dk1"/>
                </a:solidFill>
              </a:defRPr>
            </a:lvl2pPr>
            <a:lvl3pPr lvl="2" rtl="0">
              <a:spcBef>
                <a:spcPts val="0"/>
              </a:spcBef>
              <a:spcAft>
                <a:spcPts val="0"/>
              </a:spcAft>
              <a:buClr>
                <a:schemeClr val="dk1"/>
              </a:buClr>
              <a:buSzPts val="2600"/>
              <a:buNone/>
              <a:defRPr sz="2600">
                <a:solidFill>
                  <a:schemeClr val="dk1"/>
                </a:solidFill>
              </a:defRPr>
            </a:lvl3pPr>
            <a:lvl4pPr lvl="3" rtl="0">
              <a:spcBef>
                <a:spcPts val="0"/>
              </a:spcBef>
              <a:spcAft>
                <a:spcPts val="0"/>
              </a:spcAft>
              <a:buClr>
                <a:schemeClr val="dk1"/>
              </a:buClr>
              <a:buSzPts val="2600"/>
              <a:buNone/>
              <a:defRPr sz="2600">
                <a:solidFill>
                  <a:schemeClr val="dk1"/>
                </a:solidFill>
              </a:defRPr>
            </a:lvl4pPr>
            <a:lvl5pPr lvl="4" rtl="0">
              <a:spcBef>
                <a:spcPts val="0"/>
              </a:spcBef>
              <a:spcAft>
                <a:spcPts val="0"/>
              </a:spcAft>
              <a:buClr>
                <a:schemeClr val="dk1"/>
              </a:buClr>
              <a:buSzPts val="2600"/>
              <a:buNone/>
              <a:defRPr sz="2600">
                <a:solidFill>
                  <a:schemeClr val="dk1"/>
                </a:solidFill>
              </a:defRPr>
            </a:lvl5pPr>
            <a:lvl6pPr lvl="5" rtl="0">
              <a:spcBef>
                <a:spcPts val="0"/>
              </a:spcBef>
              <a:spcAft>
                <a:spcPts val="0"/>
              </a:spcAft>
              <a:buClr>
                <a:schemeClr val="dk1"/>
              </a:buClr>
              <a:buSzPts val="2600"/>
              <a:buNone/>
              <a:defRPr sz="2600">
                <a:solidFill>
                  <a:schemeClr val="dk1"/>
                </a:solidFill>
              </a:defRPr>
            </a:lvl6pPr>
            <a:lvl7pPr lvl="6" rtl="0">
              <a:spcBef>
                <a:spcPts val="0"/>
              </a:spcBef>
              <a:spcAft>
                <a:spcPts val="0"/>
              </a:spcAft>
              <a:buClr>
                <a:schemeClr val="dk1"/>
              </a:buClr>
              <a:buSzPts val="2600"/>
              <a:buNone/>
              <a:defRPr sz="2600">
                <a:solidFill>
                  <a:schemeClr val="dk1"/>
                </a:solidFill>
              </a:defRPr>
            </a:lvl7pPr>
            <a:lvl8pPr lvl="7" rtl="0">
              <a:spcBef>
                <a:spcPts val="0"/>
              </a:spcBef>
              <a:spcAft>
                <a:spcPts val="0"/>
              </a:spcAft>
              <a:buClr>
                <a:schemeClr val="dk1"/>
              </a:buClr>
              <a:buSzPts val="2600"/>
              <a:buNone/>
              <a:defRPr sz="2600">
                <a:solidFill>
                  <a:schemeClr val="dk1"/>
                </a:solidFill>
              </a:defRPr>
            </a:lvl8pPr>
            <a:lvl9pPr lvl="8" rtl="0">
              <a:spcBef>
                <a:spcPts val="0"/>
              </a:spcBef>
              <a:spcAft>
                <a:spcPts val="0"/>
              </a:spcAft>
              <a:buClr>
                <a:schemeClr val="dk1"/>
              </a:buClr>
              <a:buSzPts val="2600"/>
              <a:buNone/>
              <a:defRPr sz="2600">
                <a:solidFill>
                  <a:schemeClr val="dk1"/>
                </a:solidFill>
              </a:defRPr>
            </a:lvl9pPr>
          </a:lstStyle>
          <a:p/>
        </p:txBody>
      </p:sp>
      <p:sp>
        <p:nvSpPr>
          <p:cNvPr id="7" name="Google Shape;7;p1"/>
          <p:cNvSpPr txBox="1"/>
          <p:nvPr>
            <p:ph idx="1" type="body"/>
          </p:nvPr>
        </p:nvSpPr>
        <p:spPr>
          <a:xfrm>
            <a:off x="457200" y="1017725"/>
            <a:ext cx="8229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SzPts val="1800"/>
              <a:buFont typeface="Proxima Nova"/>
              <a:buChar char="●"/>
              <a:defRPr sz="1800">
                <a:latin typeface="Proxima Nova"/>
                <a:ea typeface="Proxima Nova"/>
                <a:cs typeface="Proxima Nova"/>
                <a:sym typeface="Proxima Nova"/>
              </a:defRPr>
            </a:lvl1pPr>
            <a:lvl2pPr indent="-330200" lvl="1" marL="914400" rtl="0">
              <a:lnSpc>
                <a:spcPct val="115000"/>
              </a:lnSpc>
              <a:spcBef>
                <a:spcPts val="1600"/>
              </a:spcBef>
              <a:spcAft>
                <a:spcPts val="0"/>
              </a:spcAft>
              <a:buSzPts val="1600"/>
              <a:buFont typeface="Proxima Nova"/>
              <a:buChar char="○"/>
              <a:defRPr sz="1600">
                <a:latin typeface="Proxima Nova"/>
                <a:ea typeface="Proxima Nova"/>
                <a:cs typeface="Proxima Nova"/>
                <a:sym typeface="Proxima Nova"/>
              </a:defRPr>
            </a:lvl2pPr>
            <a:lvl3pPr indent="-317500" lvl="2" marL="1371600" rtl="0">
              <a:lnSpc>
                <a:spcPct val="115000"/>
              </a:lnSpc>
              <a:spcBef>
                <a:spcPts val="1600"/>
              </a:spcBef>
              <a:spcAft>
                <a:spcPts val="0"/>
              </a:spcAft>
              <a:buSzPts val="1400"/>
              <a:buFont typeface="Proxima Nova"/>
              <a:buChar char="■"/>
              <a:defRPr>
                <a:latin typeface="Proxima Nova"/>
                <a:ea typeface="Proxima Nova"/>
                <a:cs typeface="Proxima Nova"/>
                <a:sym typeface="Proxima Nova"/>
              </a:defRPr>
            </a:lvl3pPr>
            <a:lvl4pPr indent="-304800" lvl="3" marL="1828800" rtl="0">
              <a:lnSpc>
                <a:spcPct val="115000"/>
              </a:lnSpc>
              <a:spcBef>
                <a:spcPts val="1600"/>
              </a:spcBef>
              <a:spcAft>
                <a:spcPts val="0"/>
              </a:spcAft>
              <a:buSzPts val="1200"/>
              <a:buFont typeface="Proxima Nova"/>
              <a:buChar char="●"/>
              <a:defRPr sz="1200">
                <a:latin typeface="Proxima Nova"/>
                <a:ea typeface="Proxima Nova"/>
                <a:cs typeface="Proxima Nova"/>
                <a:sym typeface="Proxima Nova"/>
              </a:defRPr>
            </a:lvl4pPr>
            <a:lvl5pPr indent="-304800" lvl="4" marL="2286000" rtl="0">
              <a:lnSpc>
                <a:spcPct val="115000"/>
              </a:lnSpc>
              <a:spcBef>
                <a:spcPts val="1600"/>
              </a:spcBef>
              <a:spcAft>
                <a:spcPts val="0"/>
              </a:spcAft>
              <a:buSzPts val="1200"/>
              <a:buFont typeface="Proxima Nova"/>
              <a:buChar char="○"/>
              <a:defRPr sz="1200">
                <a:latin typeface="Proxima Nova"/>
                <a:ea typeface="Proxima Nova"/>
                <a:cs typeface="Proxima Nova"/>
                <a:sym typeface="Proxima Nova"/>
              </a:defRPr>
            </a:lvl5pPr>
            <a:lvl6pPr indent="-304800" lvl="5" marL="2743200" rtl="0">
              <a:lnSpc>
                <a:spcPct val="115000"/>
              </a:lnSpc>
              <a:spcBef>
                <a:spcPts val="1600"/>
              </a:spcBef>
              <a:spcAft>
                <a:spcPts val="0"/>
              </a:spcAft>
              <a:buSzPts val="1200"/>
              <a:buFont typeface="Proxima Nova"/>
              <a:buChar char="■"/>
              <a:defRPr sz="1200">
                <a:latin typeface="Proxima Nova"/>
                <a:ea typeface="Proxima Nova"/>
                <a:cs typeface="Proxima Nova"/>
                <a:sym typeface="Proxima Nova"/>
              </a:defRPr>
            </a:lvl6pPr>
            <a:lvl7pPr indent="-304800" lvl="6" marL="3200400" rtl="0">
              <a:lnSpc>
                <a:spcPct val="115000"/>
              </a:lnSpc>
              <a:spcBef>
                <a:spcPts val="1600"/>
              </a:spcBef>
              <a:spcAft>
                <a:spcPts val="0"/>
              </a:spcAft>
              <a:buSzPts val="1200"/>
              <a:buFont typeface="Proxima Nova"/>
              <a:buChar char="●"/>
              <a:defRPr sz="1200">
                <a:latin typeface="Proxima Nova"/>
                <a:ea typeface="Proxima Nova"/>
                <a:cs typeface="Proxima Nova"/>
                <a:sym typeface="Proxima Nova"/>
              </a:defRPr>
            </a:lvl7pPr>
            <a:lvl8pPr indent="-304800" lvl="7" marL="3657600" rtl="0">
              <a:lnSpc>
                <a:spcPct val="115000"/>
              </a:lnSpc>
              <a:spcBef>
                <a:spcPts val="1600"/>
              </a:spcBef>
              <a:spcAft>
                <a:spcPts val="0"/>
              </a:spcAft>
              <a:buSzPts val="1200"/>
              <a:buFont typeface="Proxima Nova"/>
              <a:buChar char="○"/>
              <a:defRPr sz="1200">
                <a:latin typeface="Proxima Nova"/>
                <a:ea typeface="Proxima Nova"/>
                <a:cs typeface="Proxima Nova"/>
                <a:sym typeface="Proxima Nova"/>
              </a:defRPr>
            </a:lvl8pPr>
            <a:lvl9pPr indent="-304800" lvl="8" marL="4114800" rtl="0">
              <a:lnSpc>
                <a:spcPct val="115000"/>
              </a:lnSpc>
              <a:spcBef>
                <a:spcPts val="1600"/>
              </a:spcBef>
              <a:spcAft>
                <a:spcPts val="1600"/>
              </a:spcAft>
              <a:buSzPts val="1200"/>
              <a:buFont typeface="Proxima Nova"/>
              <a:buChar char="■"/>
              <a:defRPr sz="1200">
                <a:latin typeface="Proxima Nova"/>
                <a:ea typeface="Proxima Nova"/>
                <a:cs typeface="Proxima Nova"/>
                <a:sym typeface="Proxima Nova"/>
              </a:defRPr>
            </a:lvl9pPr>
          </a:lstStyle>
          <a:p/>
        </p:txBody>
      </p:sp>
      <p:pic>
        <p:nvPicPr>
          <p:cNvPr descr="GA-Cog-900.png" id="8" name="Google Shape;8;p1"/>
          <p:cNvPicPr preferRelativeResize="0"/>
          <p:nvPr/>
        </p:nvPicPr>
        <p:blipFill>
          <a:blip r:embed="rId1">
            <a:alphaModFix/>
          </a:blip>
          <a:stretch>
            <a:fillRect/>
          </a:stretch>
        </p:blipFill>
        <p:spPr>
          <a:xfrm>
            <a:off x="8370750" y="4701500"/>
            <a:ext cx="316051" cy="316051"/>
          </a:xfrm>
          <a:prstGeom prst="rect">
            <a:avLst/>
          </a:prstGeom>
          <a:noFill/>
          <a:ln>
            <a:noFill/>
          </a:ln>
        </p:spPr>
      </p:pic>
      <p:sp>
        <p:nvSpPr>
          <p:cNvPr id="9" name="Google Shape;9;p1"/>
          <p:cNvSpPr txBox="1"/>
          <p:nvPr>
            <p:ph idx="12" type="sldNum"/>
          </p:nvPr>
        </p:nvSpPr>
        <p:spPr>
          <a:xfrm>
            <a:off x="457200" y="4662725"/>
            <a:ext cx="2372100" cy="393600"/>
          </a:xfrm>
          <a:prstGeom prst="rect">
            <a:avLst/>
          </a:prstGeom>
          <a:noFill/>
          <a:ln>
            <a:noFill/>
          </a:ln>
        </p:spPr>
        <p:txBody>
          <a:bodyPr anchorCtr="0" anchor="ctr" bIns="91425" lIns="91425" spcFirstLastPara="1" rIns="91425" wrap="square" tIns="91425">
            <a:noAutofit/>
          </a:bodyPr>
          <a:lstStyle>
            <a:lvl1pPr lvl="0" rtl="0">
              <a:buNone/>
              <a:defRPr sz="900">
                <a:solidFill>
                  <a:schemeClr val="dk1"/>
                </a:solidFill>
                <a:latin typeface="Proxima Nova"/>
                <a:ea typeface="Proxima Nova"/>
                <a:cs typeface="Proxima Nova"/>
                <a:sym typeface="Proxima Nova"/>
              </a:defRPr>
            </a:lvl1pPr>
            <a:lvl2pPr lvl="1" rtl="0">
              <a:buNone/>
              <a:defRPr sz="900">
                <a:solidFill>
                  <a:schemeClr val="dk1"/>
                </a:solidFill>
                <a:latin typeface="Proxima Nova"/>
                <a:ea typeface="Proxima Nova"/>
                <a:cs typeface="Proxima Nova"/>
                <a:sym typeface="Proxima Nova"/>
              </a:defRPr>
            </a:lvl2pPr>
            <a:lvl3pPr lvl="2" rtl="0">
              <a:buNone/>
              <a:defRPr sz="900">
                <a:solidFill>
                  <a:schemeClr val="dk1"/>
                </a:solidFill>
                <a:latin typeface="Proxima Nova"/>
                <a:ea typeface="Proxima Nova"/>
                <a:cs typeface="Proxima Nova"/>
                <a:sym typeface="Proxima Nova"/>
              </a:defRPr>
            </a:lvl3pPr>
            <a:lvl4pPr lvl="3" rtl="0">
              <a:buNone/>
              <a:defRPr sz="900">
                <a:solidFill>
                  <a:schemeClr val="dk1"/>
                </a:solidFill>
                <a:latin typeface="Proxima Nova"/>
                <a:ea typeface="Proxima Nova"/>
                <a:cs typeface="Proxima Nova"/>
                <a:sym typeface="Proxima Nova"/>
              </a:defRPr>
            </a:lvl4pPr>
            <a:lvl5pPr lvl="4" rtl="0">
              <a:buNone/>
              <a:defRPr sz="900">
                <a:solidFill>
                  <a:schemeClr val="dk1"/>
                </a:solidFill>
                <a:latin typeface="Proxima Nova"/>
                <a:ea typeface="Proxima Nova"/>
                <a:cs typeface="Proxima Nova"/>
                <a:sym typeface="Proxima Nova"/>
              </a:defRPr>
            </a:lvl5pPr>
            <a:lvl6pPr lvl="5" rtl="0">
              <a:buNone/>
              <a:defRPr sz="900">
                <a:solidFill>
                  <a:schemeClr val="dk1"/>
                </a:solidFill>
                <a:latin typeface="Proxima Nova"/>
                <a:ea typeface="Proxima Nova"/>
                <a:cs typeface="Proxima Nova"/>
                <a:sym typeface="Proxima Nova"/>
              </a:defRPr>
            </a:lvl6pPr>
            <a:lvl7pPr lvl="6" rtl="0">
              <a:buNone/>
              <a:defRPr sz="900">
                <a:solidFill>
                  <a:schemeClr val="dk1"/>
                </a:solidFill>
                <a:latin typeface="Proxima Nova"/>
                <a:ea typeface="Proxima Nova"/>
                <a:cs typeface="Proxima Nova"/>
                <a:sym typeface="Proxima Nova"/>
              </a:defRPr>
            </a:lvl7pPr>
            <a:lvl8pPr lvl="7" rtl="0">
              <a:buNone/>
              <a:defRPr sz="900">
                <a:solidFill>
                  <a:schemeClr val="dk1"/>
                </a:solidFill>
                <a:latin typeface="Proxima Nova"/>
                <a:ea typeface="Proxima Nova"/>
                <a:cs typeface="Proxima Nova"/>
                <a:sym typeface="Proxima Nova"/>
              </a:defRPr>
            </a:lvl8pPr>
            <a:lvl9pPr lvl="8" rtl="0">
              <a:buNone/>
              <a:defRPr sz="900">
                <a:solidFill>
                  <a:schemeClr val="dk1"/>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a:t>
            </a:r>
            <a:r>
              <a:rPr lang="en"/>
              <a:t>2021</a:t>
            </a:r>
            <a:r>
              <a:rPr lang="en"/>
              <a:t> General Assembly</a:t>
            </a:r>
            <a:endParaRPr>
              <a:solidFill>
                <a:srgbClr val="000000"/>
              </a:solidFill>
            </a:endParaRPr>
          </a:p>
        </p:txBody>
      </p:sp>
      <p:sp>
        <p:nvSpPr>
          <p:cNvPr id="10" name="Google Shape;10;p1"/>
          <p:cNvSpPr txBox="1"/>
          <p:nvPr>
            <p:ph idx="2" type="body"/>
          </p:nvPr>
        </p:nvSpPr>
        <p:spPr>
          <a:xfrm>
            <a:off x="4572000" y="4712925"/>
            <a:ext cx="3691800" cy="393600"/>
          </a:xfrm>
          <a:prstGeom prst="rect">
            <a:avLst/>
          </a:prstGeom>
          <a:noFill/>
          <a:ln>
            <a:noFill/>
          </a:ln>
        </p:spPr>
        <p:txBody>
          <a:bodyPr anchorCtr="0" anchor="ctr" bIns="91425" lIns="91425" spcFirstLastPara="1" rIns="91425" wrap="square" tIns="91425">
            <a:noAutofit/>
          </a:bodyPr>
          <a:lstStyle>
            <a:lvl1pPr indent="-285750" lvl="0" marL="457200" rtl="0" algn="r">
              <a:spcBef>
                <a:spcPts val="0"/>
              </a:spcBef>
              <a:spcAft>
                <a:spcPts val="0"/>
              </a:spcAft>
              <a:buSzPts val="900"/>
              <a:buFont typeface="Proxima Nova"/>
              <a:buChar char="●"/>
              <a:defRPr sz="900">
                <a:latin typeface="Proxima Nova"/>
                <a:ea typeface="Proxima Nova"/>
                <a:cs typeface="Proxima Nova"/>
                <a:sym typeface="Proxima Nova"/>
              </a:defRPr>
            </a:lvl1pPr>
            <a:lvl2pPr indent="-285750" lvl="1" marL="914400" rtl="0" algn="r">
              <a:spcBef>
                <a:spcPts val="0"/>
              </a:spcBef>
              <a:spcAft>
                <a:spcPts val="0"/>
              </a:spcAft>
              <a:buSzPts val="900"/>
              <a:buFont typeface="Proxima Nova"/>
              <a:buChar char="○"/>
              <a:defRPr sz="900">
                <a:latin typeface="Proxima Nova"/>
                <a:ea typeface="Proxima Nova"/>
                <a:cs typeface="Proxima Nova"/>
                <a:sym typeface="Proxima Nova"/>
              </a:defRPr>
            </a:lvl2pPr>
            <a:lvl3pPr indent="-285750" lvl="2" marL="1371600" rtl="0" algn="r">
              <a:spcBef>
                <a:spcPts val="0"/>
              </a:spcBef>
              <a:spcAft>
                <a:spcPts val="0"/>
              </a:spcAft>
              <a:buSzPts val="900"/>
              <a:buFont typeface="Proxima Nova"/>
              <a:buChar char="■"/>
              <a:defRPr sz="900">
                <a:latin typeface="Proxima Nova"/>
                <a:ea typeface="Proxima Nova"/>
                <a:cs typeface="Proxima Nova"/>
                <a:sym typeface="Proxima Nova"/>
              </a:defRPr>
            </a:lvl3pPr>
            <a:lvl4pPr indent="-285750" lvl="3" marL="1828800" rtl="0" algn="r">
              <a:spcBef>
                <a:spcPts val="0"/>
              </a:spcBef>
              <a:spcAft>
                <a:spcPts val="0"/>
              </a:spcAft>
              <a:buSzPts val="900"/>
              <a:buFont typeface="Proxima Nova"/>
              <a:buChar char="●"/>
              <a:defRPr sz="900">
                <a:latin typeface="Proxima Nova"/>
                <a:ea typeface="Proxima Nova"/>
                <a:cs typeface="Proxima Nova"/>
                <a:sym typeface="Proxima Nova"/>
              </a:defRPr>
            </a:lvl4pPr>
            <a:lvl5pPr indent="-285750" lvl="4" marL="2286000" rtl="0" algn="r">
              <a:spcBef>
                <a:spcPts val="0"/>
              </a:spcBef>
              <a:spcAft>
                <a:spcPts val="0"/>
              </a:spcAft>
              <a:buSzPts val="900"/>
              <a:buFont typeface="Proxima Nova"/>
              <a:buChar char="○"/>
              <a:defRPr sz="900">
                <a:latin typeface="Proxima Nova"/>
                <a:ea typeface="Proxima Nova"/>
                <a:cs typeface="Proxima Nova"/>
                <a:sym typeface="Proxima Nova"/>
              </a:defRPr>
            </a:lvl5pPr>
            <a:lvl6pPr indent="-285750" lvl="5" marL="2743200" rtl="0" algn="r">
              <a:spcBef>
                <a:spcPts val="0"/>
              </a:spcBef>
              <a:spcAft>
                <a:spcPts val="0"/>
              </a:spcAft>
              <a:buSzPts val="900"/>
              <a:buFont typeface="Proxima Nova"/>
              <a:buChar char="■"/>
              <a:defRPr sz="900">
                <a:latin typeface="Proxima Nova"/>
                <a:ea typeface="Proxima Nova"/>
                <a:cs typeface="Proxima Nova"/>
                <a:sym typeface="Proxima Nova"/>
              </a:defRPr>
            </a:lvl6pPr>
            <a:lvl7pPr indent="-285750" lvl="6" marL="3200400" rtl="0" algn="r">
              <a:spcBef>
                <a:spcPts val="0"/>
              </a:spcBef>
              <a:spcAft>
                <a:spcPts val="0"/>
              </a:spcAft>
              <a:buSzPts val="900"/>
              <a:buFont typeface="Proxima Nova"/>
              <a:buChar char="●"/>
              <a:defRPr sz="900">
                <a:latin typeface="Proxima Nova"/>
                <a:ea typeface="Proxima Nova"/>
                <a:cs typeface="Proxima Nova"/>
                <a:sym typeface="Proxima Nova"/>
              </a:defRPr>
            </a:lvl7pPr>
            <a:lvl8pPr indent="-285750" lvl="7" marL="3657600" rtl="0" algn="r">
              <a:spcBef>
                <a:spcPts val="0"/>
              </a:spcBef>
              <a:spcAft>
                <a:spcPts val="0"/>
              </a:spcAft>
              <a:buSzPts val="900"/>
              <a:buFont typeface="Proxima Nova"/>
              <a:buChar char="○"/>
              <a:defRPr sz="900">
                <a:latin typeface="Proxima Nova"/>
                <a:ea typeface="Proxima Nova"/>
                <a:cs typeface="Proxima Nova"/>
                <a:sym typeface="Proxima Nova"/>
              </a:defRPr>
            </a:lvl8pPr>
            <a:lvl9pPr indent="-285750" lvl="8" marL="4114800" rtl="0" algn="r">
              <a:spcBef>
                <a:spcPts val="0"/>
              </a:spcBef>
              <a:spcAft>
                <a:spcPts val="0"/>
              </a:spcAft>
              <a:buSzPts val="900"/>
              <a:buFont typeface="Proxima Nova"/>
              <a:buChar char="■"/>
              <a:defRPr sz="900">
                <a:latin typeface="Proxima Nova"/>
                <a:ea typeface="Proxima Nova"/>
                <a:cs typeface="Proxima Nova"/>
                <a:sym typeface="Proxima Nova"/>
              </a:defRPr>
            </a:lvl9pPr>
          </a:lstStyle>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 id="2147483666" r:id="rId20"/>
    <p:sldLayoutId id="2147483667" r:id="rId21"/>
    <p:sldLayoutId id="2147483668" r:id="rId22"/>
    <p:sldLayoutId id="2147483669" r:id="rId23"/>
    <p:sldLayoutId id="2147483670" r:id="rId24"/>
    <p:sldLayoutId id="2147483671" r:id="rId25"/>
    <p:sldLayoutId id="2147483672" r:id="rId26"/>
    <p:sldLayoutId id="2147483673" r:id="rId27"/>
    <p:sldLayoutId id="2147483674" r:id="rId28"/>
    <p:sldLayoutId id="2147483675" r:id="rId29"/>
    <p:sldLayoutId id="2147483676" r:id="rId30"/>
    <p:sldLayoutId id="2147483677" r:id="rId31"/>
    <p:sldLayoutId id="2147483678" r:id="rId32"/>
    <p:sldLayoutId id="2147483679" r:id="rId3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2880">
          <p15:clr>
            <a:srgbClr val="F06B4A"/>
          </p15:clr>
        </p15:guide>
        <p15:guide id="2" pos="288">
          <p15:clr>
            <a:srgbClr val="F06B4A"/>
          </p15:clr>
        </p15:guide>
        <p15:guide id="3" pos="5472">
          <p15:clr>
            <a:srgbClr val="F06B4A"/>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5.png"/><Relationship Id="rId4" Type="http://schemas.openxmlformats.org/officeDocument/2006/relationships/image" Target="../media/image14.png"/><Relationship Id="rId5" Type="http://schemas.openxmlformats.org/officeDocument/2006/relationships/image" Target="../media/image1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0.xml"/><Relationship Id="rId3" Type="http://schemas.openxmlformats.org/officeDocument/2006/relationships/image" Target="../media/image80.jpg"/><Relationship Id="rId4" Type="http://schemas.openxmlformats.org/officeDocument/2006/relationships/hyperlink" Target="http://ga.co/financing" TargetMode="Externa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1.xml"/><Relationship Id="rId3" Type="http://schemas.openxmlformats.org/officeDocument/2006/relationships/hyperlink" Target="https://generalassemb.ly/findyourcourse" TargetMode="External"/><Relationship Id="rId4" Type="http://schemas.openxmlformats.org/officeDocument/2006/relationships/hyperlink" Target="https://generalassemb.ly/education?format=events" TargetMode="External"/><Relationship Id="rId5" Type="http://schemas.openxmlformats.org/officeDocument/2006/relationships/image" Target="../media/image74.png"/><Relationship Id="rId6" Type="http://schemas.openxmlformats.org/officeDocument/2006/relationships/image" Target="../media/image68.png"/><Relationship Id="rId7" Type="http://schemas.openxmlformats.org/officeDocument/2006/relationships/image" Target="../media/image66.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 Id="rId3" Type="http://schemas.openxmlformats.org/officeDocument/2006/relationships/image" Target="../media/image3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xml"/><Relationship Id="rId3" Type="http://schemas.openxmlformats.org/officeDocument/2006/relationships/image" Target="../media/image2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5.xml"/><Relationship Id="rId3" Type="http://schemas.openxmlformats.org/officeDocument/2006/relationships/image" Target="../media/image2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21.xml"/><Relationship Id="rId3" Type="http://schemas.openxmlformats.org/officeDocument/2006/relationships/hyperlink" Target="http://www.youtube.com/watch?v=R0ffUjavxxs" TargetMode="External"/><Relationship Id="rId4" Type="http://schemas.openxmlformats.org/officeDocument/2006/relationships/image" Target="../media/image27.jpg"/><Relationship Id="rId5" Type="http://schemas.openxmlformats.org/officeDocument/2006/relationships/hyperlink" Target="https://www.youtube.com/watch?v=R0ffUjavxxs&amp;feature=emb_logo" TargetMode="External"/><Relationship Id="rId6" Type="http://schemas.openxmlformats.org/officeDocument/2006/relationships/image" Target="../media/image2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3.xml"/><Relationship Id="rId3" Type="http://schemas.openxmlformats.org/officeDocument/2006/relationships/image" Target="../media/image44.png"/><Relationship Id="rId4" Type="http://schemas.openxmlformats.org/officeDocument/2006/relationships/image" Target="../media/image51.png"/><Relationship Id="rId5" Type="http://schemas.openxmlformats.org/officeDocument/2006/relationships/image" Target="../media/image35.png"/><Relationship Id="rId6" Type="http://schemas.openxmlformats.org/officeDocument/2006/relationships/image" Target="../media/image37.png"/><Relationship Id="rId7" Type="http://schemas.openxmlformats.org/officeDocument/2006/relationships/image" Target="../media/image36.png"/><Relationship Id="rId8" Type="http://schemas.openxmlformats.org/officeDocument/2006/relationships/image" Target="../media/image8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4.xml"/><Relationship Id="rId3" Type="http://schemas.openxmlformats.org/officeDocument/2006/relationships/image" Target="../media/image7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8.xml"/><Relationship Id="rId3" Type="http://schemas.openxmlformats.org/officeDocument/2006/relationships/image" Target="../media/image29.png"/><Relationship Id="rId4" Type="http://schemas.openxmlformats.org/officeDocument/2006/relationships/image" Target="../media/image31.png"/><Relationship Id="rId5" Type="http://schemas.openxmlformats.org/officeDocument/2006/relationships/image" Target="../media/image3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1.xml"/><Relationship Id="rId3" Type="http://schemas.openxmlformats.org/officeDocument/2006/relationships/image" Target="../media/image3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hyperlink" Target="https://docs.google.com/document/d/1iqAqFNdbeBPunWPY4AjNRiSCg5o_2RqWidDyd2RjAFU/edit#" TargetMode="External"/><Relationship Id="rId4" Type="http://schemas.openxmlformats.org/officeDocument/2006/relationships/hyperlink" Target="https://docs.google.com/presentation/d/14FMCJl5UAF1AcJbnhaqUPCp7R9nERQm-J-2EeCAdlsg/edit#slide=id.g994e65a05f_0_0"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3.xml"/><Relationship Id="rId3" Type="http://schemas.openxmlformats.org/officeDocument/2006/relationships/hyperlink" Target="https://bit.ly/2KV8gCt" TargetMode="External"/><Relationship Id="rId4" Type="http://schemas.openxmlformats.org/officeDocument/2006/relationships/image" Target="../media/image32.png"/><Relationship Id="rId5" Type="http://schemas.openxmlformats.org/officeDocument/2006/relationships/image" Target="../media/image3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5.xml"/><Relationship Id="rId3" Type="http://schemas.openxmlformats.org/officeDocument/2006/relationships/image" Target="../media/image3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37.xml"/><Relationship Id="rId3" Type="http://schemas.openxmlformats.org/officeDocument/2006/relationships/image" Target="../media/image3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8.xml"/><Relationship Id="rId3" Type="http://schemas.openxmlformats.org/officeDocument/2006/relationships/image" Target="../media/image45.png"/><Relationship Id="rId4" Type="http://schemas.openxmlformats.org/officeDocument/2006/relationships/image" Target="../media/image4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9.xml"/><Relationship Id="rId3" Type="http://schemas.openxmlformats.org/officeDocument/2006/relationships/image" Target="../media/image5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2.xml"/><Relationship Id="rId3" Type="http://schemas.openxmlformats.org/officeDocument/2006/relationships/image" Target="../media/image50.png"/><Relationship Id="rId4" Type="http://schemas.openxmlformats.org/officeDocument/2006/relationships/image" Target="../media/image4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3.xml"/><Relationship Id="rId3" Type="http://schemas.openxmlformats.org/officeDocument/2006/relationships/image" Target="../media/image6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4.xml"/><Relationship Id="rId3" Type="http://schemas.openxmlformats.org/officeDocument/2006/relationships/image" Target="../media/image6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5.xml"/><Relationship Id="rId3" Type="http://schemas.openxmlformats.org/officeDocument/2006/relationships/image" Target="../media/image6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6.xml"/><Relationship Id="rId3" Type="http://schemas.openxmlformats.org/officeDocument/2006/relationships/image" Target="../media/image41.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xml"/><Relationship Id="rId3" Type="http://schemas.openxmlformats.org/officeDocument/2006/relationships/image" Target="../media/image5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59.xml"/><Relationship Id="rId3" Type="http://schemas.openxmlformats.org/officeDocument/2006/relationships/image" Target="../media/image47.png"/><Relationship Id="rId4" Type="http://schemas.openxmlformats.org/officeDocument/2006/relationships/image" Target="../media/image5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 Id="rId3" Type="http://schemas.openxmlformats.org/officeDocument/2006/relationships/image" Target="../media/image19.png"/><Relationship Id="rId4" Type="http://schemas.openxmlformats.org/officeDocument/2006/relationships/image" Target="../media/image22.png"/><Relationship Id="rId5" Type="http://schemas.openxmlformats.org/officeDocument/2006/relationships/image" Target="../media/image18.png"/><Relationship Id="rId6" Type="http://schemas.openxmlformats.org/officeDocument/2006/relationships/image" Target="../media/image26.png"/><Relationship Id="rId7" Type="http://schemas.openxmlformats.org/officeDocument/2006/relationships/image" Target="../media/image20.png"/><Relationship Id="rId8" Type="http://schemas.openxmlformats.org/officeDocument/2006/relationships/image" Target="../media/image23.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61.xml"/><Relationship Id="rId3" Type="http://schemas.openxmlformats.org/officeDocument/2006/relationships/image" Target="../media/image57.jp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63.xml"/><Relationship Id="rId3" Type="http://schemas.openxmlformats.org/officeDocument/2006/relationships/image" Target="../media/image43.gif"/></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5.xml"/><Relationship Id="rId3" Type="http://schemas.openxmlformats.org/officeDocument/2006/relationships/image" Target="../media/image34.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6.xml"/><Relationship Id="rId3" Type="http://schemas.openxmlformats.org/officeDocument/2006/relationships/image" Target="../media/image71.jp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7.xml"/><Relationship Id="rId3" Type="http://schemas.openxmlformats.org/officeDocument/2006/relationships/image" Target="../media/image48.jp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 Id="rId3" Type="http://schemas.openxmlformats.org/officeDocument/2006/relationships/image" Target="../media/image28.jp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72.xml"/><Relationship Id="rId3" Type="http://schemas.openxmlformats.org/officeDocument/2006/relationships/image" Target="../media/image69.jp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6.xml"/><Relationship Id="rId3" Type="http://schemas.openxmlformats.org/officeDocument/2006/relationships/image" Target="../media/image34.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77.xml"/><Relationship Id="rId3" Type="http://schemas.openxmlformats.org/officeDocument/2006/relationships/image" Target="../media/image54.jp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9.xml"/><Relationship Id="rId3" Type="http://schemas.openxmlformats.org/officeDocument/2006/relationships/image" Target="../media/image76.png"/><Relationship Id="rId4" Type="http://schemas.openxmlformats.org/officeDocument/2006/relationships/image" Target="../media/image52.png"/><Relationship Id="rId5" Type="http://schemas.openxmlformats.org/officeDocument/2006/relationships/image" Target="../media/image5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8.xml"/><Relationship Id="rId3" Type="http://schemas.openxmlformats.org/officeDocument/2006/relationships/image" Target="../media/image40.jp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81.xml"/><Relationship Id="rId3" Type="http://schemas.openxmlformats.org/officeDocument/2006/relationships/image" Target="../media/image77.jp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4.xml"/><Relationship Id="rId3" Type="http://schemas.openxmlformats.org/officeDocument/2006/relationships/image" Target="../media/image78.jp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5.xml"/><Relationship Id="rId3" Type="http://schemas.openxmlformats.org/officeDocument/2006/relationships/image" Target="../media/image60.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87.xml"/><Relationship Id="rId3" Type="http://schemas.openxmlformats.org/officeDocument/2006/relationships/image" Target="../media/image59.jp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88.xml"/><Relationship Id="rId3" Type="http://schemas.openxmlformats.org/officeDocument/2006/relationships/image" Target="../media/image65.png"/><Relationship Id="rId4" Type="http://schemas.openxmlformats.org/officeDocument/2006/relationships/image" Target="../media/image62.jp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89.xml"/><Relationship Id="rId3" Type="http://schemas.openxmlformats.org/officeDocument/2006/relationships/image" Target="../media/image67.png"/><Relationship Id="rId4" Type="http://schemas.openxmlformats.org/officeDocument/2006/relationships/image" Target="../media/image6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92.xml"/><Relationship Id="rId3" Type="http://schemas.openxmlformats.org/officeDocument/2006/relationships/image" Target="../media/image75.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5.xml"/><Relationship Id="rId3" Type="http://schemas.openxmlformats.org/officeDocument/2006/relationships/image" Target="../media/image73.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97.xml"/><Relationship Id="rId3" Type="http://schemas.openxmlformats.org/officeDocument/2006/relationships/image" Target="../media/image46.jpg"/><Relationship Id="rId4" Type="http://schemas.openxmlformats.org/officeDocument/2006/relationships/image" Target="../media/image72.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8.xml"/><Relationship Id="rId3" Type="http://schemas.openxmlformats.org/officeDocument/2006/relationships/image" Target="../media/image70.jpg"/><Relationship Id="rId4" Type="http://schemas.openxmlformats.org/officeDocument/2006/relationships/hyperlink" Target="http://ga.co/workshops" TargetMode="Externa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78" name="Shape 278"/>
        <p:cNvGrpSpPr/>
        <p:nvPr/>
      </p:nvGrpSpPr>
      <p:grpSpPr>
        <a:xfrm>
          <a:off x="0" y="0"/>
          <a:ext cx="0" cy="0"/>
          <a:chOff x="0" y="0"/>
          <a:chExt cx="0" cy="0"/>
        </a:xfrm>
      </p:grpSpPr>
      <p:sp>
        <p:nvSpPr>
          <p:cNvPr id="279" name="Google Shape;279;p34"/>
          <p:cNvSpPr txBox="1"/>
          <p:nvPr/>
        </p:nvSpPr>
        <p:spPr>
          <a:xfrm>
            <a:off x="887400" y="1165725"/>
            <a:ext cx="1310100" cy="357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200">
                <a:solidFill>
                  <a:schemeClr val="dk1"/>
                </a:solidFill>
                <a:latin typeface="Proxima Nova"/>
                <a:ea typeface="Proxima Nova"/>
                <a:cs typeface="Proxima Nova"/>
                <a:sym typeface="Proxima Nova"/>
              </a:rPr>
              <a:t>Instructor-</a:t>
            </a:r>
            <a:r>
              <a:rPr lang="en" sz="1200">
                <a:solidFill>
                  <a:schemeClr val="dk1"/>
                </a:solidFill>
                <a:latin typeface="Proxima Nova"/>
                <a:ea typeface="Proxima Nova"/>
                <a:cs typeface="Proxima Nova"/>
                <a:sym typeface="Proxima Nova"/>
              </a:rPr>
              <a:t>L</a:t>
            </a:r>
            <a:r>
              <a:rPr lang="en" sz="1200">
                <a:solidFill>
                  <a:schemeClr val="dk1"/>
                </a:solidFill>
                <a:latin typeface="Proxima Nova"/>
                <a:ea typeface="Proxima Nova"/>
                <a:cs typeface="Proxima Nova"/>
                <a:sym typeface="Proxima Nova"/>
              </a:rPr>
              <a:t>ed</a:t>
            </a:r>
            <a:endParaRPr/>
          </a:p>
        </p:txBody>
      </p:sp>
      <p:sp>
        <p:nvSpPr>
          <p:cNvPr id="280" name="Google Shape;280;p34"/>
          <p:cNvSpPr/>
          <p:nvPr/>
        </p:nvSpPr>
        <p:spPr>
          <a:xfrm>
            <a:off x="735000" y="1574300"/>
            <a:ext cx="6613200" cy="3402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1200">
                <a:highlight>
                  <a:srgbClr val="FFD800"/>
                </a:highlight>
                <a:latin typeface="Proxima Nova"/>
                <a:ea typeface="Proxima Nova"/>
                <a:cs typeface="Proxima Nova"/>
                <a:sym typeface="Proxima Nova"/>
              </a:rPr>
              <a:t>Overview</a:t>
            </a:r>
            <a:r>
              <a:rPr b="1" lang="en" sz="1200">
                <a:highlight>
                  <a:srgbClr val="FFD800"/>
                </a:highlight>
                <a:latin typeface="Proxima Nova"/>
                <a:ea typeface="Proxima Nova"/>
                <a:cs typeface="Proxima Nova"/>
                <a:sym typeface="Proxima Nova"/>
              </a:rPr>
              <a:t>:</a:t>
            </a:r>
            <a:r>
              <a:rPr b="1" lang="en" sz="1200">
                <a:latin typeface="Proxima Nova"/>
                <a:ea typeface="Proxima Nova"/>
                <a:cs typeface="Proxima Nova"/>
                <a:sym typeface="Proxima Nova"/>
              </a:rPr>
              <a:t> </a:t>
            </a:r>
            <a:r>
              <a:rPr lang="en" sz="1100">
                <a:latin typeface="Proxima Nova"/>
                <a:ea typeface="Proxima Nova"/>
                <a:cs typeface="Proxima Nova"/>
                <a:sym typeface="Proxima Nova"/>
              </a:rPr>
              <a:t>P</a:t>
            </a:r>
            <a:r>
              <a:rPr lang="en" sz="1000">
                <a:latin typeface="Proxima Nova"/>
                <a:ea typeface="Proxima Nova"/>
                <a:cs typeface="Proxima Nova"/>
                <a:sym typeface="Proxima Nova"/>
              </a:rPr>
              <a:t>roduct management</a:t>
            </a:r>
            <a:r>
              <a:rPr lang="en" sz="1000">
                <a:latin typeface="Proxima Nova"/>
                <a:ea typeface="Proxima Nova"/>
                <a:cs typeface="Proxima Nova"/>
                <a:sym typeface="Proxima Nova"/>
              </a:rPr>
              <a:t> is the intersection of design, engineering, and business. Product managers are responsible for the development of everyday products that </a:t>
            </a:r>
            <a:r>
              <a:rPr lang="en" sz="1000">
                <a:latin typeface="Proxima Nova"/>
                <a:ea typeface="Proxima Nova"/>
                <a:cs typeface="Proxima Nova"/>
                <a:sym typeface="Proxima Nova"/>
              </a:rPr>
              <a:t>consumers</a:t>
            </a:r>
            <a:r>
              <a:rPr lang="en" sz="1000">
                <a:latin typeface="Proxima Nova"/>
                <a:ea typeface="Proxima Nova"/>
                <a:cs typeface="Proxima Nova"/>
                <a:sym typeface="Proxima Nova"/>
              </a:rPr>
              <a:t> and businesses use. They also innovate</a:t>
            </a:r>
            <a:r>
              <a:rPr lang="en" sz="1000">
                <a:latin typeface="Proxima Nova"/>
                <a:ea typeface="Proxima Nova"/>
                <a:cs typeface="Proxima Nova"/>
                <a:sym typeface="Proxima Nova"/>
              </a:rPr>
              <a:t> on features by engaging with the customers’ experience. This one-day bootcamp will take </a:t>
            </a:r>
            <a:r>
              <a:rPr lang="en" sz="1000">
                <a:latin typeface="Proxima Nova"/>
                <a:ea typeface="Proxima Nova"/>
                <a:cs typeface="Proxima Nova"/>
                <a:sym typeface="Proxima Nova"/>
              </a:rPr>
              <a:t>students through every aspect </a:t>
            </a:r>
            <a:r>
              <a:rPr lang="en" sz="1000">
                <a:latin typeface="Proxima Nova"/>
                <a:ea typeface="Proxima Nova"/>
                <a:cs typeface="Proxima Nova"/>
                <a:sym typeface="Proxima Nova"/>
              </a:rPr>
              <a:t>of the product development process to give them tangible deliverables that showcase their learning.</a:t>
            </a:r>
            <a:endParaRPr sz="1000">
              <a:latin typeface="Proxima Nova"/>
              <a:ea typeface="Proxima Nova"/>
              <a:cs typeface="Proxima Nova"/>
              <a:sym typeface="Proxima Nova"/>
            </a:endParaRPr>
          </a:p>
          <a:p>
            <a:pPr indent="0" lvl="0" marL="0" rtl="0" algn="l">
              <a:lnSpc>
                <a:spcPct val="115000"/>
              </a:lnSpc>
              <a:spcBef>
                <a:spcPts val="0"/>
              </a:spcBef>
              <a:spcAft>
                <a:spcPts val="0"/>
              </a:spcAft>
              <a:buClr>
                <a:schemeClr val="dk1"/>
              </a:buClr>
              <a:buSzPts val="1100"/>
              <a:buFont typeface="Arial"/>
              <a:buNone/>
            </a:pPr>
            <a:r>
              <a:t/>
            </a:r>
            <a:endParaRPr sz="1000">
              <a:latin typeface="Proxima Nova"/>
              <a:ea typeface="Proxima Nova"/>
              <a:cs typeface="Proxima Nova"/>
              <a:sym typeface="Proxima Nova"/>
            </a:endParaRPr>
          </a:p>
          <a:p>
            <a:pPr indent="0" lvl="0" marL="0" rtl="0" algn="l">
              <a:lnSpc>
                <a:spcPct val="115000"/>
              </a:lnSpc>
              <a:spcBef>
                <a:spcPts val="0"/>
              </a:spcBef>
              <a:spcAft>
                <a:spcPts val="0"/>
              </a:spcAft>
              <a:buNone/>
            </a:pPr>
            <a:r>
              <a:rPr b="1" lang="en" sz="1200">
                <a:solidFill>
                  <a:schemeClr val="dk1"/>
                </a:solidFill>
                <a:highlight>
                  <a:srgbClr val="FFD800"/>
                </a:highlight>
                <a:latin typeface="Proxima Nova"/>
                <a:ea typeface="Proxima Nova"/>
                <a:cs typeface="Proxima Nova"/>
                <a:sym typeface="Proxima Nova"/>
              </a:rPr>
              <a:t>Learner Objectives</a:t>
            </a:r>
            <a:r>
              <a:rPr b="1" lang="en" sz="1200">
                <a:solidFill>
                  <a:schemeClr val="dk1"/>
                </a:solidFill>
                <a:highlight>
                  <a:srgbClr val="FFD800"/>
                </a:highlight>
                <a:latin typeface="Proxima Nova"/>
                <a:ea typeface="Proxima Nova"/>
                <a:cs typeface="Proxima Nova"/>
                <a:sym typeface="Proxima Nova"/>
              </a:rPr>
              <a:t>:</a:t>
            </a:r>
            <a:endParaRPr b="1" sz="1200">
              <a:solidFill>
                <a:schemeClr val="dk1"/>
              </a:solidFill>
              <a:highlight>
                <a:srgbClr val="FFD800"/>
              </a:highlight>
              <a:latin typeface="Proxima Nova"/>
              <a:ea typeface="Proxima Nova"/>
              <a:cs typeface="Proxima Nova"/>
              <a:sym typeface="Proxima Nova"/>
            </a:endParaRPr>
          </a:p>
          <a:p>
            <a:pPr indent="-292100" lvl="0" marL="457200" rtl="0" algn="l">
              <a:spcBef>
                <a:spcPts val="1000"/>
              </a:spcBef>
              <a:spcAft>
                <a:spcPts val="0"/>
              </a:spcAft>
              <a:buClr>
                <a:schemeClr val="dk1"/>
              </a:buClr>
              <a:buSzPts val="1000"/>
              <a:buFont typeface="Proxima Nova"/>
              <a:buChar char="●"/>
            </a:pPr>
            <a:r>
              <a:rPr lang="en" sz="1000">
                <a:solidFill>
                  <a:schemeClr val="dk1"/>
                </a:solidFill>
                <a:latin typeface="Proxima Nova"/>
                <a:ea typeface="Proxima Nova"/>
                <a:cs typeface="Proxima Nova"/>
                <a:sym typeface="Proxima Nova"/>
              </a:rPr>
              <a:t>Convey the role that digital products play in our everyday lives. </a:t>
            </a:r>
            <a:endParaRPr sz="1000">
              <a:solidFill>
                <a:schemeClr val="dk1"/>
              </a:solidFill>
              <a:latin typeface="Proxima Nova"/>
              <a:ea typeface="Proxima Nova"/>
              <a:cs typeface="Proxima Nova"/>
              <a:sym typeface="Proxima Nova"/>
            </a:endParaRPr>
          </a:p>
          <a:p>
            <a:pPr indent="-292100" lvl="0" marL="457200" rtl="0" algn="l">
              <a:spcBef>
                <a:spcPts val="0"/>
              </a:spcBef>
              <a:spcAft>
                <a:spcPts val="0"/>
              </a:spcAft>
              <a:buClr>
                <a:schemeClr val="dk1"/>
              </a:buClr>
              <a:buSzPts val="1000"/>
              <a:buFont typeface="Proxima Nova"/>
              <a:buChar char="●"/>
            </a:pPr>
            <a:r>
              <a:rPr lang="en" sz="1000">
                <a:solidFill>
                  <a:schemeClr val="dk1"/>
                </a:solidFill>
                <a:latin typeface="Proxima Nova"/>
                <a:ea typeface="Proxima Nova"/>
                <a:cs typeface="Proxima Nova"/>
                <a:sym typeface="Proxima Nova"/>
              </a:rPr>
              <a:t>Explain the role and career trajectory of product managers. </a:t>
            </a:r>
            <a:endParaRPr sz="1000">
              <a:solidFill>
                <a:schemeClr val="dk1"/>
              </a:solidFill>
              <a:latin typeface="Proxima Nova"/>
              <a:ea typeface="Proxima Nova"/>
              <a:cs typeface="Proxima Nova"/>
              <a:sym typeface="Proxima Nova"/>
            </a:endParaRPr>
          </a:p>
          <a:p>
            <a:pPr indent="-292100" lvl="0" marL="457200" rtl="0" algn="l">
              <a:spcBef>
                <a:spcPts val="0"/>
              </a:spcBef>
              <a:spcAft>
                <a:spcPts val="0"/>
              </a:spcAft>
              <a:buClr>
                <a:schemeClr val="dk1"/>
              </a:buClr>
              <a:buSzPts val="1000"/>
              <a:buFont typeface="Proxima Nova"/>
              <a:buChar char="●"/>
            </a:pPr>
            <a:r>
              <a:rPr lang="en" sz="1000">
                <a:solidFill>
                  <a:schemeClr val="dk1"/>
                </a:solidFill>
                <a:latin typeface="Proxima Nova"/>
                <a:ea typeface="Proxima Nova"/>
                <a:cs typeface="Proxima Nova"/>
                <a:sym typeface="Proxima Nova"/>
              </a:rPr>
              <a:t>Explain the industry-standard product develop process, the different stakeholders in each phase, and the goals of a PM in each phase.</a:t>
            </a:r>
            <a:endParaRPr sz="1000">
              <a:solidFill>
                <a:schemeClr val="dk1"/>
              </a:solidFill>
              <a:latin typeface="Proxima Nova"/>
              <a:ea typeface="Proxima Nova"/>
              <a:cs typeface="Proxima Nova"/>
              <a:sym typeface="Proxima Nova"/>
            </a:endParaRPr>
          </a:p>
          <a:p>
            <a:pPr indent="-292100" lvl="0" marL="457200" rtl="0" algn="l">
              <a:spcBef>
                <a:spcPts val="0"/>
              </a:spcBef>
              <a:spcAft>
                <a:spcPts val="0"/>
              </a:spcAft>
              <a:buClr>
                <a:schemeClr val="dk1"/>
              </a:buClr>
              <a:buSzPts val="1000"/>
              <a:buFont typeface="Proxima Nova"/>
              <a:buChar char="●"/>
            </a:pPr>
            <a:r>
              <a:rPr lang="en" sz="1000">
                <a:solidFill>
                  <a:schemeClr val="dk1"/>
                </a:solidFill>
                <a:latin typeface="Proxima Nova"/>
                <a:ea typeface="Proxima Nova"/>
                <a:cs typeface="Proxima Nova"/>
                <a:sym typeface="Proxima Nova"/>
              </a:rPr>
              <a:t>Develop problem statements and hypotheses in business scenarios.</a:t>
            </a:r>
            <a:endParaRPr sz="1000">
              <a:solidFill>
                <a:schemeClr val="dk1"/>
              </a:solidFill>
              <a:latin typeface="Proxima Nova"/>
              <a:ea typeface="Proxima Nova"/>
              <a:cs typeface="Proxima Nova"/>
              <a:sym typeface="Proxima Nova"/>
            </a:endParaRPr>
          </a:p>
          <a:p>
            <a:pPr indent="-292100" lvl="0" marL="457200" rtl="0" algn="l">
              <a:spcBef>
                <a:spcPts val="0"/>
              </a:spcBef>
              <a:spcAft>
                <a:spcPts val="0"/>
              </a:spcAft>
              <a:buClr>
                <a:schemeClr val="dk1"/>
              </a:buClr>
              <a:buSzPts val="1000"/>
              <a:buFont typeface="Proxima Nova"/>
              <a:buChar char="●"/>
            </a:pPr>
            <a:r>
              <a:rPr lang="en" sz="1000">
                <a:solidFill>
                  <a:schemeClr val="dk1"/>
                </a:solidFill>
                <a:latin typeface="Proxima Nova"/>
                <a:ea typeface="Proxima Nova"/>
                <a:cs typeface="Proxima Nova"/>
                <a:sym typeface="Proxima Nova"/>
              </a:rPr>
              <a:t>Apply best practices when creating questions for user interviews.</a:t>
            </a:r>
            <a:endParaRPr sz="1000">
              <a:solidFill>
                <a:schemeClr val="dk1"/>
              </a:solidFill>
              <a:latin typeface="Proxima Nova"/>
              <a:ea typeface="Proxima Nova"/>
              <a:cs typeface="Proxima Nova"/>
              <a:sym typeface="Proxima Nova"/>
            </a:endParaRPr>
          </a:p>
          <a:p>
            <a:pPr indent="-292100" lvl="0" marL="457200" rtl="0" algn="l">
              <a:spcBef>
                <a:spcPts val="0"/>
              </a:spcBef>
              <a:spcAft>
                <a:spcPts val="0"/>
              </a:spcAft>
              <a:buClr>
                <a:schemeClr val="dk1"/>
              </a:buClr>
              <a:buSzPts val="1000"/>
              <a:buFont typeface="Proxima Nova"/>
              <a:buChar char="●"/>
            </a:pPr>
            <a:r>
              <a:rPr lang="en" sz="1000">
                <a:solidFill>
                  <a:schemeClr val="dk1"/>
                </a:solidFill>
                <a:latin typeface="Proxima Nova"/>
                <a:ea typeface="Proxima Nova"/>
                <a:cs typeface="Proxima Nova"/>
                <a:sym typeface="Proxima Nova"/>
              </a:rPr>
              <a:t>Conduct user interviews to validate hypotheses and gain insight into the customer experience. </a:t>
            </a:r>
            <a:endParaRPr sz="1000">
              <a:solidFill>
                <a:schemeClr val="dk1"/>
              </a:solidFill>
              <a:latin typeface="Proxima Nova"/>
              <a:ea typeface="Proxima Nova"/>
              <a:cs typeface="Proxima Nova"/>
              <a:sym typeface="Proxima Nova"/>
            </a:endParaRPr>
          </a:p>
          <a:p>
            <a:pPr indent="-292100" lvl="0" marL="457200" rtl="0" algn="l">
              <a:spcBef>
                <a:spcPts val="0"/>
              </a:spcBef>
              <a:spcAft>
                <a:spcPts val="0"/>
              </a:spcAft>
              <a:buClr>
                <a:schemeClr val="dk1"/>
              </a:buClr>
              <a:buSzPts val="1000"/>
              <a:buFont typeface="Proxima Nova"/>
              <a:buChar char="●"/>
            </a:pPr>
            <a:r>
              <a:rPr lang="en" sz="1000">
                <a:solidFill>
                  <a:schemeClr val="dk1"/>
                </a:solidFill>
                <a:latin typeface="Proxima Nova"/>
                <a:ea typeface="Proxima Nova"/>
                <a:cs typeface="Proxima Nova"/>
                <a:sym typeface="Proxima Nova"/>
              </a:rPr>
              <a:t>Translate hypotheses to features within a product.</a:t>
            </a:r>
            <a:endParaRPr sz="1000">
              <a:solidFill>
                <a:schemeClr val="dk1"/>
              </a:solidFill>
              <a:latin typeface="Proxima Nova"/>
              <a:ea typeface="Proxima Nova"/>
              <a:cs typeface="Proxima Nova"/>
              <a:sym typeface="Proxima Nova"/>
            </a:endParaRPr>
          </a:p>
          <a:p>
            <a:pPr indent="-292100" lvl="0" marL="457200" rtl="0" algn="l">
              <a:spcBef>
                <a:spcPts val="0"/>
              </a:spcBef>
              <a:spcAft>
                <a:spcPts val="0"/>
              </a:spcAft>
              <a:buClr>
                <a:schemeClr val="dk1"/>
              </a:buClr>
              <a:buSzPts val="1000"/>
              <a:buFont typeface="Proxima Nova"/>
              <a:buChar char="●"/>
            </a:pPr>
            <a:r>
              <a:rPr lang="en" sz="1000">
                <a:solidFill>
                  <a:schemeClr val="dk1"/>
                </a:solidFill>
                <a:latin typeface="Proxima Nova"/>
                <a:ea typeface="Proxima Nova"/>
                <a:cs typeface="Proxima Nova"/>
                <a:sym typeface="Proxima Nova"/>
              </a:rPr>
              <a:t>Utilize affinity mapping methods to validate findings in a real-world business problem.</a:t>
            </a:r>
            <a:endParaRPr sz="1000">
              <a:solidFill>
                <a:schemeClr val="dk1"/>
              </a:solidFill>
              <a:latin typeface="Proxima Nova"/>
              <a:ea typeface="Proxima Nova"/>
              <a:cs typeface="Proxima Nova"/>
              <a:sym typeface="Proxima Nova"/>
            </a:endParaRPr>
          </a:p>
          <a:p>
            <a:pPr indent="-292100" lvl="0" marL="457200" rtl="0" algn="l">
              <a:spcBef>
                <a:spcPts val="0"/>
              </a:spcBef>
              <a:spcAft>
                <a:spcPts val="0"/>
              </a:spcAft>
              <a:buClr>
                <a:schemeClr val="dk1"/>
              </a:buClr>
              <a:buSzPts val="1000"/>
              <a:buFont typeface="Proxima Nova"/>
              <a:buChar char="●"/>
            </a:pPr>
            <a:r>
              <a:rPr lang="en" sz="1000">
                <a:solidFill>
                  <a:schemeClr val="dk1"/>
                </a:solidFill>
                <a:latin typeface="Proxima Nova"/>
                <a:ea typeface="Proxima Nova"/>
                <a:cs typeface="Proxima Nova"/>
                <a:sym typeface="Proxima Nova"/>
              </a:rPr>
              <a:t>Define the methodologies for evaluating customer experiences when picking the appropriate MVP. </a:t>
            </a:r>
            <a:endParaRPr sz="1000">
              <a:solidFill>
                <a:schemeClr val="dk1"/>
              </a:solidFill>
              <a:latin typeface="Proxima Nova"/>
              <a:ea typeface="Proxima Nova"/>
              <a:cs typeface="Proxima Nova"/>
              <a:sym typeface="Proxima Nova"/>
            </a:endParaRPr>
          </a:p>
          <a:p>
            <a:pPr indent="0" lvl="0" marL="0" rtl="0" algn="l">
              <a:spcBef>
                <a:spcPts val="0"/>
              </a:spcBef>
              <a:spcAft>
                <a:spcPts val="0"/>
              </a:spcAft>
              <a:buNone/>
            </a:pPr>
            <a:r>
              <a:t/>
            </a:r>
            <a:endParaRPr sz="1000">
              <a:solidFill>
                <a:schemeClr val="dk1"/>
              </a:solidFill>
              <a:latin typeface="Proxima Nova"/>
              <a:ea typeface="Proxima Nova"/>
              <a:cs typeface="Proxima Nova"/>
              <a:sym typeface="Proxima Nova"/>
            </a:endParaRPr>
          </a:p>
          <a:p>
            <a:pPr indent="0" lvl="0" marL="0" rtl="0" algn="l">
              <a:spcBef>
                <a:spcPts val="0"/>
              </a:spcBef>
              <a:spcAft>
                <a:spcPts val="0"/>
              </a:spcAft>
              <a:buNone/>
            </a:pPr>
            <a:r>
              <a:t/>
            </a:r>
            <a:endParaRPr sz="1100">
              <a:solidFill>
                <a:schemeClr val="dk1"/>
              </a:solidFill>
              <a:highlight>
                <a:srgbClr val="FFD800"/>
              </a:highlight>
              <a:latin typeface="Proxima Nova"/>
              <a:ea typeface="Proxima Nova"/>
              <a:cs typeface="Proxima Nova"/>
              <a:sym typeface="Proxima Nova"/>
            </a:endParaRPr>
          </a:p>
          <a:p>
            <a:pPr indent="0" lvl="0" marL="0" rtl="0" algn="l">
              <a:lnSpc>
                <a:spcPct val="115000"/>
              </a:lnSpc>
              <a:spcBef>
                <a:spcPts val="0"/>
              </a:spcBef>
              <a:spcAft>
                <a:spcPts val="1600"/>
              </a:spcAft>
              <a:buNone/>
            </a:pPr>
            <a:r>
              <a:t/>
            </a:r>
            <a:endParaRPr b="1" sz="1200">
              <a:solidFill>
                <a:schemeClr val="dk1"/>
              </a:solidFill>
              <a:highlight>
                <a:srgbClr val="FFD800"/>
              </a:highlight>
              <a:latin typeface="Proxima Nova"/>
              <a:ea typeface="Proxima Nova"/>
              <a:cs typeface="Proxima Nova"/>
              <a:sym typeface="Proxima Nova"/>
            </a:endParaRPr>
          </a:p>
        </p:txBody>
      </p:sp>
      <p:sp>
        <p:nvSpPr>
          <p:cNvPr id="281" name="Google Shape;281;p34"/>
          <p:cNvSpPr txBox="1"/>
          <p:nvPr>
            <p:ph type="title"/>
          </p:nvPr>
        </p:nvSpPr>
        <p:spPr>
          <a:xfrm>
            <a:off x="735000" y="461050"/>
            <a:ext cx="7185000" cy="65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Product Management Bootcamp</a:t>
            </a:r>
            <a:endParaRPr sz="2400"/>
          </a:p>
        </p:txBody>
      </p:sp>
      <p:pic>
        <p:nvPicPr>
          <p:cNvPr id="282" name="Google Shape;282;p34"/>
          <p:cNvPicPr preferRelativeResize="0"/>
          <p:nvPr/>
        </p:nvPicPr>
        <p:blipFill>
          <a:blip r:embed="rId3">
            <a:alphaModFix/>
          </a:blip>
          <a:stretch>
            <a:fillRect/>
          </a:stretch>
        </p:blipFill>
        <p:spPr>
          <a:xfrm>
            <a:off x="809929" y="1266302"/>
            <a:ext cx="137224" cy="155823"/>
          </a:xfrm>
          <a:prstGeom prst="rect">
            <a:avLst/>
          </a:prstGeom>
          <a:noFill/>
          <a:ln>
            <a:noFill/>
          </a:ln>
        </p:spPr>
      </p:pic>
      <p:pic>
        <p:nvPicPr>
          <p:cNvPr id="283" name="Google Shape;283;p34"/>
          <p:cNvPicPr preferRelativeResize="0"/>
          <p:nvPr/>
        </p:nvPicPr>
        <p:blipFill>
          <a:blip r:embed="rId4">
            <a:alphaModFix/>
          </a:blip>
          <a:stretch>
            <a:fillRect/>
          </a:stretch>
        </p:blipFill>
        <p:spPr>
          <a:xfrm>
            <a:off x="1984093" y="1266300"/>
            <a:ext cx="137214" cy="180247"/>
          </a:xfrm>
          <a:prstGeom prst="rect">
            <a:avLst/>
          </a:prstGeom>
          <a:noFill/>
          <a:ln>
            <a:noFill/>
          </a:ln>
        </p:spPr>
      </p:pic>
      <p:pic>
        <p:nvPicPr>
          <p:cNvPr id="284" name="Google Shape;284;p34"/>
          <p:cNvPicPr preferRelativeResize="0"/>
          <p:nvPr/>
        </p:nvPicPr>
        <p:blipFill>
          <a:blip r:embed="rId5">
            <a:alphaModFix/>
          </a:blip>
          <a:stretch>
            <a:fillRect/>
          </a:stretch>
        </p:blipFill>
        <p:spPr>
          <a:xfrm>
            <a:off x="3673178" y="1266298"/>
            <a:ext cx="177613" cy="180251"/>
          </a:xfrm>
          <a:prstGeom prst="rect">
            <a:avLst/>
          </a:prstGeom>
          <a:noFill/>
          <a:ln>
            <a:noFill/>
          </a:ln>
        </p:spPr>
      </p:pic>
      <p:sp>
        <p:nvSpPr>
          <p:cNvPr id="285" name="Google Shape;285;p34"/>
          <p:cNvSpPr txBox="1"/>
          <p:nvPr/>
        </p:nvSpPr>
        <p:spPr>
          <a:xfrm>
            <a:off x="2154950" y="1165725"/>
            <a:ext cx="1450200" cy="357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200">
                <a:solidFill>
                  <a:schemeClr val="dk1"/>
                </a:solidFill>
                <a:latin typeface="Proxima Nova"/>
                <a:ea typeface="Proxima Nova"/>
                <a:cs typeface="Proxima Nova"/>
                <a:sym typeface="Proxima Nova"/>
              </a:rPr>
              <a:t>Onsite or Remote</a:t>
            </a:r>
            <a:endParaRPr/>
          </a:p>
        </p:txBody>
      </p:sp>
      <p:sp>
        <p:nvSpPr>
          <p:cNvPr id="286" name="Google Shape;286;p34"/>
          <p:cNvSpPr txBox="1"/>
          <p:nvPr/>
        </p:nvSpPr>
        <p:spPr>
          <a:xfrm>
            <a:off x="3844900" y="1165725"/>
            <a:ext cx="898200" cy="357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200">
                <a:solidFill>
                  <a:schemeClr val="dk1"/>
                </a:solidFill>
                <a:latin typeface="Proxima Nova"/>
                <a:ea typeface="Proxima Nova"/>
                <a:cs typeface="Proxima Nova"/>
                <a:sym typeface="Proxima Nova"/>
              </a:rPr>
              <a:t>~6 Hours</a:t>
            </a:r>
            <a:endParaRPr/>
          </a:p>
        </p:txBody>
      </p:sp>
      <p:sp>
        <p:nvSpPr>
          <p:cNvPr id="287" name="Google Shape;287;p34"/>
          <p:cNvSpPr/>
          <p:nvPr/>
        </p:nvSpPr>
        <p:spPr>
          <a:xfrm>
            <a:off x="735000" y="150575"/>
            <a:ext cx="1074600" cy="258900"/>
          </a:xfrm>
          <a:prstGeom prst="roundRect">
            <a:avLst>
              <a:gd fmla="val 11487" name="adj"/>
            </a:avLst>
          </a:prstGeom>
          <a:solidFill>
            <a:schemeClr val="dk2"/>
          </a:solidFill>
          <a:ln>
            <a:noFill/>
          </a:ln>
        </p:spPr>
        <p:txBody>
          <a:bodyPr anchorCtr="0" anchor="ctr" bIns="35725" lIns="35725" spcFirstLastPara="1" rIns="35725" wrap="square" tIns="35725">
            <a:noAutofit/>
          </a:bodyPr>
          <a:lstStyle/>
          <a:p>
            <a:pPr indent="0" lvl="0" marL="0" marR="0" rtl="0" algn="ctr">
              <a:lnSpc>
                <a:spcPct val="100000"/>
              </a:lnSpc>
              <a:spcBef>
                <a:spcPts val="0"/>
              </a:spcBef>
              <a:spcAft>
                <a:spcPts val="0"/>
              </a:spcAft>
              <a:buClr>
                <a:srgbClr val="FFFFFF"/>
              </a:buClr>
              <a:buSzPts val="3600"/>
              <a:buFont typeface="Helvetica Neue"/>
              <a:buNone/>
            </a:pPr>
            <a:r>
              <a:rPr b="1" lang="en" sz="1000">
                <a:solidFill>
                  <a:srgbClr val="FFFFFF"/>
                </a:solidFill>
                <a:latin typeface="Proxima Nova"/>
                <a:ea typeface="Proxima Nova"/>
                <a:cs typeface="Proxima Nova"/>
                <a:sym typeface="Proxima Nova"/>
              </a:rPr>
              <a:t>For </a:t>
            </a:r>
            <a:r>
              <a:rPr b="1" lang="en" sz="1000">
                <a:solidFill>
                  <a:srgbClr val="FFFFFF"/>
                </a:solidFill>
                <a:latin typeface="Proxima Nova"/>
                <a:ea typeface="Proxima Nova"/>
                <a:cs typeface="Proxima Nova"/>
                <a:sym typeface="Proxima Nova"/>
              </a:rPr>
              <a:t>Everyone</a:t>
            </a:r>
            <a:endParaRPr b="1" i="0" sz="1000" u="none" cap="none" strike="noStrike">
              <a:solidFill>
                <a:srgbClr val="FFFFFF"/>
              </a:solidFill>
              <a:latin typeface="Proxima Nova"/>
              <a:ea typeface="Proxima Nova"/>
              <a:cs typeface="Proxima Nova"/>
              <a:sym typeface="Proxima Nova"/>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43"/>
          <p:cNvSpPr txBox="1"/>
          <p:nvPr>
            <p:ph type="title"/>
          </p:nvPr>
        </p:nvSpPr>
        <p:spPr>
          <a:xfrm>
            <a:off x="455225" y="1777050"/>
            <a:ext cx="7551900" cy="158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Products and Product Managers</a:t>
            </a:r>
            <a:endParaRPr/>
          </a:p>
        </p:txBody>
      </p:sp>
      <p:grpSp>
        <p:nvGrpSpPr>
          <p:cNvPr id="380" name="Google Shape;380;p43"/>
          <p:cNvGrpSpPr/>
          <p:nvPr/>
        </p:nvGrpSpPr>
        <p:grpSpPr>
          <a:xfrm>
            <a:off x="730201" y="2946200"/>
            <a:ext cx="6464700" cy="238950"/>
            <a:chOff x="730201" y="2946200"/>
            <a:chExt cx="6464700" cy="238950"/>
          </a:xfrm>
        </p:grpSpPr>
        <p:cxnSp>
          <p:nvCxnSpPr>
            <p:cNvPr id="381" name="Google Shape;381;p43"/>
            <p:cNvCxnSpPr>
              <a:stCxn id="382" idx="6"/>
            </p:cNvCxnSpPr>
            <p:nvPr/>
          </p:nvCxnSpPr>
          <p:spPr>
            <a:xfrm>
              <a:off x="961501" y="3061850"/>
              <a:ext cx="6233400" cy="15300"/>
            </a:xfrm>
            <a:prstGeom prst="straightConnector1">
              <a:avLst/>
            </a:prstGeom>
            <a:noFill/>
            <a:ln cap="flat" cmpd="sng" w="28575">
              <a:solidFill>
                <a:schemeClr val="accent1"/>
              </a:solidFill>
              <a:prstDash val="solid"/>
              <a:round/>
              <a:headEnd len="med" w="med" type="none"/>
              <a:tailEnd len="med" w="med" type="none"/>
            </a:ln>
          </p:spPr>
        </p:cxnSp>
        <p:sp>
          <p:nvSpPr>
            <p:cNvPr id="383" name="Google Shape;383;p43"/>
            <p:cNvSpPr/>
            <p:nvPr/>
          </p:nvSpPr>
          <p:spPr>
            <a:xfrm>
              <a:off x="4844201" y="2953850"/>
              <a:ext cx="231300" cy="231300"/>
            </a:xfrm>
            <a:prstGeom prst="ellipse">
              <a:avLst/>
            </a:prstGeom>
            <a:solidFill>
              <a:schemeClr val="accent1"/>
            </a:solid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43"/>
            <p:cNvSpPr/>
            <p:nvPr/>
          </p:nvSpPr>
          <p:spPr>
            <a:xfrm>
              <a:off x="730201" y="2946200"/>
              <a:ext cx="231300" cy="231300"/>
            </a:xfrm>
            <a:prstGeom prst="ellipse">
              <a:avLst/>
            </a:prstGeom>
            <a:solidFill>
              <a:schemeClr val="accent2"/>
            </a:solid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4" name="Google Shape;384;p43"/>
          <p:cNvSpPr txBox="1"/>
          <p:nvPr/>
        </p:nvSpPr>
        <p:spPr>
          <a:xfrm>
            <a:off x="4340375" y="3309400"/>
            <a:ext cx="1218000" cy="911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500">
                <a:solidFill>
                  <a:srgbClr val="FFFFFF"/>
                </a:solidFill>
                <a:latin typeface="Proxima Nova"/>
                <a:ea typeface="Proxima Nova"/>
                <a:cs typeface="Proxima Nova"/>
                <a:sym typeface="Proxima Nova"/>
              </a:rPr>
              <a:t>Analyzing Data </a:t>
            </a:r>
            <a:endParaRPr sz="1500">
              <a:solidFill>
                <a:srgbClr val="FFFFFF"/>
              </a:solidFill>
              <a:latin typeface="Proxima Nova"/>
              <a:ea typeface="Proxima Nova"/>
              <a:cs typeface="Proxima Nova"/>
              <a:sym typeface="Proxima Nova"/>
            </a:endParaRPr>
          </a:p>
        </p:txBody>
      </p:sp>
      <p:sp>
        <p:nvSpPr>
          <p:cNvPr id="385" name="Google Shape;385;p43"/>
          <p:cNvSpPr txBox="1"/>
          <p:nvPr>
            <p:ph idx="1" type="subTitle"/>
          </p:nvPr>
        </p:nvSpPr>
        <p:spPr>
          <a:xfrm>
            <a:off x="502325" y="1221643"/>
            <a:ext cx="7457700" cy="411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Product Management Bootcamp </a:t>
            </a:r>
            <a:endParaRPr/>
          </a:p>
        </p:txBody>
      </p:sp>
      <p:sp>
        <p:nvSpPr>
          <p:cNvPr id="386" name="Google Shape;386;p43"/>
          <p:cNvSpPr txBox="1"/>
          <p:nvPr/>
        </p:nvSpPr>
        <p:spPr>
          <a:xfrm>
            <a:off x="278810" y="3309388"/>
            <a:ext cx="1472700" cy="911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b="1" lang="en" sz="1500">
                <a:solidFill>
                  <a:srgbClr val="FFFFFF"/>
                </a:solidFill>
                <a:latin typeface="Proxima Nova"/>
                <a:ea typeface="Proxima Nova"/>
                <a:cs typeface="Proxima Nova"/>
                <a:sym typeface="Proxima Nova"/>
              </a:rPr>
              <a:t>Products and Product Managers</a:t>
            </a:r>
            <a:endParaRPr b="1" sz="1500">
              <a:solidFill>
                <a:srgbClr val="FFFFFF"/>
              </a:solidFill>
              <a:latin typeface="Proxima Nova"/>
              <a:ea typeface="Proxima Nova"/>
              <a:cs typeface="Proxima Nova"/>
              <a:sym typeface="Proxima Nova"/>
            </a:endParaRPr>
          </a:p>
        </p:txBody>
      </p:sp>
      <p:sp>
        <p:nvSpPr>
          <p:cNvPr id="387" name="Google Shape;387;p43"/>
          <p:cNvSpPr txBox="1"/>
          <p:nvPr/>
        </p:nvSpPr>
        <p:spPr>
          <a:xfrm>
            <a:off x="6701540" y="3309388"/>
            <a:ext cx="1218000" cy="91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1500">
                <a:solidFill>
                  <a:srgbClr val="FFFFFF"/>
                </a:solidFill>
                <a:latin typeface="Proxima Nova"/>
                <a:ea typeface="Proxima Nova"/>
                <a:cs typeface="Proxima Nova"/>
                <a:sym typeface="Proxima Nova"/>
              </a:rPr>
              <a:t>Choosing the Right MVP</a:t>
            </a:r>
            <a:endParaRPr sz="1500">
              <a:solidFill>
                <a:srgbClr val="FFFFFF"/>
              </a:solidFill>
              <a:latin typeface="Proxima Nova"/>
              <a:ea typeface="Proxima Nova"/>
              <a:cs typeface="Proxima Nova"/>
              <a:sym typeface="Proxima Nova"/>
            </a:endParaRPr>
          </a:p>
          <a:p>
            <a:pPr indent="0" lvl="0" marL="0" rtl="0" algn="ctr">
              <a:lnSpc>
                <a:spcPct val="100000"/>
              </a:lnSpc>
              <a:spcBef>
                <a:spcPts val="1600"/>
              </a:spcBef>
              <a:spcAft>
                <a:spcPts val="1600"/>
              </a:spcAft>
              <a:buNone/>
            </a:pPr>
            <a:r>
              <a:t/>
            </a:r>
            <a:endParaRPr>
              <a:solidFill>
                <a:srgbClr val="FFFFFF"/>
              </a:solidFill>
              <a:latin typeface="Proxima Nova"/>
              <a:ea typeface="Proxima Nova"/>
              <a:cs typeface="Proxima Nova"/>
              <a:sym typeface="Proxima Nova"/>
            </a:endParaRPr>
          </a:p>
        </p:txBody>
      </p:sp>
      <p:sp>
        <p:nvSpPr>
          <p:cNvPr id="388" name="Google Shape;388;p43"/>
          <p:cNvSpPr txBox="1"/>
          <p:nvPr/>
        </p:nvSpPr>
        <p:spPr>
          <a:xfrm>
            <a:off x="2166502" y="3309400"/>
            <a:ext cx="1472700" cy="911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n" sz="1500">
                <a:solidFill>
                  <a:srgbClr val="FFFFFF"/>
                </a:solidFill>
                <a:latin typeface="Proxima Nova"/>
                <a:ea typeface="Proxima Nova"/>
                <a:cs typeface="Proxima Nova"/>
                <a:sym typeface="Proxima Nova"/>
              </a:rPr>
              <a:t>Foundational Market Research </a:t>
            </a:r>
            <a:endParaRPr sz="1500">
              <a:solidFill>
                <a:srgbClr val="FFFFFF"/>
              </a:solidFill>
              <a:latin typeface="Proxima Nova"/>
              <a:ea typeface="Proxima Nova"/>
              <a:cs typeface="Proxima Nova"/>
              <a:sym typeface="Proxima Nova"/>
            </a:endParaRPr>
          </a:p>
        </p:txBody>
      </p:sp>
      <p:sp>
        <p:nvSpPr>
          <p:cNvPr id="389" name="Google Shape;389;p43"/>
          <p:cNvSpPr/>
          <p:nvPr/>
        </p:nvSpPr>
        <p:spPr>
          <a:xfrm>
            <a:off x="7194901" y="2946200"/>
            <a:ext cx="231300" cy="231300"/>
          </a:xfrm>
          <a:prstGeom prst="ellipse">
            <a:avLst/>
          </a:prstGeom>
          <a:solidFill>
            <a:schemeClr val="accent1"/>
          </a:solid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43"/>
          <p:cNvSpPr/>
          <p:nvPr/>
        </p:nvSpPr>
        <p:spPr>
          <a:xfrm>
            <a:off x="2787201" y="2946200"/>
            <a:ext cx="231300" cy="231300"/>
          </a:xfrm>
          <a:prstGeom prst="ellipse">
            <a:avLst/>
          </a:prstGeom>
          <a:solidFill>
            <a:schemeClr val="accent1"/>
          </a:solid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2" name="Shape 1482"/>
        <p:cNvGrpSpPr/>
        <p:nvPr/>
      </p:nvGrpSpPr>
      <p:grpSpPr>
        <a:xfrm>
          <a:off x="0" y="0"/>
          <a:ext cx="0" cy="0"/>
          <a:chOff x="0" y="0"/>
          <a:chExt cx="0" cy="0"/>
        </a:xfrm>
      </p:grpSpPr>
      <p:pic>
        <p:nvPicPr>
          <p:cNvPr id="1483" name="Google Shape;1483;p133"/>
          <p:cNvPicPr preferRelativeResize="0"/>
          <p:nvPr/>
        </p:nvPicPr>
        <p:blipFill>
          <a:blip r:embed="rId3">
            <a:alphaModFix/>
          </a:blip>
          <a:stretch>
            <a:fillRect/>
          </a:stretch>
        </p:blipFill>
        <p:spPr>
          <a:xfrm>
            <a:off x="4927800" y="1303250"/>
            <a:ext cx="3759000" cy="2349388"/>
          </a:xfrm>
          <a:prstGeom prst="rect">
            <a:avLst/>
          </a:prstGeom>
          <a:noFill/>
          <a:ln>
            <a:noFill/>
          </a:ln>
        </p:spPr>
      </p:pic>
      <p:sp>
        <p:nvSpPr>
          <p:cNvPr id="1484" name="Google Shape;1484;p133"/>
          <p:cNvSpPr txBox="1"/>
          <p:nvPr>
            <p:ph idx="4294967295" type="body"/>
          </p:nvPr>
        </p:nvSpPr>
        <p:spPr>
          <a:xfrm>
            <a:off x="457200" y="1097280"/>
            <a:ext cx="4187700" cy="293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offer a range of student financing and payment options to make your path to education easy, including:</a:t>
            </a:r>
            <a:endParaRPr/>
          </a:p>
          <a:p>
            <a:pPr indent="-330200" lvl="0" marL="457200" rtl="0" algn="l">
              <a:spcBef>
                <a:spcPts val="1000"/>
              </a:spcBef>
              <a:spcAft>
                <a:spcPts val="0"/>
              </a:spcAft>
              <a:buSzPts val="1600"/>
              <a:buChar char="●"/>
            </a:pPr>
            <a:r>
              <a:rPr lang="en" sz="1600"/>
              <a:t>Installment plans</a:t>
            </a:r>
            <a:endParaRPr sz="1600"/>
          </a:p>
          <a:p>
            <a:pPr indent="-330200" lvl="0" marL="457200" rtl="0" algn="l">
              <a:spcBef>
                <a:spcPts val="0"/>
              </a:spcBef>
              <a:spcAft>
                <a:spcPts val="0"/>
              </a:spcAft>
              <a:buSzPts val="1600"/>
              <a:buChar char="●"/>
            </a:pPr>
            <a:r>
              <a:rPr lang="en" sz="1600"/>
              <a:t>Loans</a:t>
            </a:r>
            <a:endParaRPr sz="1600"/>
          </a:p>
          <a:p>
            <a:pPr indent="-330200" lvl="0" marL="457200" rtl="0" algn="l">
              <a:spcBef>
                <a:spcPts val="0"/>
              </a:spcBef>
              <a:spcAft>
                <a:spcPts val="0"/>
              </a:spcAft>
              <a:buSzPts val="1600"/>
              <a:buChar char="●"/>
            </a:pPr>
            <a:r>
              <a:rPr lang="en" sz="1600"/>
              <a:t>Scholarships</a:t>
            </a:r>
            <a:endParaRPr sz="1600"/>
          </a:p>
          <a:p>
            <a:pPr indent="-330200" lvl="0" marL="457200" rtl="0" algn="l">
              <a:spcBef>
                <a:spcPts val="0"/>
              </a:spcBef>
              <a:spcAft>
                <a:spcPts val="0"/>
              </a:spcAft>
              <a:buSzPts val="1600"/>
              <a:buChar char="●"/>
            </a:pPr>
            <a:r>
              <a:rPr lang="en" sz="1600"/>
              <a:t>Income Share Agreements</a:t>
            </a:r>
            <a:endParaRPr sz="1600"/>
          </a:p>
          <a:p>
            <a:pPr indent="-330200" lvl="0" marL="457200" rtl="0" algn="l">
              <a:spcBef>
                <a:spcPts val="0"/>
              </a:spcBef>
              <a:spcAft>
                <a:spcPts val="0"/>
              </a:spcAft>
              <a:buSzPts val="1600"/>
              <a:buChar char="●"/>
            </a:pPr>
            <a:r>
              <a:rPr lang="en" sz="1600"/>
              <a:t>…and more!</a:t>
            </a:r>
            <a:endParaRPr sz="1600"/>
          </a:p>
          <a:p>
            <a:pPr indent="0" lvl="0" marL="0" rtl="0" algn="l">
              <a:spcBef>
                <a:spcPts val="1600"/>
              </a:spcBef>
              <a:spcAft>
                <a:spcPts val="1600"/>
              </a:spcAft>
              <a:buNone/>
            </a:pPr>
            <a:r>
              <a:rPr lang="en">
                <a:solidFill>
                  <a:srgbClr val="000000"/>
                </a:solidFill>
              </a:rPr>
              <a:t>To explore all of our financing options, visit </a:t>
            </a:r>
            <a:r>
              <a:rPr b="1" lang="en" u="sng">
                <a:solidFill>
                  <a:schemeClr val="hlink"/>
                </a:solidFill>
                <a:hlinkClick r:id="rId4"/>
              </a:rPr>
              <a:t>ga.co/financing</a:t>
            </a:r>
            <a:r>
              <a:rPr lang="en">
                <a:solidFill>
                  <a:srgbClr val="000000"/>
                </a:solidFill>
              </a:rPr>
              <a:t>.</a:t>
            </a:r>
            <a:endParaRPr>
              <a:solidFill>
                <a:srgbClr val="000000"/>
              </a:solidFill>
            </a:endParaRPr>
          </a:p>
        </p:txBody>
      </p:sp>
      <p:sp>
        <p:nvSpPr>
          <p:cNvPr id="1485" name="Google Shape;1485;p133"/>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Fund Your Future</a:t>
            </a:r>
            <a:endParaRPr/>
          </a:p>
        </p:txBody>
      </p:sp>
      <p:sp>
        <p:nvSpPr>
          <p:cNvPr id="1486" name="Google Shape;1486;p133"/>
          <p:cNvSpPr txBox="1"/>
          <p:nvPr>
            <p:ph idx="1"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
        <p:nvSpPr>
          <p:cNvPr id="1487" name="Google Shape;1487;p133"/>
          <p:cNvSpPr txBox="1"/>
          <p:nvPr/>
        </p:nvSpPr>
        <p:spPr>
          <a:xfrm>
            <a:off x="457200" y="4662725"/>
            <a:ext cx="2372100" cy="393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sz="900">
                <a:solidFill>
                  <a:srgbClr val="000000"/>
                </a:solidFill>
                <a:latin typeface="Proxima Nova"/>
                <a:ea typeface="Proxima Nova"/>
                <a:cs typeface="Proxima Nova"/>
                <a:sym typeface="Proxima Nova"/>
              </a:rPr>
              <a:t>‹#›</a:t>
            </a:fld>
            <a:r>
              <a:rPr lang="en" sz="900">
                <a:solidFill>
                  <a:srgbClr val="000000"/>
                </a:solidFill>
                <a:latin typeface="Proxima Nova"/>
                <a:ea typeface="Proxima Nova"/>
                <a:cs typeface="Proxima Nova"/>
                <a:sym typeface="Proxima Nova"/>
              </a:rPr>
              <a:t> | © 2020 General Assembly</a:t>
            </a:r>
            <a:endParaRPr sz="900">
              <a:solidFill>
                <a:srgbClr val="000000"/>
              </a:solidFill>
              <a:latin typeface="Proxima Nova"/>
              <a:ea typeface="Proxima Nova"/>
              <a:cs typeface="Proxima Nova"/>
              <a:sym typeface="Proxima Nova"/>
            </a:endParaRPr>
          </a:p>
        </p:txBody>
      </p:sp>
      <p:sp>
        <p:nvSpPr>
          <p:cNvPr id="1488" name="Google Shape;1488;p133"/>
          <p:cNvSpPr txBox="1"/>
          <p:nvPr/>
        </p:nvSpPr>
        <p:spPr>
          <a:xfrm>
            <a:off x="457200" y="4662725"/>
            <a:ext cx="2372100" cy="393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sz="900">
                <a:solidFill>
                  <a:srgbClr val="000000"/>
                </a:solidFill>
                <a:latin typeface="Proxima Nova"/>
                <a:ea typeface="Proxima Nova"/>
                <a:cs typeface="Proxima Nova"/>
                <a:sym typeface="Proxima Nova"/>
              </a:rPr>
              <a:t>‹#›</a:t>
            </a:fld>
            <a:r>
              <a:rPr lang="en" sz="900">
                <a:solidFill>
                  <a:srgbClr val="000000"/>
                </a:solidFill>
                <a:latin typeface="Proxima Nova"/>
                <a:ea typeface="Proxima Nova"/>
                <a:cs typeface="Proxima Nova"/>
                <a:sym typeface="Proxima Nova"/>
              </a:rPr>
              <a:t> | © 2020 General Assembly</a:t>
            </a:r>
            <a:endParaRPr sz="900">
              <a:solidFill>
                <a:srgbClr val="000000"/>
              </a:solidFill>
              <a:latin typeface="Proxima Nova"/>
              <a:ea typeface="Proxima Nova"/>
              <a:cs typeface="Proxima Nova"/>
              <a:sym typeface="Proxima Nova"/>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2" name="Shape 1492"/>
        <p:cNvGrpSpPr/>
        <p:nvPr/>
      </p:nvGrpSpPr>
      <p:grpSpPr>
        <a:xfrm>
          <a:off x="0" y="0"/>
          <a:ext cx="0" cy="0"/>
          <a:chOff x="0" y="0"/>
          <a:chExt cx="0" cy="0"/>
        </a:xfrm>
      </p:grpSpPr>
      <p:sp>
        <p:nvSpPr>
          <p:cNvPr id="1493" name="Google Shape;1493;p134"/>
          <p:cNvSpPr/>
          <p:nvPr/>
        </p:nvSpPr>
        <p:spPr>
          <a:xfrm>
            <a:off x="5559300" y="1156025"/>
            <a:ext cx="3127500" cy="2047500"/>
          </a:xfrm>
          <a:prstGeom prst="roundRect">
            <a:avLst>
              <a:gd fmla="val 9785" name="adj"/>
            </a:avLst>
          </a:prstGeom>
          <a:solidFill>
            <a:srgbClr val="222222"/>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Proxima Nova"/>
                <a:ea typeface="Proxima Nova"/>
                <a:cs typeface="Proxima Nova"/>
                <a:sym typeface="Proxima Nova"/>
              </a:rPr>
              <a:t>Follow us!</a:t>
            </a:r>
            <a:endParaRPr sz="1800">
              <a:solidFill>
                <a:srgbClr val="FFFFFF"/>
              </a:solidFill>
              <a:latin typeface="Proxima Nova"/>
              <a:ea typeface="Proxima Nova"/>
              <a:cs typeface="Proxima Nova"/>
              <a:sym typeface="Proxima Nova"/>
            </a:endParaRPr>
          </a:p>
        </p:txBody>
      </p:sp>
      <p:sp>
        <p:nvSpPr>
          <p:cNvPr id="1494" name="Google Shape;1494;p134"/>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Let’s Keep In Touch!</a:t>
            </a:r>
            <a:endParaRPr/>
          </a:p>
        </p:txBody>
      </p:sp>
      <p:sp>
        <p:nvSpPr>
          <p:cNvPr id="1495" name="Google Shape;1495;p134"/>
          <p:cNvSpPr txBox="1"/>
          <p:nvPr>
            <p:ph idx="4294967295" type="body"/>
          </p:nvPr>
        </p:nvSpPr>
        <p:spPr>
          <a:xfrm>
            <a:off x="457200" y="1097280"/>
            <a:ext cx="4347600" cy="3167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a:t>Curious about our courses?</a:t>
            </a:r>
            <a:br>
              <a:rPr b="1" lang="en"/>
            </a:br>
            <a:r>
              <a:rPr lang="en"/>
              <a:t>Speak to our admissions team and they’ll help you find the right path!</a:t>
            </a:r>
            <a:endParaRPr/>
          </a:p>
          <a:p>
            <a:pPr indent="0" lvl="0" marL="0" rtl="0" algn="l">
              <a:lnSpc>
                <a:spcPct val="115000"/>
              </a:lnSpc>
              <a:spcBef>
                <a:spcPts val="800"/>
              </a:spcBef>
              <a:spcAft>
                <a:spcPts val="0"/>
              </a:spcAft>
              <a:buNone/>
            </a:pPr>
            <a:r>
              <a:rPr b="1" lang="en">
                <a:highlight>
                  <a:schemeClr val="accent2"/>
                </a:highlight>
              </a:rPr>
              <a:t>Admissions</a:t>
            </a:r>
            <a:r>
              <a:rPr b="1" lang="en"/>
              <a:t>:</a:t>
            </a:r>
            <a:r>
              <a:rPr b="1" lang="en">
                <a:solidFill>
                  <a:schemeClr val="lt2"/>
                </a:solidFill>
              </a:rPr>
              <a:t> </a:t>
            </a:r>
            <a:r>
              <a:rPr b="1" lang="en" u="sng">
                <a:solidFill>
                  <a:schemeClr val="hlink"/>
                </a:solidFill>
                <a:hlinkClick r:id="rId3"/>
              </a:rPr>
              <a:t>ga.co/FindYourCourse</a:t>
            </a:r>
            <a:endParaRPr b="1"/>
          </a:p>
          <a:p>
            <a:pPr indent="0" lvl="0" marL="0" rtl="0" algn="l">
              <a:lnSpc>
                <a:spcPct val="115000"/>
              </a:lnSpc>
              <a:spcBef>
                <a:spcPts val="2400"/>
              </a:spcBef>
              <a:spcAft>
                <a:spcPts val="0"/>
              </a:spcAft>
              <a:buNone/>
            </a:pPr>
            <a:r>
              <a:rPr b="1" lang="en"/>
              <a:t>Want to experience GA beyond the classroom?</a:t>
            </a:r>
            <a:endParaRPr b="1"/>
          </a:p>
          <a:p>
            <a:pPr indent="0" lvl="0" marL="0" rtl="0" algn="l">
              <a:lnSpc>
                <a:spcPct val="115000"/>
              </a:lnSpc>
              <a:spcBef>
                <a:spcPts val="800"/>
              </a:spcBef>
              <a:spcAft>
                <a:spcPts val="1600"/>
              </a:spcAft>
              <a:buNone/>
            </a:pPr>
            <a:r>
              <a:rPr b="1" lang="en">
                <a:highlight>
                  <a:schemeClr val="accent2"/>
                </a:highlight>
              </a:rPr>
              <a:t>Events</a:t>
            </a:r>
            <a:r>
              <a:rPr b="1" lang="en"/>
              <a:t>: </a:t>
            </a:r>
            <a:r>
              <a:rPr b="1" lang="en" u="sng">
                <a:solidFill>
                  <a:schemeClr val="hlink"/>
                </a:solidFill>
                <a:hlinkClick r:id="rId4"/>
              </a:rPr>
              <a:t>ga.co/events</a:t>
            </a:r>
            <a:endParaRPr b="1" u="sng">
              <a:solidFill>
                <a:schemeClr val="lt2"/>
              </a:solidFill>
            </a:endParaRPr>
          </a:p>
        </p:txBody>
      </p:sp>
      <p:pic>
        <p:nvPicPr>
          <p:cNvPr id="1496" name="Google Shape;1496;p134"/>
          <p:cNvPicPr preferRelativeResize="0"/>
          <p:nvPr/>
        </p:nvPicPr>
        <p:blipFill>
          <a:blip r:embed="rId5">
            <a:alphaModFix/>
          </a:blip>
          <a:stretch>
            <a:fillRect/>
          </a:stretch>
        </p:blipFill>
        <p:spPr>
          <a:xfrm>
            <a:off x="5822971" y="2620072"/>
            <a:ext cx="308476" cy="310278"/>
          </a:xfrm>
          <a:prstGeom prst="rect">
            <a:avLst/>
          </a:prstGeom>
          <a:noFill/>
          <a:ln>
            <a:noFill/>
          </a:ln>
        </p:spPr>
      </p:pic>
      <p:pic>
        <p:nvPicPr>
          <p:cNvPr id="1497" name="Google Shape;1497;p134"/>
          <p:cNvPicPr preferRelativeResize="0"/>
          <p:nvPr/>
        </p:nvPicPr>
        <p:blipFill>
          <a:blip r:embed="rId6">
            <a:alphaModFix/>
          </a:blip>
          <a:stretch>
            <a:fillRect/>
          </a:stretch>
        </p:blipFill>
        <p:spPr>
          <a:xfrm>
            <a:off x="5822962" y="2176805"/>
            <a:ext cx="308476" cy="310278"/>
          </a:xfrm>
          <a:prstGeom prst="rect">
            <a:avLst/>
          </a:prstGeom>
          <a:noFill/>
          <a:ln>
            <a:noFill/>
          </a:ln>
        </p:spPr>
      </p:pic>
      <p:sp>
        <p:nvSpPr>
          <p:cNvPr id="1498" name="Google Shape;1498;p134"/>
          <p:cNvSpPr txBox="1"/>
          <p:nvPr/>
        </p:nvSpPr>
        <p:spPr>
          <a:xfrm>
            <a:off x="6189950" y="1674625"/>
            <a:ext cx="1931700" cy="485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600">
                <a:solidFill>
                  <a:srgbClr val="FFFFFF"/>
                </a:solidFill>
                <a:latin typeface="Proxima Nova"/>
                <a:ea typeface="Proxima Nova"/>
                <a:cs typeface="Proxima Nova"/>
                <a:sym typeface="Proxima Nova"/>
              </a:rPr>
              <a:t>@generalassembly</a:t>
            </a:r>
            <a:endParaRPr b="1" sz="1600">
              <a:solidFill>
                <a:srgbClr val="FFFFFF"/>
              </a:solidFill>
            </a:endParaRPr>
          </a:p>
        </p:txBody>
      </p:sp>
      <p:sp>
        <p:nvSpPr>
          <p:cNvPr id="1499" name="Google Shape;1499;p134"/>
          <p:cNvSpPr txBox="1"/>
          <p:nvPr/>
        </p:nvSpPr>
        <p:spPr>
          <a:xfrm>
            <a:off x="6189950" y="2532350"/>
            <a:ext cx="1931700" cy="485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600">
                <a:solidFill>
                  <a:srgbClr val="FFFFFF"/>
                </a:solidFill>
                <a:latin typeface="Proxima Nova"/>
                <a:ea typeface="Proxima Nova"/>
                <a:cs typeface="Proxima Nova"/>
                <a:sym typeface="Proxima Nova"/>
              </a:rPr>
              <a:t>@generalassembly</a:t>
            </a:r>
            <a:endParaRPr b="1" sz="1600">
              <a:solidFill>
                <a:srgbClr val="FFFFFF"/>
              </a:solidFill>
            </a:endParaRPr>
          </a:p>
        </p:txBody>
      </p:sp>
      <p:sp>
        <p:nvSpPr>
          <p:cNvPr id="1500" name="Google Shape;1500;p134"/>
          <p:cNvSpPr txBox="1"/>
          <p:nvPr/>
        </p:nvSpPr>
        <p:spPr>
          <a:xfrm>
            <a:off x="6189950" y="2089075"/>
            <a:ext cx="1931700" cy="485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600">
                <a:solidFill>
                  <a:srgbClr val="FFFFFF"/>
                </a:solidFill>
                <a:latin typeface="Proxima Nova"/>
                <a:ea typeface="Proxima Nova"/>
                <a:cs typeface="Proxima Nova"/>
                <a:sym typeface="Proxima Nova"/>
              </a:rPr>
              <a:t>@GA</a:t>
            </a:r>
            <a:endParaRPr b="1" sz="1600">
              <a:solidFill>
                <a:srgbClr val="FFFFFF"/>
              </a:solidFill>
            </a:endParaRPr>
          </a:p>
        </p:txBody>
      </p:sp>
      <p:pic>
        <p:nvPicPr>
          <p:cNvPr id="1501" name="Google Shape;1501;p134"/>
          <p:cNvPicPr preferRelativeResize="0"/>
          <p:nvPr/>
        </p:nvPicPr>
        <p:blipFill>
          <a:blip r:embed="rId7">
            <a:alphaModFix/>
          </a:blip>
          <a:stretch>
            <a:fillRect/>
          </a:stretch>
        </p:blipFill>
        <p:spPr>
          <a:xfrm>
            <a:off x="5822050" y="1733550"/>
            <a:ext cx="310300" cy="310278"/>
          </a:xfrm>
          <a:prstGeom prst="rect">
            <a:avLst/>
          </a:prstGeom>
          <a:noFill/>
          <a:ln>
            <a:noFill/>
          </a:ln>
        </p:spPr>
      </p:pic>
      <p:sp>
        <p:nvSpPr>
          <p:cNvPr id="1502" name="Google Shape;1502;p134"/>
          <p:cNvSpPr txBox="1"/>
          <p:nvPr>
            <p:ph idx="1"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
        <p:nvSpPr>
          <p:cNvPr id="1503" name="Google Shape;1503;p134"/>
          <p:cNvSpPr txBox="1"/>
          <p:nvPr/>
        </p:nvSpPr>
        <p:spPr>
          <a:xfrm>
            <a:off x="457200" y="4662725"/>
            <a:ext cx="2372100" cy="393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sz="900">
                <a:solidFill>
                  <a:srgbClr val="000000"/>
                </a:solidFill>
                <a:latin typeface="Proxima Nova"/>
                <a:ea typeface="Proxima Nova"/>
                <a:cs typeface="Proxima Nova"/>
                <a:sym typeface="Proxima Nova"/>
              </a:rPr>
              <a:t>‹#›</a:t>
            </a:fld>
            <a:r>
              <a:rPr lang="en" sz="900">
                <a:solidFill>
                  <a:srgbClr val="000000"/>
                </a:solidFill>
                <a:latin typeface="Proxima Nova"/>
                <a:ea typeface="Proxima Nova"/>
                <a:cs typeface="Proxima Nova"/>
                <a:sym typeface="Proxima Nova"/>
              </a:rPr>
              <a:t> | © 2020 General Assembly</a:t>
            </a:r>
            <a:endParaRPr sz="900">
              <a:solidFill>
                <a:srgbClr val="000000"/>
              </a:solidFill>
              <a:latin typeface="Proxima Nova"/>
              <a:ea typeface="Proxima Nova"/>
              <a:cs typeface="Proxima Nova"/>
              <a:sym typeface="Proxima Nova"/>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7" name="Shape 1507"/>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p44"/>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t>What’s Coming</a:t>
            </a:r>
            <a:endParaRPr/>
          </a:p>
        </p:txBody>
      </p:sp>
      <p:pic>
        <p:nvPicPr>
          <p:cNvPr id="396" name="Google Shape;396;p44"/>
          <p:cNvPicPr preferRelativeResize="0"/>
          <p:nvPr/>
        </p:nvPicPr>
        <p:blipFill>
          <a:blip r:embed="rId3">
            <a:alphaModFix/>
          </a:blip>
          <a:stretch>
            <a:fillRect/>
          </a:stretch>
        </p:blipFill>
        <p:spPr>
          <a:xfrm>
            <a:off x="5941600" y="1199150"/>
            <a:ext cx="2745199" cy="2745199"/>
          </a:xfrm>
          <a:prstGeom prst="rect">
            <a:avLst/>
          </a:prstGeom>
          <a:noFill/>
          <a:ln>
            <a:noFill/>
          </a:ln>
        </p:spPr>
      </p:pic>
      <p:sp>
        <p:nvSpPr>
          <p:cNvPr id="397" name="Google Shape;397;p44"/>
          <p:cNvSpPr txBox="1"/>
          <p:nvPr/>
        </p:nvSpPr>
        <p:spPr>
          <a:xfrm>
            <a:off x="457200" y="4662725"/>
            <a:ext cx="2372100" cy="393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sz="900">
                <a:solidFill>
                  <a:srgbClr val="000000"/>
                </a:solidFill>
                <a:latin typeface="Proxima Nova"/>
                <a:ea typeface="Proxima Nova"/>
                <a:cs typeface="Proxima Nova"/>
                <a:sym typeface="Proxima Nova"/>
              </a:rPr>
              <a:t>‹#›</a:t>
            </a:fld>
            <a:r>
              <a:rPr lang="en" sz="900">
                <a:solidFill>
                  <a:srgbClr val="000000"/>
                </a:solidFill>
                <a:latin typeface="Proxima Nova"/>
                <a:ea typeface="Proxima Nova"/>
                <a:cs typeface="Proxima Nova"/>
                <a:sym typeface="Proxima Nova"/>
              </a:rPr>
              <a:t> | © </a:t>
            </a:r>
            <a:r>
              <a:rPr lang="en" sz="900">
                <a:latin typeface="Proxima Nova"/>
                <a:ea typeface="Proxima Nova"/>
                <a:cs typeface="Proxima Nova"/>
                <a:sym typeface="Proxima Nova"/>
              </a:rPr>
              <a:t>2021</a:t>
            </a:r>
            <a:r>
              <a:rPr lang="en" sz="900">
                <a:solidFill>
                  <a:srgbClr val="000000"/>
                </a:solidFill>
                <a:latin typeface="Proxima Nova"/>
                <a:ea typeface="Proxima Nova"/>
                <a:cs typeface="Proxima Nova"/>
                <a:sym typeface="Proxima Nova"/>
              </a:rPr>
              <a:t> General Assembly</a:t>
            </a:r>
            <a:endParaRPr sz="900">
              <a:solidFill>
                <a:srgbClr val="000000"/>
              </a:solidFill>
              <a:latin typeface="Proxima Nova"/>
              <a:ea typeface="Proxima Nova"/>
              <a:cs typeface="Proxima Nova"/>
              <a:sym typeface="Proxima Nova"/>
            </a:endParaRPr>
          </a:p>
        </p:txBody>
      </p:sp>
      <p:sp>
        <p:nvSpPr>
          <p:cNvPr id="398" name="Google Shape;398;p44"/>
          <p:cNvSpPr txBox="1"/>
          <p:nvPr>
            <p:ph idx="4294967295" type="body"/>
          </p:nvPr>
        </p:nvSpPr>
        <p:spPr>
          <a:xfrm>
            <a:off x="457200" y="1143000"/>
            <a:ext cx="5125500" cy="29379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Clr>
                <a:schemeClr val="dk1"/>
              </a:buClr>
              <a:buSzPts val="2000"/>
              <a:buChar char="●"/>
            </a:pPr>
            <a:r>
              <a:rPr lang="en">
                <a:solidFill>
                  <a:schemeClr val="dk1"/>
                </a:solidFill>
              </a:rPr>
              <a:t>Convey the role that digital products play in our everyday lives. </a:t>
            </a:r>
            <a:endParaRPr>
              <a:solidFill>
                <a:schemeClr val="dk1"/>
              </a:solidFill>
            </a:endParaRPr>
          </a:p>
          <a:p>
            <a:pPr indent="-355600" lvl="0" marL="457200" rtl="0" algn="l">
              <a:spcBef>
                <a:spcPts val="1000"/>
              </a:spcBef>
              <a:spcAft>
                <a:spcPts val="0"/>
              </a:spcAft>
              <a:buClr>
                <a:schemeClr val="dk1"/>
              </a:buClr>
              <a:buSzPts val="2000"/>
              <a:buChar char="●"/>
            </a:pPr>
            <a:r>
              <a:rPr lang="en">
                <a:solidFill>
                  <a:schemeClr val="dk1"/>
                </a:solidFill>
              </a:rPr>
              <a:t>Explain the role and career trajectory of product managers. </a:t>
            </a:r>
            <a:endParaRPr>
              <a:solidFill>
                <a:schemeClr val="dk1"/>
              </a:solidFill>
            </a:endParaRPr>
          </a:p>
          <a:p>
            <a:pPr indent="-355600" lvl="0" marL="457200" rtl="0" algn="l">
              <a:spcBef>
                <a:spcPts val="1000"/>
              </a:spcBef>
              <a:spcAft>
                <a:spcPts val="0"/>
              </a:spcAft>
              <a:buClr>
                <a:schemeClr val="dk1"/>
              </a:buClr>
              <a:buSzPts val="2000"/>
              <a:buChar char="●"/>
            </a:pPr>
            <a:r>
              <a:rPr lang="en">
                <a:solidFill>
                  <a:schemeClr val="dk1"/>
                </a:solidFill>
              </a:rPr>
              <a:t>Explain the industry-standard product development process, the different stakeholders in each phase, and the goals of a PM in each phase.</a:t>
            </a:r>
            <a:endParaRPr>
              <a:solidFill>
                <a:schemeClr val="dk1"/>
              </a:solidFill>
            </a:endParaRPr>
          </a:p>
          <a:p>
            <a:pPr indent="0" lvl="0" marL="0" rtl="0" algn="l">
              <a:spcBef>
                <a:spcPts val="1000"/>
              </a:spcBef>
              <a:spcAft>
                <a:spcPts val="1000"/>
              </a:spcAft>
              <a:buNone/>
            </a:pPr>
            <a:r>
              <a:t/>
            </a:r>
            <a:endParaRPr sz="2000">
              <a:solidFill>
                <a:schemeClr val="dk1"/>
              </a:solidFill>
            </a:endParaRPr>
          </a:p>
        </p:txBody>
      </p:sp>
      <p:sp>
        <p:nvSpPr>
          <p:cNvPr id="399" name="Google Shape;399;p44"/>
          <p:cNvSpPr txBox="1"/>
          <p:nvPr>
            <p:ph idx="1"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
        <p:nvSpPr>
          <p:cNvPr id="400" name="Google Shape;400;p44"/>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2021 General Assembly</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sp>
        <p:nvSpPr>
          <p:cNvPr id="405" name="Google Shape;405;p45"/>
          <p:cNvSpPr txBox="1"/>
          <p:nvPr>
            <p:ph idx="2" type="body"/>
          </p:nvPr>
        </p:nvSpPr>
        <p:spPr>
          <a:xfrm>
            <a:off x="457200" y="1143000"/>
            <a:ext cx="8229600" cy="459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A. Software that stores and protects customer data.</a:t>
            </a:r>
            <a:endParaRPr/>
          </a:p>
        </p:txBody>
      </p:sp>
      <p:sp>
        <p:nvSpPr>
          <p:cNvPr id="406" name="Google Shape;406;p45"/>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2021 General Assembly</a:t>
            </a:r>
            <a:endParaRPr/>
          </a:p>
        </p:txBody>
      </p:sp>
      <p:sp>
        <p:nvSpPr>
          <p:cNvPr id="407" name="Google Shape;407;p45"/>
          <p:cNvSpPr txBox="1"/>
          <p:nvPr>
            <p:ph idx="4294967295" type="subTitle"/>
          </p:nvPr>
        </p:nvSpPr>
        <p:spPr>
          <a:xfrm>
            <a:off x="464361" y="1669878"/>
            <a:ext cx="8200200" cy="459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solidFill>
                  <a:srgbClr val="FFFFFF"/>
                </a:solidFill>
              </a:rPr>
              <a:t>B. An internal new hire onboarding application.</a:t>
            </a:r>
            <a:endParaRPr>
              <a:solidFill>
                <a:srgbClr val="FFFFFF"/>
              </a:solidFill>
            </a:endParaRPr>
          </a:p>
        </p:txBody>
      </p:sp>
      <p:sp>
        <p:nvSpPr>
          <p:cNvPr id="408" name="Google Shape;408;p45"/>
          <p:cNvSpPr txBox="1"/>
          <p:nvPr>
            <p:ph idx="4294967295" type="subTitle"/>
          </p:nvPr>
        </p:nvSpPr>
        <p:spPr>
          <a:xfrm>
            <a:off x="464361" y="2247727"/>
            <a:ext cx="8200200" cy="459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solidFill>
                  <a:srgbClr val="FFFFFF"/>
                </a:solidFill>
              </a:rPr>
              <a:t>C. A candy bar.</a:t>
            </a:r>
            <a:endParaRPr>
              <a:solidFill>
                <a:srgbClr val="FFFFFF"/>
              </a:solidFill>
            </a:endParaRPr>
          </a:p>
        </p:txBody>
      </p:sp>
      <p:sp>
        <p:nvSpPr>
          <p:cNvPr id="409" name="Google Shape;409;p45"/>
          <p:cNvSpPr txBox="1"/>
          <p:nvPr>
            <p:ph idx="4294967295" type="subTitle"/>
          </p:nvPr>
        </p:nvSpPr>
        <p:spPr>
          <a:xfrm>
            <a:off x="464361" y="2788250"/>
            <a:ext cx="8200200" cy="459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solidFill>
                  <a:srgbClr val="FFFFFF"/>
                </a:solidFill>
              </a:rPr>
              <a:t>D. A newspaper.</a:t>
            </a:r>
            <a:endParaRPr>
              <a:solidFill>
                <a:srgbClr val="FFFFFF"/>
              </a:solidFill>
            </a:endParaRPr>
          </a:p>
        </p:txBody>
      </p:sp>
      <p:sp>
        <p:nvSpPr>
          <p:cNvPr id="410" name="Google Shape;410;p45"/>
          <p:cNvSpPr txBox="1"/>
          <p:nvPr>
            <p:ph idx="4294967295" type="subTitle"/>
          </p:nvPr>
        </p:nvSpPr>
        <p:spPr>
          <a:xfrm>
            <a:off x="464361" y="3328775"/>
            <a:ext cx="8200200" cy="459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solidFill>
                  <a:srgbClr val="FFFFFF"/>
                </a:solidFill>
              </a:rPr>
              <a:t>E. All of the above.</a:t>
            </a:r>
            <a:endParaRPr>
              <a:solidFill>
                <a:srgbClr val="FFFFFF"/>
              </a:solidFill>
            </a:endParaRPr>
          </a:p>
        </p:txBody>
      </p:sp>
      <p:sp>
        <p:nvSpPr>
          <p:cNvPr id="411" name="Google Shape;411;p45"/>
          <p:cNvSpPr txBox="1"/>
          <p:nvPr>
            <p:ph type="title"/>
          </p:nvPr>
        </p:nvSpPr>
        <p:spPr>
          <a:xfrm>
            <a:off x="457200" y="280375"/>
            <a:ext cx="7065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Which of These Are Products?</a:t>
            </a:r>
            <a:endParaRPr/>
          </a:p>
        </p:txBody>
      </p:sp>
      <p:sp>
        <p:nvSpPr>
          <p:cNvPr id="412" name="Google Shape;412;p45"/>
          <p:cNvSpPr txBox="1"/>
          <p:nvPr>
            <p:ph idx="3"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
        <p:nvSpPr>
          <p:cNvPr id="413" name="Google Shape;413;p45"/>
          <p:cNvSpPr txBox="1"/>
          <p:nvPr>
            <p:ph idx="1" type="subTitle"/>
          </p:nvPr>
        </p:nvSpPr>
        <p:spPr>
          <a:xfrm>
            <a:off x="7880125" y="347472"/>
            <a:ext cx="917400" cy="3936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n" sz="1600"/>
              <a:t>Trivia!</a:t>
            </a:r>
            <a:endParaRPr b="1" sz="16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sp>
        <p:nvSpPr>
          <p:cNvPr id="418" name="Google Shape;418;p46"/>
          <p:cNvSpPr txBox="1"/>
          <p:nvPr>
            <p:ph idx="2" type="body"/>
          </p:nvPr>
        </p:nvSpPr>
        <p:spPr>
          <a:xfrm>
            <a:off x="457200" y="1143000"/>
            <a:ext cx="8229600" cy="459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A. Software that stores and protects customer data.</a:t>
            </a:r>
            <a:endParaRPr/>
          </a:p>
        </p:txBody>
      </p:sp>
      <p:sp>
        <p:nvSpPr>
          <p:cNvPr id="419" name="Google Shape;419;p46"/>
          <p:cNvSpPr txBox="1"/>
          <p:nvPr>
            <p:ph idx="4294967295" type="subTitle"/>
          </p:nvPr>
        </p:nvSpPr>
        <p:spPr>
          <a:xfrm>
            <a:off x="464361" y="1669878"/>
            <a:ext cx="8200200" cy="459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solidFill>
                  <a:srgbClr val="FFFFFF"/>
                </a:solidFill>
              </a:rPr>
              <a:t>B. An internal new hire onboarding application.</a:t>
            </a:r>
            <a:endParaRPr>
              <a:solidFill>
                <a:srgbClr val="FFFFFF"/>
              </a:solidFill>
            </a:endParaRPr>
          </a:p>
        </p:txBody>
      </p:sp>
      <p:sp>
        <p:nvSpPr>
          <p:cNvPr id="420" name="Google Shape;420;p46"/>
          <p:cNvSpPr txBox="1"/>
          <p:nvPr>
            <p:ph idx="4294967295" type="subTitle"/>
          </p:nvPr>
        </p:nvSpPr>
        <p:spPr>
          <a:xfrm>
            <a:off x="464361" y="2247727"/>
            <a:ext cx="8200200" cy="459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solidFill>
                  <a:srgbClr val="FFFFFF"/>
                </a:solidFill>
              </a:rPr>
              <a:t>C. A candy bar.</a:t>
            </a:r>
            <a:endParaRPr>
              <a:solidFill>
                <a:srgbClr val="FFFFFF"/>
              </a:solidFill>
            </a:endParaRPr>
          </a:p>
        </p:txBody>
      </p:sp>
      <p:sp>
        <p:nvSpPr>
          <p:cNvPr id="421" name="Google Shape;421;p46"/>
          <p:cNvSpPr txBox="1"/>
          <p:nvPr>
            <p:ph idx="4294967295" type="subTitle"/>
          </p:nvPr>
        </p:nvSpPr>
        <p:spPr>
          <a:xfrm>
            <a:off x="464361" y="2788250"/>
            <a:ext cx="8200200" cy="459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solidFill>
                  <a:srgbClr val="FFFFFF"/>
                </a:solidFill>
              </a:rPr>
              <a:t>D. A newspaper.</a:t>
            </a:r>
            <a:endParaRPr>
              <a:solidFill>
                <a:srgbClr val="FFFFFF"/>
              </a:solidFill>
            </a:endParaRPr>
          </a:p>
        </p:txBody>
      </p:sp>
      <p:sp>
        <p:nvSpPr>
          <p:cNvPr id="422" name="Google Shape;422;p46"/>
          <p:cNvSpPr txBox="1"/>
          <p:nvPr>
            <p:ph idx="4294967295" type="subTitle"/>
          </p:nvPr>
        </p:nvSpPr>
        <p:spPr>
          <a:xfrm>
            <a:off x="464350" y="3328775"/>
            <a:ext cx="8200200" cy="755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 sz="2300">
                <a:solidFill>
                  <a:srgbClr val="FFFFFF"/>
                </a:solidFill>
              </a:rPr>
              <a:t>E. All of the above.</a:t>
            </a:r>
            <a:endParaRPr b="1" sz="2300">
              <a:solidFill>
                <a:srgbClr val="FFFFFF"/>
              </a:solidFill>
            </a:endParaRPr>
          </a:p>
        </p:txBody>
      </p:sp>
      <p:sp>
        <p:nvSpPr>
          <p:cNvPr id="423" name="Google Shape;423;p46"/>
          <p:cNvSpPr txBox="1"/>
          <p:nvPr>
            <p:ph type="title"/>
          </p:nvPr>
        </p:nvSpPr>
        <p:spPr>
          <a:xfrm>
            <a:off x="457200" y="280375"/>
            <a:ext cx="7065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Which of These Are Products?</a:t>
            </a:r>
            <a:endParaRPr/>
          </a:p>
        </p:txBody>
      </p:sp>
      <p:sp>
        <p:nvSpPr>
          <p:cNvPr id="424" name="Google Shape;424;p46"/>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2021 General Assembly</a:t>
            </a:r>
            <a:endParaRPr/>
          </a:p>
        </p:txBody>
      </p:sp>
      <p:sp>
        <p:nvSpPr>
          <p:cNvPr id="425" name="Google Shape;425;p46"/>
          <p:cNvSpPr txBox="1"/>
          <p:nvPr>
            <p:ph idx="1" type="subTitle"/>
          </p:nvPr>
        </p:nvSpPr>
        <p:spPr>
          <a:xfrm>
            <a:off x="7880125" y="347472"/>
            <a:ext cx="917400" cy="3936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n" sz="1600"/>
              <a:t>Trivia!</a:t>
            </a:r>
            <a:endParaRPr b="1" sz="1600"/>
          </a:p>
        </p:txBody>
      </p:sp>
      <p:sp>
        <p:nvSpPr>
          <p:cNvPr id="426" name="Google Shape;426;p46"/>
          <p:cNvSpPr txBox="1"/>
          <p:nvPr>
            <p:ph idx="3"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grpSp>
        <p:nvGrpSpPr>
          <p:cNvPr id="431" name="Google Shape;431;p47"/>
          <p:cNvGrpSpPr/>
          <p:nvPr/>
        </p:nvGrpSpPr>
        <p:grpSpPr>
          <a:xfrm>
            <a:off x="4943459" y="1123414"/>
            <a:ext cx="1964178" cy="1946649"/>
            <a:chOff x="466792" y="973675"/>
            <a:chExt cx="3780900" cy="3384300"/>
          </a:xfrm>
        </p:grpSpPr>
        <p:sp>
          <p:nvSpPr>
            <p:cNvPr id="432" name="Google Shape;432;p47"/>
            <p:cNvSpPr/>
            <p:nvPr/>
          </p:nvSpPr>
          <p:spPr>
            <a:xfrm>
              <a:off x="466792" y="973675"/>
              <a:ext cx="3780900" cy="3384300"/>
            </a:xfrm>
            <a:prstGeom prst="ellipse">
              <a:avLst/>
            </a:prstGeom>
            <a:solidFill>
              <a:srgbClr val="FFDB00">
                <a:alpha val="58430"/>
              </a:srgbClr>
            </a:solidFill>
            <a:ln cap="flat" cmpd="sng" w="19050">
              <a:solidFill>
                <a:srgbClr val="FFDB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47"/>
            <p:cNvSpPr txBox="1"/>
            <p:nvPr/>
          </p:nvSpPr>
          <p:spPr>
            <a:xfrm>
              <a:off x="601760" y="2223787"/>
              <a:ext cx="1952700" cy="116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latin typeface="Proxima Nova"/>
                  <a:ea typeface="Proxima Nova"/>
                  <a:cs typeface="Proxima Nova"/>
                  <a:sym typeface="Proxima Nova"/>
                </a:rPr>
                <a:t>DESIGN</a:t>
              </a:r>
              <a:endParaRPr b="1" sz="1600">
                <a:solidFill>
                  <a:srgbClr val="000000"/>
                </a:solidFill>
                <a:latin typeface="Proxima Nova"/>
                <a:ea typeface="Proxima Nova"/>
                <a:cs typeface="Proxima Nova"/>
                <a:sym typeface="Proxima Nova"/>
              </a:endParaRPr>
            </a:p>
          </p:txBody>
        </p:sp>
      </p:grpSp>
      <p:grpSp>
        <p:nvGrpSpPr>
          <p:cNvPr id="434" name="Google Shape;434;p47"/>
          <p:cNvGrpSpPr/>
          <p:nvPr/>
        </p:nvGrpSpPr>
        <p:grpSpPr>
          <a:xfrm>
            <a:off x="6136002" y="1123414"/>
            <a:ext cx="1964178" cy="1946649"/>
            <a:chOff x="2928100" y="973675"/>
            <a:chExt cx="3780900" cy="3384300"/>
          </a:xfrm>
        </p:grpSpPr>
        <p:sp>
          <p:nvSpPr>
            <p:cNvPr id="435" name="Google Shape;435;p47"/>
            <p:cNvSpPr/>
            <p:nvPr/>
          </p:nvSpPr>
          <p:spPr>
            <a:xfrm>
              <a:off x="2928100" y="973675"/>
              <a:ext cx="3780900" cy="3384300"/>
            </a:xfrm>
            <a:prstGeom prst="ellipse">
              <a:avLst/>
            </a:prstGeom>
            <a:solidFill>
              <a:srgbClr val="00A7BD">
                <a:alpha val="46070"/>
              </a:srgbClr>
            </a:solidFill>
            <a:ln cap="flat" cmpd="sng" w="19050">
              <a:solidFill>
                <a:srgbClr val="00A7B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47"/>
            <p:cNvSpPr txBox="1"/>
            <p:nvPr/>
          </p:nvSpPr>
          <p:spPr>
            <a:xfrm>
              <a:off x="4317894" y="2223825"/>
              <a:ext cx="2391000" cy="781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latin typeface="Proxima Nova"/>
                  <a:ea typeface="Proxima Nova"/>
                  <a:cs typeface="Proxima Nova"/>
                  <a:sym typeface="Proxima Nova"/>
                </a:rPr>
                <a:t>BUSINESS</a:t>
              </a:r>
              <a:endParaRPr sz="1600">
                <a:latin typeface="Proxima Nova"/>
                <a:ea typeface="Proxima Nova"/>
                <a:cs typeface="Proxima Nova"/>
                <a:sym typeface="Proxima Nova"/>
              </a:endParaRPr>
            </a:p>
          </p:txBody>
        </p:sp>
      </p:grpSp>
      <p:sp>
        <p:nvSpPr>
          <p:cNvPr id="437" name="Google Shape;437;p47"/>
          <p:cNvSpPr/>
          <p:nvPr/>
        </p:nvSpPr>
        <p:spPr>
          <a:xfrm>
            <a:off x="5560148" y="2175459"/>
            <a:ext cx="1964400" cy="1946700"/>
          </a:xfrm>
          <a:prstGeom prst="ellipse">
            <a:avLst/>
          </a:prstGeom>
          <a:solidFill>
            <a:srgbClr val="E51B24">
              <a:alpha val="44690"/>
            </a:srgbClr>
          </a:solidFill>
          <a:ln cap="flat" cmpd="sng" w="19050">
            <a:solidFill>
              <a:srgbClr val="E51B2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47"/>
          <p:cNvSpPr txBox="1"/>
          <p:nvPr/>
        </p:nvSpPr>
        <p:spPr>
          <a:xfrm>
            <a:off x="5691100" y="3070250"/>
            <a:ext cx="1702500" cy="34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latin typeface="Proxima Nova"/>
                <a:ea typeface="Proxima Nova"/>
                <a:cs typeface="Proxima Nova"/>
                <a:sym typeface="Proxima Nova"/>
              </a:rPr>
              <a:t>TECHNOLOGY</a:t>
            </a:r>
            <a:endParaRPr sz="1600">
              <a:latin typeface="Proxima Nova"/>
              <a:ea typeface="Proxima Nova"/>
              <a:cs typeface="Proxima Nova"/>
              <a:sym typeface="Proxima Nova"/>
            </a:endParaRPr>
          </a:p>
        </p:txBody>
      </p:sp>
      <p:sp>
        <p:nvSpPr>
          <p:cNvPr id="439" name="Google Shape;439;p47"/>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a Product?</a:t>
            </a:r>
            <a:endParaRPr/>
          </a:p>
        </p:txBody>
      </p:sp>
      <p:sp>
        <p:nvSpPr>
          <p:cNvPr id="440" name="Google Shape;440;p47"/>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2021 General Assembly</a:t>
            </a:r>
            <a:endParaRPr/>
          </a:p>
        </p:txBody>
      </p:sp>
      <p:sp>
        <p:nvSpPr>
          <p:cNvPr id="441" name="Google Shape;441;p47"/>
          <p:cNvSpPr txBox="1"/>
          <p:nvPr>
            <p:ph idx="4294967295" type="body"/>
          </p:nvPr>
        </p:nvSpPr>
        <p:spPr>
          <a:xfrm>
            <a:off x="457200" y="1143000"/>
            <a:ext cx="4090200" cy="3181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A </a:t>
            </a:r>
            <a:r>
              <a:rPr b="1" lang="en">
                <a:solidFill>
                  <a:schemeClr val="dk1"/>
                </a:solidFill>
              </a:rPr>
              <a:t>product</a:t>
            </a:r>
            <a:r>
              <a:rPr lang="en">
                <a:solidFill>
                  <a:schemeClr val="dk1"/>
                </a:solidFill>
              </a:rPr>
              <a:t> is a solution to a problem experienced by multiple people.</a:t>
            </a:r>
            <a:endParaRPr>
              <a:solidFill>
                <a:schemeClr val="dk1"/>
              </a:solidFill>
            </a:endParaRPr>
          </a:p>
          <a:p>
            <a:pPr indent="0" lvl="0" marL="0" rtl="0" algn="l">
              <a:spcBef>
                <a:spcPts val="1600"/>
              </a:spcBef>
              <a:spcAft>
                <a:spcPts val="1600"/>
              </a:spcAft>
              <a:buNone/>
            </a:pPr>
            <a:r>
              <a:rPr lang="en">
                <a:solidFill>
                  <a:schemeClr val="dk1"/>
                </a:solidFill>
              </a:rPr>
              <a:t>A</a:t>
            </a:r>
            <a:r>
              <a:rPr b="1" lang="en">
                <a:solidFill>
                  <a:schemeClr val="dk1"/>
                </a:solidFill>
              </a:rPr>
              <a:t> g</a:t>
            </a:r>
            <a:r>
              <a:rPr b="1" lang="en">
                <a:solidFill>
                  <a:schemeClr val="dk1"/>
                </a:solidFill>
              </a:rPr>
              <a:t>reat</a:t>
            </a:r>
            <a:r>
              <a:rPr lang="en">
                <a:solidFill>
                  <a:schemeClr val="dk1"/>
                </a:solidFill>
              </a:rPr>
              <a:t> </a:t>
            </a:r>
            <a:r>
              <a:rPr b="1" lang="en">
                <a:solidFill>
                  <a:schemeClr val="dk1"/>
                </a:solidFill>
              </a:rPr>
              <a:t>product</a:t>
            </a:r>
            <a:r>
              <a:rPr lang="en">
                <a:solidFill>
                  <a:schemeClr val="dk1"/>
                </a:solidFill>
              </a:rPr>
              <a:t> gels at the intersection of business, technology, and design.</a:t>
            </a:r>
            <a:endParaRPr>
              <a:solidFill>
                <a:schemeClr val="dk1"/>
              </a:solidFill>
            </a:endParaRPr>
          </a:p>
        </p:txBody>
      </p:sp>
      <p:sp>
        <p:nvSpPr>
          <p:cNvPr id="442" name="Google Shape;442;p47"/>
          <p:cNvSpPr txBox="1"/>
          <p:nvPr>
            <p:ph idx="1"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
        <p:nvSpPr>
          <p:cNvPr id="443" name="Google Shape;443;p47"/>
          <p:cNvSpPr/>
          <p:nvPr/>
        </p:nvSpPr>
        <p:spPr>
          <a:xfrm>
            <a:off x="6409900" y="1964300"/>
            <a:ext cx="264900" cy="2649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44" name="Google Shape;444;p47"/>
          <p:cNvPicPr preferRelativeResize="0"/>
          <p:nvPr/>
        </p:nvPicPr>
        <p:blipFill>
          <a:blip r:embed="rId3">
            <a:alphaModFix/>
          </a:blip>
          <a:stretch>
            <a:fillRect/>
          </a:stretch>
        </p:blipFill>
        <p:spPr>
          <a:xfrm>
            <a:off x="6263150" y="1822175"/>
            <a:ext cx="558400" cy="78619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sp>
        <p:nvSpPr>
          <p:cNvPr id="449" name="Google Shape;449;p48"/>
          <p:cNvSpPr txBox="1"/>
          <p:nvPr>
            <p:ph idx="2" type="subTitle"/>
          </p:nvPr>
        </p:nvSpPr>
        <p:spPr>
          <a:xfrm>
            <a:off x="7003805" y="211738"/>
            <a:ext cx="1336200" cy="3288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lang="en"/>
              <a:t>5 minutes</a:t>
            </a:r>
            <a:endParaRPr/>
          </a:p>
        </p:txBody>
      </p:sp>
      <p:sp>
        <p:nvSpPr>
          <p:cNvPr id="450" name="Google Shape;450;p48"/>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2021 General Assembly</a:t>
            </a:r>
            <a:endParaRPr/>
          </a:p>
        </p:txBody>
      </p:sp>
      <p:sp>
        <p:nvSpPr>
          <p:cNvPr id="451" name="Google Shape;451;p48"/>
          <p:cNvSpPr txBox="1"/>
          <p:nvPr>
            <p:ph type="title"/>
          </p:nvPr>
        </p:nvSpPr>
        <p:spPr>
          <a:xfrm>
            <a:off x="908850" y="237038"/>
            <a:ext cx="5009400" cy="45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Makes It Great?</a:t>
            </a:r>
            <a:endParaRPr/>
          </a:p>
        </p:txBody>
      </p:sp>
      <p:sp>
        <p:nvSpPr>
          <p:cNvPr id="452" name="Google Shape;452;p48"/>
          <p:cNvSpPr/>
          <p:nvPr/>
        </p:nvSpPr>
        <p:spPr>
          <a:xfrm>
            <a:off x="544400" y="1301050"/>
            <a:ext cx="4027500" cy="2783700"/>
          </a:xfrm>
          <a:prstGeom prst="rect">
            <a:avLst/>
          </a:prstGeom>
          <a:noFill/>
          <a:ln>
            <a:noFill/>
          </a:ln>
        </p:spPr>
        <p:txBody>
          <a:bodyPr anchorCtr="0" anchor="t" bIns="35750" lIns="35750" spcFirstLastPara="1" rIns="35750" wrap="square" tIns="35750">
            <a:noAutofit/>
          </a:bodyPr>
          <a:lstStyle/>
          <a:p>
            <a:pPr indent="0" lvl="0" marL="0" rtl="0" algn="l">
              <a:spcBef>
                <a:spcPts val="0"/>
              </a:spcBef>
              <a:spcAft>
                <a:spcPts val="0"/>
              </a:spcAft>
              <a:buNone/>
            </a:pPr>
            <a:r>
              <a:rPr lang="en" sz="1800">
                <a:solidFill>
                  <a:schemeClr val="dk1"/>
                </a:solidFill>
                <a:latin typeface="Proxima Nova"/>
                <a:ea typeface="Proxima Nova"/>
                <a:cs typeface="Proxima Nova"/>
                <a:sym typeface="Proxima Nova"/>
              </a:rPr>
              <a:t>Think about a product you </a:t>
            </a:r>
            <a:r>
              <a:rPr b="1" lang="en" sz="1800">
                <a:solidFill>
                  <a:schemeClr val="dk1"/>
                </a:solidFill>
                <a:latin typeface="Proxima Nova"/>
                <a:ea typeface="Proxima Nova"/>
                <a:cs typeface="Proxima Nova"/>
                <a:sym typeface="Proxima Nova"/>
              </a:rPr>
              <a:t>love</a:t>
            </a:r>
            <a:r>
              <a:rPr lang="en" sz="1800">
                <a:solidFill>
                  <a:schemeClr val="dk1"/>
                </a:solidFill>
                <a:latin typeface="Proxima Nova"/>
                <a:ea typeface="Proxima Nova"/>
                <a:cs typeface="Proxima Nova"/>
                <a:sym typeface="Proxima Nova"/>
              </a:rPr>
              <a:t>.</a:t>
            </a:r>
            <a:endParaRPr sz="1800">
              <a:solidFill>
                <a:schemeClr val="dk1"/>
              </a:solidFill>
              <a:latin typeface="Proxima Nova"/>
              <a:ea typeface="Proxima Nova"/>
              <a:cs typeface="Proxima Nova"/>
              <a:sym typeface="Proxima Nova"/>
            </a:endParaRPr>
          </a:p>
          <a:p>
            <a:pPr indent="0" lvl="0" marL="0" rtl="0" algn="l">
              <a:spcBef>
                <a:spcPts val="0"/>
              </a:spcBef>
              <a:spcAft>
                <a:spcPts val="0"/>
              </a:spcAft>
              <a:buNone/>
            </a:pPr>
            <a:r>
              <a:t/>
            </a:r>
            <a:endParaRPr sz="1800">
              <a:solidFill>
                <a:schemeClr val="dk1"/>
              </a:solidFill>
              <a:latin typeface="Proxima Nova"/>
              <a:ea typeface="Proxima Nova"/>
              <a:cs typeface="Proxima Nova"/>
              <a:sym typeface="Proxima Nova"/>
            </a:endParaRPr>
          </a:p>
          <a:p>
            <a:pPr indent="0" lvl="0" marL="0" rtl="0" algn="l">
              <a:spcBef>
                <a:spcPts val="0"/>
              </a:spcBef>
              <a:spcAft>
                <a:spcPts val="0"/>
              </a:spcAft>
              <a:buNone/>
            </a:pPr>
            <a:r>
              <a:rPr lang="en" sz="1800">
                <a:solidFill>
                  <a:schemeClr val="dk1"/>
                </a:solidFill>
                <a:latin typeface="Proxima Nova"/>
                <a:ea typeface="Proxima Nova"/>
                <a:cs typeface="Proxima Nova"/>
                <a:sym typeface="Proxima Nova"/>
              </a:rPr>
              <a:t>With your partner, discuss what makes that product </a:t>
            </a:r>
            <a:r>
              <a:rPr b="1" lang="en" sz="1800">
                <a:solidFill>
                  <a:schemeClr val="dk1"/>
                </a:solidFill>
                <a:latin typeface="Proxima Nova"/>
                <a:ea typeface="Proxima Nova"/>
                <a:cs typeface="Proxima Nova"/>
                <a:sym typeface="Proxima Nova"/>
              </a:rPr>
              <a:t>great</a:t>
            </a:r>
            <a:r>
              <a:rPr lang="en" sz="1800">
                <a:solidFill>
                  <a:schemeClr val="dk1"/>
                </a:solidFill>
                <a:latin typeface="Proxima Nova"/>
                <a:ea typeface="Proxima Nova"/>
                <a:cs typeface="Proxima Nova"/>
                <a:sym typeface="Proxima Nova"/>
              </a:rPr>
              <a:t> in terms of: </a:t>
            </a:r>
            <a:endParaRPr sz="1800">
              <a:solidFill>
                <a:schemeClr val="dk1"/>
              </a:solidFill>
              <a:latin typeface="Proxima Nova"/>
              <a:ea typeface="Proxima Nova"/>
              <a:cs typeface="Proxima Nova"/>
              <a:sym typeface="Proxima Nova"/>
            </a:endParaRPr>
          </a:p>
          <a:p>
            <a:pPr indent="0" lvl="0" marL="0" rtl="0" algn="l">
              <a:spcBef>
                <a:spcPts val="0"/>
              </a:spcBef>
              <a:spcAft>
                <a:spcPts val="0"/>
              </a:spcAft>
              <a:buNone/>
            </a:pPr>
            <a:r>
              <a:t/>
            </a:r>
            <a:endParaRPr sz="1800">
              <a:solidFill>
                <a:schemeClr val="dk1"/>
              </a:solidFill>
              <a:latin typeface="Proxima Nova"/>
              <a:ea typeface="Proxima Nova"/>
              <a:cs typeface="Proxima Nova"/>
              <a:sym typeface="Proxima Nova"/>
            </a:endParaRPr>
          </a:p>
          <a:p>
            <a:pPr indent="-342900" lvl="0" marL="457200" rtl="0" algn="l">
              <a:spcBef>
                <a:spcPts val="0"/>
              </a:spcBef>
              <a:spcAft>
                <a:spcPts val="0"/>
              </a:spcAft>
              <a:buClr>
                <a:schemeClr val="dk1"/>
              </a:buClr>
              <a:buSzPts val="1800"/>
              <a:buFont typeface="Proxima Nova"/>
              <a:buChar char="●"/>
            </a:pPr>
            <a:r>
              <a:rPr b="1" lang="en" sz="1800">
                <a:solidFill>
                  <a:schemeClr val="dk1"/>
                </a:solidFill>
                <a:latin typeface="Proxima Nova"/>
                <a:ea typeface="Proxima Nova"/>
                <a:cs typeface="Proxima Nova"/>
                <a:sym typeface="Proxima Nova"/>
              </a:rPr>
              <a:t>Business</a:t>
            </a:r>
            <a:r>
              <a:rPr lang="en" sz="1800">
                <a:solidFill>
                  <a:schemeClr val="dk1"/>
                </a:solidFill>
                <a:latin typeface="Proxima Nova"/>
                <a:ea typeface="Proxima Nova"/>
                <a:cs typeface="Proxima Nova"/>
                <a:sym typeface="Proxima Nova"/>
              </a:rPr>
              <a:t>:</a:t>
            </a:r>
            <a:r>
              <a:rPr b="1" lang="en" sz="1800">
                <a:solidFill>
                  <a:schemeClr val="dk1"/>
                </a:solidFill>
                <a:latin typeface="Proxima Nova"/>
                <a:ea typeface="Proxima Nova"/>
                <a:cs typeface="Proxima Nova"/>
                <a:sym typeface="Proxima Nova"/>
              </a:rPr>
              <a:t> </a:t>
            </a:r>
            <a:r>
              <a:rPr lang="en" sz="1800">
                <a:solidFill>
                  <a:schemeClr val="dk1"/>
                </a:solidFill>
                <a:latin typeface="Proxima Nova"/>
                <a:ea typeface="Proxima Nova"/>
                <a:cs typeface="Proxima Nova"/>
                <a:sym typeface="Proxima Nova"/>
              </a:rPr>
              <a:t>What problem does it solve?</a:t>
            </a:r>
            <a:endParaRPr sz="1800">
              <a:solidFill>
                <a:schemeClr val="dk1"/>
              </a:solidFill>
              <a:latin typeface="Proxima Nova"/>
              <a:ea typeface="Proxima Nova"/>
              <a:cs typeface="Proxima Nova"/>
              <a:sym typeface="Proxima Nova"/>
            </a:endParaRPr>
          </a:p>
          <a:p>
            <a:pPr indent="-342900" lvl="0" marL="457200" rtl="0" algn="l">
              <a:spcBef>
                <a:spcPts val="0"/>
              </a:spcBef>
              <a:spcAft>
                <a:spcPts val="0"/>
              </a:spcAft>
              <a:buClr>
                <a:schemeClr val="dk1"/>
              </a:buClr>
              <a:buSzPts val="1800"/>
              <a:buFont typeface="Proxima Nova"/>
              <a:buChar char="●"/>
            </a:pPr>
            <a:r>
              <a:rPr b="1" lang="en" sz="1800">
                <a:solidFill>
                  <a:schemeClr val="dk1"/>
                </a:solidFill>
                <a:latin typeface="Proxima Nova"/>
                <a:ea typeface="Proxima Nova"/>
                <a:cs typeface="Proxima Nova"/>
                <a:sym typeface="Proxima Nova"/>
              </a:rPr>
              <a:t>Technology</a:t>
            </a:r>
            <a:r>
              <a:rPr lang="en" sz="1800">
                <a:solidFill>
                  <a:schemeClr val="dk1"/>
                </a:solidFill>
                <a:latin typeface="Proxima Nova"/>
                <a:ea typeface="Proxima Nova"/>
                <a:cs typeface="Proxima Nova"/>
                <a:sym typeface="Proxima Nova"/>
              </a:rPr>
              <a:t>: How does it solve the problem?</a:t>
            </a:r>
            <a:endParaRPr sz="1800">
              <a:solidFill>
                <a:schemeClr val="dk1"/>
              </a:solidFill>
              <a:latin typeface="Proxima Nova"/>
              <a:ea typeface="Proxima Nova"/>
              <a:cs typeface="Proxima Nova"/>
              <a:sym typeface="Proxima Nova"/>
            </a:endParaRPr>
          </a:p>
          <a:p>
            <a:pPr indent="-342900" lvl="0" marL="457200" rtl="0" algn="l">
              <a:spcBef>
                <a:spcPts val="0"/>
              </a:spcBef>
              <a:spcAft>
                <a:spcPts val="0"/>
              </a:spcAft>
              <a:buClr>
                <a:schemeClr val="dk1"/>
              </a:buClr>
              <a:buSzPts val="1800"/>
              <a:buFont typeface="Proxima Nova"/>
              <a:buChar char="●"/>
            </a:pPr>
            <a:r>
              <a:rPr b="1" lang="en" sz="1800">
                <a:solidFill>
                  <a:schemeClr val="dk1"/>
                </a:solidFill>
                <a:latin typeface="Proxima Nova"/>
                <a:ea typeface="Proxima Nova"/>
                <a:cs typeface="Proxima Nova"/>
                <a:sym typeface="Proxima Nova"/>
              </a:rPr>
              <a:t>Design</a:t>
            </a:r>
            <a:r>
              <a:rPr lang="en" sz="1800">
                <a:solidFill>
                  <a:schemeClr val="dk1"/>
                </a:solidFill>
                <a:latin typeface="Proxima Nova"/>
                <a:ea typeface="Proxima Nova"/>
                <a:cs typeface="Proxima Nova"/>
                <a:sym typeface="Proxima Nova"/>
              </a:rPr>
              <a:t>:</a:t>
            </a:r>
            <a:r>
              <a:rPr b="1" lang="en" sz="1800">
                <a:solidFill>
                  <a:schemeClr val="dk1"/>
                </a:solidFill>
                <a:latin typeface="Proxima Nova"/>
                <a:ea typeface="Proxima Nova"/>
                <a:cs typeface="Proxima Nova"/>
                <a:sym typeface="Proxima Nova"/>
              </a:rPr>
              <a:t> </a:t>
            </a:r>
            <a:r>
              <a:rPr lang="en" sz="1800">
                <a:solidFill>
                  <a:schemeClr val="dk1"/>
                </a:solidFill>
                <a:latin typeface="Proxima Nova"/>
                <a:ea typeface="Proxima Nova"/>
                <a:cs typeface="Proxima Nova"/>
                <a:sym typeface="Proxima Nova"/>
              </a:rPr>
              <a:t>How usable is it?</a:t>
            </a:r>
            <a:endParaRPr sz="1800">
              <a:latin typeface="Proxima Nova"/>
              <a:ea typeface="Proxima Nova"/>
              <a:cs typeface="Proxima Nova"/>
              <a:sym typeface="Proxima Nova"/>
            </a:endParaRPr>
          </a:p>
        </p:txBody>
      </p:sp>
      <p:grpSp>
        <p:nvGrpSpPr>
          <p:cNvPr id="453" name="Google Shape;453;p48"/>
          <p:cNvGrpSpPr/>
          <p:nvPr/>
        </p:nvGrpSpPr>
        <p:grpSpPr>
          <a:xfrm>
            <a:off x="5212109" y="1193526"/>
            <a:ext cx="1964178" cy="1946649"/>
            <a:chOff x="466792" y="973675"/>
            <a:chExt cx="3780900" cy="3384300"/>
          </a:xfrm>
        </p:grpSpPr>
        <p:sp>
          <p:nvSpPr>
            <p:cNvPr id="454" name="Google Shape;454;p48"/>
            <p:cNvSpPr/>
            <p:nvPr/>
          </p:nvSpPr>
          <p:spPr>
            <a:xfrm>
              <a:off x="466792" y="973675"/>
              <a:ext cx="3780900" cy="3384300"/>
            </a:xfrm>
            <a:prstGeom prst="ellipse">
              <a:avLst/>
            </a:prstGeom>
            <a:solidFill>
              <a:srgbClr val="FFDB00">
                <a:alpha val="58430"/>
              </a:srgbClr>
            </a:solidFill>
            <a:ln cap="flat" cmpd="sng" w="19050">
              <a:solidFill>
                <a:srgbClr val="FFDB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48"/>
            <p:cNvSpPr txBox="1"/>
            <p:nvPr/>
          </p:nvSpPr>
          <p:spPr>
            <a:xfrm>
              <a:off x="601760" y="2223787"/>
              <a:ext cx="1952700" cy="116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latin typeface="Proxima Nova"/>
                  <a:ea typeface="Proxima Nova"/>
                  <a:cs typeface="Proxima Nova"/>
                  <a:sym typeface="Proxima Nova"/>
                </a:rPr>
                <a:t>DESIGN</a:t>
              </a:r>
              <a:endParaRPr b="1" sz="1600">
                <a:solidFill>
                  <a:srgbClr val="000000"/>
                </a:solidFill>
                <a:latin typeface="Proxima Nova"/>
                <a:ea typeface="Proxima Nova"/>
                <a:cs typeface="Proxima Nova"/>
                <a:sym typeface="Proxima Nova"/>
              </a:endParaRPr>
            </a:p>
          </p:txBody>
        </p:sp>
      </p:grpSp>
      <p:grpSp>
        <p:nvGrpSpPr>
          <p:cNvPr id="456" name="Google Shape;456;p48"/>
          <p:cNvGrpSpPr/>
          <p:nvPr/>
        </p:nvGrpSpPr>
        <p:grpSpPr>
          <a:xfrm>
            <a:off x="6404652" y="1193526"/>
            <a:ext cx="1964178" cy="1946649"/>
            <a:chOff x="2928100" y="973675"/>
            <a:chExt cx="3780900" cy="3384300"/>
          </a:xfrm>
        </p:grpSpPr>
        <p:sp>
          <p:nvSpPr>
            <p:cNvPr id="457" name="Google Shape;457;p48"/>
            <p:cNvSpPr/>
            <p:nvPr/>
          </p:nvSpPr>
          <p:spPr>
            <a:xfrm>
              <a:off x="2928100" y="973675"/>
              <a:ext cx="3780900" cy="3384300"/>
            </a:xfrm>
            <a:prstGeom prst="ellipse">
              <a:avLst/>
            </a:prstGeom>
            <a:solidFill>
              <a:srgbClr val="00A7BD">
                <a:alpha val="46070"/>
              </a:srgbClr>
            </a:solidFill>
            <a:ln cap="flat" cmpd="sng" w="19050">
              <a:solidFill>
                <a:srgbClr val="00A7B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48"/>
            <p:cNvSpPr txBox="1"/>
            <p:nvPr/>
          </p:nvSpPr>
          <p:spPr>
            <a:xfrm>
              <a:off x="4317894" y="2223825"/>
              <a:ext cx="2391000" cy="781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latin typeface="Proxima Nova"/>
                  <a:ea typeface="Proxima Nova"/>
                  <a:cs typeface="Proxima Nova"/>
                  <a:sym typeface="Proxima Nova"/>
                </a:rPr>
                <a:t>BUSINESS</a:t>
              </a:r>
              <a:endParaRPr sz="1600">
                <a:latin typeface="Proxima Nova"/>
                <a:ea typeface="Proxima Nova"/>
                <a:cs typeface="Proxima Nova"/>
                <a:sym typeface="Proxima Nova"/>
              </a:endParaRPr>
            </a:p>
          </p:txBody>
        </p:sp>
      </p:grpSp>
      <p:sp>
        <p:nvSpPr>
          <p:cNvPr id="459" name="Google Shape;459;p48"/>
          <p:cNvSpPr/>
          <p:nvPr/>
        </p:nvSpPr>
        <p:spPr>
          <a:xfrm>
            <a:off x="5828798" y="2245572"/>
            <a:ext cx="1964400" cy="1946700"/>
          </a:xfrm>
          <a:prstGeom prst="ellipse">
            <a:avLst/>
          </a:prstGeom>
          <a:solidFill>
            <a:srgbClr val="E51B24">
              <a:alpha val="44690"/>
            </a:srgbClr>
          </a:solidFill>
          <a:ln cap="flat" cmpd="sng" w="19050">
            <a:solidFill>
              <a:srgbClr val="E51B2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48"/>
          <p:cNvSpPr txBox="1"/>
          <p:nvPr/>
        </p:nvSpPr>
        <p:spPr>
          <a:xfrm>
            <a:off x="5959750" y="3140363"/>
            <a:ext cx="1702500" cy="34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latin typeface="Proxima Nova"/>
                <a:ea typeface="Proxima Nova"/>
                <a:cs typeface="Proxima Nova"/>
                <a:sym typeface="Proxima Nova"/>
              </a:rPr>
              <a:t>TECHNOLOGY</a:t>
            </a:r>
            <a:endParaRPr sz="1600">
              <a:latin typeface="Proxima Nova"/>
              <a:ea typeface="Proxima Nova"/>
              <a:cs typeface="Proxima Nova"/>
              <a:sym typeface="Proxima Nova"/>
            </a:endParaRPr>
          </a:p>
        </p:txBody>
      </p:sp>
      <p:sp>
        <p:nvSpPr>
          <p:cNvPr id="461" name="Google Shape;461;p48"/>
          <p:cNvSpPr/>
          <p:nvPr/>
        </p:nvSpPr>
        <p:spPr>
          <a:xfrm>
            <a:off x="6678550" y="2034413"/>
            <a:ext cx="264900" cy="2649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62" name="Google Shape;462;p48"/>
          <p:cNvPicPr preferRelativeResize="0"/>
          <p:nvPr/>
        </p:nvPicPr>
        <p:blipFill>
          <a:blip r:embed="rId3">
            <a:alphaModFix/>
          </a:blip>
          <a:stretch>
            <a:fillRect/>
          </a:stretch>
        </p:blipFill>
        <p:spPr>
          <a:xfrm>
            <a:off x="6531800" y="1892287"/>
            <a:ext cx="558400" cy="786199"/>
          </a:xfrm>
          <a:prstGeom prst="rect">
            <a:avLst/>
          </a:prstGeom>
          <a:noFill/>
          <a:ln>
            <a:noFill/>
          </a:ln>
        </p:spPr>
      </p:pic>
      <p:sp>
        <p:nvSpPr>
          <p:cNvPr id="463" name="Google Shape;463;p48"/>
          <p:cNvSpPr txBox="1"/>
          <p:nvPr>
            <p:ph idx="3"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sp>
        <p:nvSpPr>
          <p:cNvPr id="468" name="Google Shape;468;p49"/>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2021 General Assembly</a:t>
            </a:r>
            <a:endParaRPr/>
          </a:p>
        </p:txBody>
      </p:sp>
      <p:sp>
        <p:nvSpPr>
          <p:cNvPr id="469" name="Google Shape;469;p49"/>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Product </a:t>
            </a:r>
            <a:r>
              <a:rPr lang="en"/>
              <a:t>Management?</a:t>
            </a:r>
            <a:endParaRPr/>
          </a:p>
        </p:txBody>
      </p:sp>
      <p:sp>
        <p:nvSpPr>
          <p:cNvPr id="470" name="Google Shape;470;p49"/>
          <p:cNvSpPr/>
          <p:nvPr/>
        </p:nvSpPr>
        <p:spPr>
          <a:xfrm>
            <a:off x="677325" y="2761575"/>
            <a:ext cx="3790200" cy="1522500"/>
          </a:xfrm>
          <a:prstGeom prst="wedgeRoundRectCallout">
            <a:avLst>
              <a:gd fmla="val 57795" name="adj1"/>
              <a:gd fmla="val -33742" name="adj2"/>
              <a:gd fmla="val 0" name="adj3"/>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600">
                <a:solidFill>
                  <a:srgbClr val="FFFFFF"/>
                </a:solidFill>
                <a:latin typeface="Proxima Nova"/>
                <a:ea typeface="Proxima Nova"/>
                <a:cs typeface="Proxima Nova"/>
                <a:sym typeface="Proxima Nova"/>
              </a:rPr>
              <a:t>Guiding</a:t>
            </a:r>
            <a:r>
              <a:rPr b="1" lang="en" sz="1600">
                <a:solidFill>
                  <a:srgbClr val="FFFFFF"/>
                </a:solidFill>
                <a:latin typeface="Proxima Nova"/>
                <a:ea typeface="Proxima Nova"/>
                <a:cs typeface="Proxima Nova"/>
                <a:sym typeface="Proxima Nova"/>
              </a:rPr>
              <a:t> every step of a product’s life cycle</a:t>
            </a:r>
            <a:r>
              <a:rPr lang="en" sz="1600">
                <a:solidFill>
                  <a:srgbClr val="FFFFFF"/>
                </a:solidFill>
                <a:latin typeface="Proxima Nova"/>
                <a:ea typeface="Proxima Nova"/>
                <a:cs typeface="Proxima Nova"/>
                <a:sym typeface="Proxima Nova"/>
              </a:rPr>
              <a:t> — </a:t>
            </a:r>
            <a:r>
              <a:rPr lang="en" sz="1600">
                <a:solidFill>
                  <a:srgbClr val="FFFFFF"/>
                </a:solidFill>
                <a:latin typeface="Proxima Nova"/>
                <a:ea typeface="Proxima Nova"/>
                <a:cs typeface="Proxima Nova"/>
                <a:sym typeface="Proxima Nova"/>
              </a:rPr>
              <a:t>from development to positioning and pricing </a:t>
            </a:r>
            <a:r>
              <a:rPr lang="en" sz="1600">
                <a:solidFill>
                  <a:srgbClr val="FFFFFF"/>
                </a:solidFill>
                <a:latin typeface="Proxima Nova"/>
                <a:ea typeface="Proxima Nova"/>
                <a:cs typeface="Proxima Nova"/>
                <a:sym typeface="Proxima Nova"/>
              </a:rPr>
              <a:t>— by focusing on the product and its customers.</a:t>
            </a:r>
            <a:endParaRPr sz="1600">
              <a:solidFill>
                <a:srgbClr val="FFFFFF"/>
              </a:solidFill>
              <a:latin typeface="Proxima Nova"/>
              <a:ea typeface="Proxima Nova"/>
              <a:cs typeface="Proxima Nova"/>
              <a:sym typeface="Proxima Nova"/>
            </a:endParaRPr>
          </a:p>
        </p:txBody>
      </p:sp>
      <p:sp>
        <p:nvSpPr>
          <p:cNvPr id="471" name="Google Shape;471;p49"/>
          <p:cNvSpPr/>
          <p:nvPr/>
        </p:nvSpPr>
        <p:spPr>
          <a:xfrm>
            <a:off x="4996050" y="2761575"/>
            <a:ext cx="3430800" cy="1522500"/>
          </a:xfrm>
          <a:prstGeom prst="wedgeRoundRectCallout">
            <a:avLst>
              <a:gd fmla="val -59023" name="adj1"/>
              <a:gd fmla="val 11768" name="adj2"/>
              <a:gd fmla="val 0" name="adj3"/>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600">
                <a:solidFill>
                  <a:srgbClr val="FFFFFF"/>
                </a:solidFill>
                <a:latin typeface="Proxima Nova"/>
                <a:ea typeface="Proxima Nova"/>
                <a:cs typeface="Proxima Nova"/>
                <a:sym typeface="Proxima Nova"/>
              </a:rPr>
              <a:t>Articulating what a winning product looks like</a:t>
            </a:r>
            <a:r>
              <a:rPr lang="en" sz="1600">
                <a:solidFill>
                  <a:srgbClr val="FFFFFF"/>
                </a:solidFill>
                <a:latin typeface="Proxima Nova"/>
                <a:ea typeface="Proxima Nova"/>
                <a:cs typeface="Proxima Nova"/>
                <a:sym typeface="Proxima Nova"/>
              </a:rPr>
              <a:t>, rallying the team to build it, and iterating on it until they get it right.</a:t>
            </a:r>
            <a:endParaRPr sz="1600">
              <a:solidFill>
                <a:srgbClr val="FFFFFF"/>
              </a:solidFill>
              <a:latin typeface="Proxima Nova"/>
              <a:ea typeface="Proxima Nova"/>
              <a:cs typeface="Proxima Nova"/>
              <a:sym typeface="Proxima Nova"/>
            </a:endParaRPr>
          </a:p>
        </p:txBody>
      </p:sp>
      <p:sp>
        <p:nvSpPr>
          <p:cNvPr id="472" name="Google Shape;472;p49"/>
          <p:cNvSpPr/>
          <p:nvPr/>
        </p:nvSpPr>
        <p:spPr>
          <a:xfrm>
            <a:off x="4736225" y="1166975"/>
            <a:ext cx="3833400" cy="1280700"/>
          </a:xfrm>
          <a:prstGeom prst="wedgeRoundRectCallout">
            <a:avLst>
              <a:gd fmla="val -58566" name="adj1"/>
              <a:gd fmla="val 20526" name="adj2"/>
              <a:gd fmla="val 0" name="adj3"/>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600">
                <a:solidFill>
                  <a:srgbClr val="FFFFFF"/>
                </a:solidFill>
                <a:latin typeface="Proxima Nova"/>
                <a:ea typeface="Proxima Nova"/>
                <a:cs typeface="Proxima Nova"/>
                <a:sym typeface="Proxima Nova"/>
              </a:rPr>
              <a:t>Delivering a differentiated product</a:t>
            </a:r>
            <a:r>
              <a:rPr lang="en" sz="1600">
                <a:solidFill>
                  <a:srgbClr val="FFFFFF"/>
                </a:solidFill>
                <a:latin typeface="Proxima Nova"/>
                <a:ea typeface="Proxima Nova"/>
                <a:cs typeface="Proxima Nova"/>
                <a:sym typeface="Proxima Nova"/>
              </a:rPr>
              <a:t> to market that addresses a need and represents a viable business opportunity.</a:t>
            </a:r>
            <a:endParaRPr sz="1600">
              <a:solidFill>
                <a:srgbClr val="FFFFFF"/>
              </a:solidFill>
              <a:latin typeface="Proxima Nova"/>
              <a:ea typeface="Proxima Nova"/>
              <a:cs typeface="Proxima Nova"/>
              <a:sym typeface="Proxima Nova"/>
            </a:endParaRPr>
          </a:p>
        </p:txBody>
      </p:sp>
      <p:sp>
        <p:nvSpPr>
          <p:cNvPr id="473" name="Google Shape;473;p49"/>
          <p:cNvSpPr/>
          <p:nvPr/>
        </p:nvSpPr>
        <p:spPr>
          <a:xfrm>
            <a:off x="727075" y="1166975"/>
            <a:ext cx="3382200" cy="1280700"/>
          </a:xfrm>
          <a:prstGeom prst="wedgeRoundRectCallout">
            <a:avLst>
              <a:gd fmla="val 59123" name="adj1"/>
              <a:gd fmla="val -14434" name="adj2"/>
              <a:gd fmla="val 0" name="adj3"/>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600">
                <a:solidFill>
                  <a:srgbClr val="FFFFFF"/>
                </a:solidFill>
                <a:latin typeface="Proxima Nova"/>
                <a:ea typeface="Proxima Nova"/>
                <a:cs typeface="Proxima Nova"/>
                <a:sym typeface="Proxima Nova"/>
              </a:rPr>
              <a:t>Figuring out what products to make</a:t>
            </a:r>
            <a:r>
              <a:rPr lang="en" sz="1600">
                <a:solidFill>
                  <a:srgbClr val="FFFFFF"/>
                </a:solidFill>
                <a:latin typeface="Proxima Nova"/>
                <a:ea typeface="Proxima Nova"/>
                <a:cs typeface="Proxima Nova"/>
                <a:sym typeface="Proxima Nova"/>
              </a:rPr>
              <a:t>, ensuring they get made, and reporting back on how users respond to them.</a:t>
            </a:r>
            <a:endParaRPr sz="1600">
              <a:solidFill>
                <a:srgbClr val="FFFFFF"/>
              </a:solidFill>
              <a:latin typeface="Proxima Nova"/>
              <a:ea typeface="Proxima Nova"/>
              <a:cs typeface="Proxima Nova"/>
              <a:sym typeface="Proxima Nova"/>
            </a:endParaRPr>
          </a:p>
        </p:txBody>
      </p:sp>
      <p:sp>
        <p:nvSpPr>
          <p:cNvPr id="474" name="Google Shape;474;p49"/>
          <p:cNvSpPr txBox="1"/>
          <p:nvPr>
            <p:ph idx="1"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 name="Shape 478"/>
        <p:cNvGrpSpPr/>
        <p:nvPr/>
      </p:nvGrpSpPr>
      <p:grpSpPr>
        <a:xfrm>
          <a:off x="0" y="0"/>
          <a:ext cx="0" cy="0"/>
          <a:chOff x="0" y="0"/>
          <a:chExt cx="0" cy="0"/>
        </a:xfrm>
      </p:grpSpPr>
      <p:sp>
        <p:nvSpPr>
          <p:cNvPr id="479" name="Google Shape;479;p50"/>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Right in the Center of Everything</a:t>
            </a:r>
            <a:endParaRPr/>
          </a:p>
        </p:txBody>
      </p:sp>
      <p:sp>
        <p:nvSpPr>
          <p:cNvPr id="480" name="Google Shape;480;p50"/>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2021 General Assembly</a:t>
            </a:r>
            <a:endParaRPr/>
          </a:p>
        </p:txBody>
      </p:sp>
      <p:sp>
        <p:nvSpPr>
          <p:cNvPr id="481" name="Google Shape;481;p50"/>
          <p:cNvSpPr txBox="1"/>
          <p:nvPr>
            <p:ph idx="1"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
        <p:nvSpPr>
          <p:cNvPr id="482" name="Google Shape;482;p50"/>
          <p:cNvSpPr/>
          <p:nvPr/>
        </p:nvSpPr>
        <p:spPr>
          <a:xfrm>
            <a:off x="1761277" y="1352000"/>
            <a:ext cx="3036300" cy="3036300"/>
          </a:xfrm>
          <a:prstGeom prst="ellipse">
            <a:avLst/>
          </a:prstGeom>
          <a:solidFill>
            <a:srgbClr val="00A7BD">
              <a:alpha val="46070"/>
            </a:srgbClr>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50"/>
          <p:cNvSpPr/>
          <p:nvPr/>
        </p:nvSpPr>
        <p:spPr>
          <a:xfrm>
            <a:off x="4346418" y="1352000"/>
            <a:ext cx="3036300" cy="3036300"/>
          </a:xfrm>
          <a:prstGeom prst="ellipse">
            <a:avLst/>
          </a:prstGeom>
          <a:solidFill>
            <a:srgbClr val="E51B24">
              <a:alpha val="4469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50"/>
          <p:cNvSpPr/>
          <p:nvPr/>
        </p:nvSpPr>
        <p:spPr>
          <a:xfrm>
            <a:off x="2577001" y="1797130"/>
            <a:ext cx="1605300" cy="860100"/>
          </a:xfrm>
          <a:prstGeom prst="rect">
            <a:avLst/>
          </a:prstGeom>
          <a:noFill/>
          <a:ln>
            <a:noFill/>
          </a:ln>
        </p:spPr>
        <p:txBody>
          <a:bodyPr anchorCtr="0" anchor="ctr" bIns="35750" lIns="35750" spcFirstLastPara="1" rIns="35750" wrap="square" tIns="35750">
            <a:noAutofit/>
          </a:bodyPr>
          <a:lstStyle/>
          <a:p>
            <a:pPr indent="0" lvl="0" marL="0" marR="0" rtl="0" algn="ctr">
              <a:lnSpc>
                <a:spcPct val="100000"/>
              </a:lnSpc>
              <a:spcBef>
                <a:spcPts val="0"/>
              </a:spcBef>
              <a:spcAft>
                <a:spcPts val="0"/>
              </a:spcAft>
              <a:buClr>
                <a:srgbClr val="000000"/>
              </a:buClr>
              <a:buSzPts val="2300"/>
              <a:buFont typeface="Helvetica Neue"/>
              <a:buNone/>
            </a:pPr>
            <a:r>
              <a:rPr b="1" lang="en" sz="1300">
                <a:latin typeface="Proxima Nova"/>
                <a:ea typeface="Proxima Nova"/>
                <a:cs typeface="Proxima Nova"/>
                <a:sym typeface="Proxima Nova"/>
              </a:rPr>
              <a:t>SALES</a:t>
            </a:r>
            <a:endParaRPr b="1" sz="1300">
              <a:latin typeface="Proxima Nova"/>
              <a:ea typeface="Proxima Nova"/>
              <a:cs typeface="Proxima Nova"/>
              <a:sym typeface="Proxima Nova"/>
            </a:endParaRPr>
          </a:p>
          <a:p>
            <a:pPr indent="0" lvl="0" marL="0" marR="0" rtl="0" algn="ctr">
              <a:lnSpc>
                <a:spcPct val="100000"/>
              </a:lnSpc>
              <a:spcBef>
                <a:spcPts val="0"/>
              </a:spcBef>
              <a:spcAft>
                <a:spcPts val="0"/>
              </a:spcAft>
              <a:buClr>
                <a:srgbClr val="000000"/>
              </a:buClr>
              <a:buSzPts val="2300"/>
              <a:buFont typeface="Helvetica Neue"/>
              <a:buNone/>
            </a:pPr>
            <a:r>
              <a:rPr b="1" lang="en" sz="1300">
                <a:latin typeface="Proxima Nova"/>
                <a:ea typeface="Proxima Nova"/>
                <a:cs typeface="Proxima Nova"/>
                <a:sym typeface="Proxima Nova"/>
              </a:rPr>
              <a:t>MARKETING</a:t>
            </a:r>
            <a:endParaRPr b="1" sz="1300">
              <a:latin typeface="Proxima Nova"/>
              <a:ea typeface="Proxima Nova"/>
              <a:cs typeface="Proxima Nova"/>
              <a:sym typeface="Proxima Nova"/>
            </a:endParaRPr>
          </a:p>
          <a:p>
            <a:pPr indent="0" lvl="0" marL="0" marR="0" rtl="0" algn="ctr">
              <a:lnSpc>
                <a:spcPct val="100000"/>
              </a:lnSpc>
              <a:spcBef>
                <a:spcPts val="0"/>
              </a:spcBef>
              <a:spcAft>
                <a:spcPts val="0"/>
              </a:spcAft>
              <a:buClr>
                <a:srgbClr val="000000"/>
              </a:buClr>
              <a:buSzPts val="2300"/>
              <a:buFont typeface="Helvetica Neue"/>
              <a:buNone/>
            </a:pPr>
            <a:r>
              <a:rPr b="1" lang="en" sz="1300">
                <a:latin typeface="Proxima Nova"/>
                <a:ea typeface="Proxima Nova"/>
                <a:cs typeface="Proxima Nova"/>
                <a:sym typeface="Proxima Nova"/>
              </a:rPr>
              <a:t>SUPPORT</a:t>
            </a:r>
            <a:endParaRPr sz="1300">
              <a:latin typeface="Proxima Nova"/>
              <a:ea typeface="Proxima Nova"/>
              <a:cs typeface="Proxima Nova"/>
              <a:sym typeface="Proxima Nova"/>
            </a:endParaRPr>
          </a:p>
        </p:txBody>
      </p:sp>
      <p:sp>
        <p:nvSpPr>
          <p:cNvPr id="485" name="Google Shape;485;p50"/>
          <p:cNvSpPr/>
          <p:nvPr/>
        </p:nvSpPr>
        <p:spPr>
          <a:xfrm>
            <a:off x="1813529" y="2424746"/>
            <a:ext cx="1179900" cy="860100"/>
          </a:xfrm>
          <a:prstGeom prst="rect">
            <a:avLst/>
          </a:prstGeom>
          <a:noFill/>
          <a:ln>
            <a:noFill/>
          </a:ln>
        </p:spPr>
        <p:txBody>
          <a:bodyPr anchorCtr="0" anchor="ctr" bIns="35750" lIns="35750" spcFirstLastPara="1" rIns="35750" wrap="square" tIns="35750">
            <a:noAutofit/>
          </a:bodyPr>
          <a:lstStyle/>
          <a:p>
            <a:pPr indent="0" lvl="0" marL="0" marR="0" rtl="0" algn="ctr">
              <a:lnSpc>
                <a:spcPct val="100000"/>
              </a:lnSpc>
              <a:spcBef>
                <a:spcPts val="0"/>
              </a:spcBef>
              <a:spcAft>
                <a:spcPts val="0"/>
              </a:spcAft>
              <a:buClr>
                <a:srgbClr val="000000"/>
              </a:buClr>
              <a:buSzPts val="2300"/>
              <a:buFont typeface="Helvetica Neue"/>
              <a:buNone/>
            </a:pPr>
            <a:r>
              <a:rPr b="1" lang="en" sz="1300">
                <a:latin typeface="Proxima Nova"/>
                <a:ea typeface="Proxima Nova"/>
                <a:cs typeface="Proxima Nova"/>
                <a:sym typeface="Proxima Nova"/>
              </a:rPr>
              <a:t>FINANCE</a:t>
            </a:r>
            <a:endParaRPr b="1" sz="1300">
              <a:latin typeface="Proxima Nova"/>
              <a:ea typeface="Proxima Nova"/>
              <a:cs typeface="Proxima Nova"/>
              <a:sym typeface="Proxima Nova"/>
            </a:endParaRPr>
          </a:p>
          <a:p>
            <a:pPr indent="0" lvl="0" marL="0" marR="0" rtl="0" algn="ctr">
              <a:lnSpc>
                <a:spcPct val="100000"/>
              </a:lnSpc>
              <a:spcBef>
                <a:spcPts val="0"/>
              </a:spcBef>
              <a:spcAft>
                <a:spcPts val="0"/>
              </a:spcAft>
              <a:buClr>
                <a:srgbClr val="000000"/>
              </a:buClr>
              <a:buSzPts val="2300"/>
              <a:buFont typeface="Helvetica Neue"/>
              <a:buNone/>
            </a:pPr>
            <a:r>
              <a:rPr b="1" lang="en" sz="1300">
                <a:latin typeface="Proxima Nova"/>
                <a:ea typeface="Proxima Nova"/>
                <a:cs typeface="Proxima Nova"/>
                <a:sym typeface="Proxima Nova"/>
              </a:rPr>
              <a:t>LEGAL</a:t>
            </a:r>
            <a:endParaRPr b="1" sz="1300">
              <a:latin typeface="Proxima Nova"/>
              <a:ea typeface="Proxima Nova"/>
              <a:cs typeface="Proxima Nova"/>
              <a:sym typeface="Proxima Nova"/>
            </a:endParaRPr>
          </a:p>
          <a:p>
            <a:pPr indent="0" lvl="0" marL="0" marR="0" rtl="0" algn="ctr">
              <a:lnSpc>
                <a:spcPct val="100000"/>
              </a:lnSpc>
              <a:spcBef>
                <a:spcPts val="0"/>
              </a:spcBef>
              <a:spcAft>
                <a:spcPts val="0"/>
              </a:spcAft>
              <a:buClr>
                <a:srgbClr val="000000"/>
              </a:buClr>
              <a:buSzPts val="2300"/>
              <a:buFont typeface="Helvetica Neue"/>
              <a:buNone/>
            </a:pPr>
            <a:r>
              <a:rPr b="1" lang="en" sz="1300">
                <a:latin typeface="Proxima Nova"/>
                <a:ea typeface="Proxima Nova"/>
                <a:cs typeface="Proxima Nova"/>
                <a:sym typeface="Proxima Nova"/>
              </a:rPr>
              <a:t>M&amp;A</a:t>
            </a:r>
            <a:endParaRPr b="1" sz="1300">
              <a:latin typeface="Proxima Nova"/>
              <a:ea typeface="Proxima Nova"/>
              <a:cs typeface="Proxima Nova"/>
              <a:sym typeface="Proxima Nova"/>
            </a:endParaRPr>
          </a:p>
        </p:txBody>
      </p:sp>
      <p:sp>
        <p:nvSpPr>
          <p:cNvPr id="486" name="Google Shape;486;p50"/>
          <p:cNvSpPr/>
          <p:nvPr/>
        </p:nvSpPr>
        <p:spPr>
          <a:xfrm>
            <a:off x="2829300" y="2754000"/>
            <a:ext cx="1353000" cy="860100"/>
          </a:xfrm>
          <a:prstGeom prst="rect">
            <a:avLst/>
          </a:prstGeom>
          <a:noFill/>
          <a:ln>
            <a:noFill/>
          </a:ln>
        </p:spPr>
        <p:txBody>
          <a:bodyPr anchorCtr="0" anchor="ctr" bIns="35750" lIns="35750" spcFirstLastPara="1" rIns="35750" wrap="square" tIns="35750">
            <a:noAutofit/>
          </a:bodyPr>
          <a:lstStyle/>
          <a:p>
            <a:pPr indent="0" lvl="0" marL="0" marR="0" rtl="0" algn="ctr">
              <a:lnSpc>
                <a:spcPct val="100000"/>
              </a:lnSpc>
              <a:spcBef>
                <a:spcPts val="0"/>
              </a:spcBef>
              <a:spcAft>
                <a:spcPts val="0"/>
              </a:spcAft>
              <a:buClr>
                <a:srgbClr val="000000"/>
              </a:buClr>
              <a:buSzPts val="2300"/>
              <a:buFont typeface="Helvetica Neue"/>
              <a:buNone/>
            </a:pPr>
            <a:r>
              <a:rPr b="1" lang="en" sz="1300">
                <a:latin typeface="Proxima Nova"/>
                <a:ea typeface="Proxima Nova"/>
                <a:cs typeface="Proxima Nova"/>
                <a:sym typeface="Proxima Nova"/>
              </a:rPr>
              <a:t>DEVELOPMENT</a:t>
            </a:r>
            <a:endParaRPr b="1" sz="1300">
              <a:latin typeface="Proxima Nova"/>
              <a:ea typeface="Proxima Nova"/>
              <a:cs typeface="Proxima Nova"/>
              <a:sym typeface="Proxima Nova"/>
            </a:endParaRPr>
          </a:p>
          <a:p>
            <a:pPr indent="0" lvl="0" marL="0" marR="0" rtl="0" algn="ctr">
              <a:lnSpc>
                <a:spcPct val="100000"/>
              </a:lnSpc>
              <a:spcBef>
                <a:spcPts val="0"/>
              </a:spcBef>
              <a:spcAft>
                <a:spcPts val="0"/>
              </a:spcAft>
              <a:buClr>
                <a:srgbClr val="000000"/>
              </a:buClr>
              <a:buSzPts val="2300"/>
              <a:buFont typeface="Helvetica Neue"/>
              <a:buNone/>
            </a:pPr>
            <a:r>
              <a:rPr b="1" lang="en" sz="1300">
                <a:latin typeface="Proxima Nova"/>
                <a:ea typeface="Proxima Nova"/>
                <a:cs typeface="Proxima Nova"/>
                <a:sym typeface="Proxima Nova"/>
              </a:rPr>
              <a:t>OPERATIONS</a:t>
            </a:r>
            <a:endParaRPr b="1" sz="1300">
              <a:latin typeface="Proxima Nova"/>
              <a:ea typeface="Proxima Nova"/>
              <a:cs typeface="Proxima Nova"/>
              <a:sym typeface="Proxima Nova"/>
            </a:endParaRPr>
          </a:p>
        </p:txBody>
      </p:sp>
      <p:sp>
        <p:nvSpPr>
          <p:cNvPr id="487" name="Google Shape;487;p50"/>
          <p:cNvSpPr/>
          <p:nvPr/>
        </p:nvSpPr>
        <p:spPr>
          <a:xfrm>
            <a:off x="5269900" y="1662050"/>
            <a:ext cx="1455300" cy="860100"/>
          </a:xfrm>
          <a:prstGeom prst="rect">
            <a:avLst/>
          </a:prstGeom>
          <a:noFill/>
          <a:ln>
            <a:noFill/>
          </a:ln>
        </p:spPr>
        <p:txBody>
          <a:bodyPr anchorCtr="0" anchor="ctr" bIns="35750" lIns="35750" spcFirstLastPara="1" rIns="35750" wrap="square" tIns="35750">
            <a:noAutofit/>
          </a:bodyPr>
          <a:lstStyle/>
          <a:p>
            <a:pPr indent="0" lvl="0" marL="0" marR="0" rtl="0" algn="ctr">
              <a:lnSpc>
                <a:spcPct val="100000"/>
              </a:lnSpc>
              <a:spcBef>
                <a:spcPts val="0"/>
              </a:spcBef>
              <a:spcAft>
                <a:spcPts val="0"/>
              </a:spcAft>
              <a:buClr>
                <a:srgbClr val="000000"/>
              </a:buClr>
              <a:buSzPts val="2300"/>
              <a:buFont typeface="Helvetica Neue"/>
              <a:buNone/>
            </a:pPr>
            <a:r>
              <a:rPr b="1" lang="en" sz="1300">
                <a:latin typeface="Proxima Nova"/>
                <a:ea typeface="Proxima Nova"/>
                <a:cs typeface="Proxima Nova"/>
                <a:sym typeface="Proxima Nova"/>
              </a:rPr>
              <a:t>CHANNEL PARTNERS</a:t>
            </a:r>
            <a:endParaRPr sz="1300">
              <a:latin typeface="Proxima Nova"/>
              <a:ea typeface="Proxima Nova"/>
              <a:cs typeface="Proxima Nova"/>
              <a:sym typeface="Proxima Nova"/>
            </a:endParaRPr>
          </a:p>
        </p:txBody>
      </p:sp>
      <p:sp>
        <p:nvSpPr>
          <p:cNvPr id="488" name="Google Shape;488;p50"/>
          <p:cNvSpPr/>
          <p:nvPr/>
        </p:nvSpPr>
        <p:spPr>
          <a:xfrm>
            <a:off x="5848800" y="2326050"/>
            <a:ext cx="1455300" cy="860100"/>
          </a:xfrm>
          <a:prstGeom prst="rect">
            <a:avLst/>
          </a:prstGeom>
          <a:noFill/>
          <a:ln>
            <a:noFill/>
          </a:ln>
        </p:spPr>
        <p:txBody>
          <a:bodyPr anchorCtr="0" anchor="ctr" bIns="35750" lIns="35750" spcFirstLastPara="1" rIns="35750" wrap="square" tIns="35750">
            <a:noAutofit/>
          </a:bodyPr>
          <a:lstStyle/>
          <a:p>
            <a:pPr indent="0" lvl="0" marL="0" marR="0" rtl="0" algn="ctr">
              <a:lnSpc>
                <a:spcPct val="100000"/>
              </a:lnSpc>
              <a:spcBef>
                <a:spcPts val="0"/>
              </a:spcBef>
              <a:spcAft>
                <a:spcPts val="0"/>
              </a:spcAft>
              <a:buClr>
                <a:srgbClr val="000000"/>
              </a:buClr>
              <a:buSzPts val="2300"/>
              <a:buFont typeface="Helvetica Neue"/>
              <a:buNone/>
            </a:pPr>
            <a:r>
              <a:rPr b="1" lang="en" sz="1300">
                <a:latin typeface="Proxima Nova"/>
                <a:ea typeface="Proxima Nova"/>
                <a:cs typeface="Proxima Nova"/>
                <a:sym typeface="Proxima Nova"/>
              </a:rPr>
              <a:t>SOLUTION PARTNERS</a:t>
            </a:r>
            <a:endParaRPr sz="1300">
              <a:latin typeface="Proxima Nova"/>
              <a:ea typeface="Proxima Nova"/>
              <a:cs typeface="Proxima Nova"/>
              <a:sym typeface="Proxima Nova"/>
            </a:endParaRPr>
          </a:p>
        </p:txBody>
      </p:sp>
      <p:sp>
        <p:nvSpPr>
          <p:cNvPr id="489" name="Google Shape;489;p50"/>
          <p:cNvSpPr/>
          <p:nvPr/>
        </p:nvSpPr>
        <p:spPr>
          <a:xfrm>
            <a:off x="5155850" y="3034500"/>
            <a:ext cx="1455300" cy="860100"/>
          </a:xfrm>
          <a:prstGeom prst="rect">
            <a:avLst/>
          </a:prstGeom>
          <a:noFill/>
          <a:ln>
            <a:noFill/>
          </a:ln>
        </p:spPr>
        <p:txBody>
          <a:bodyPr anchorCtr="0" anchor="ctr" bIns="35750" lIns="35750" spcFirstLastPara="1" rIns="35750" wrap="square" tIns="35750">
            <a:noAutofit/>
          </a:bodyPr>
          <a:lstStyle/>
          <a:p>
            <a:pPr indent="0" lvl="0" marL="0" marR="0" rtl="0" algn="ctr">
              <a:lnSpc>
                <a:spcPct val="100000"/>
              </a:lnSpc>
              <a:spcBef>
                <a:spcPts val="0"/>
              </a:spcBef>
              <a:spcAft>
                <a:spcPts val="0"/>
              </a:spcAft>
              <a:buClr>
                <a:srgbClr val="000000"/>
              </a:buClr>
              <a:buSzPts val="2300"/>
              <a:buFont typeface="Helvetica Neue"/>
              <a:buNone/>
            </a:pPr>
            <a:r>
              <a:rPr b="1" lang="en" sz="1300">
                <a:latin typeface="Proxima Nova"/>
                <a:ea typeface="Proxima Nova"/>
                <a:cs typeface="Proxima Nova"/>
                <a:sym typeface="Proxima Nova"/>
              </a:rPr>
              <a:t>SUPPLIERS</a:t>
            </a:r>
            <a:endParaRPr sz="1300">
              <a:latin typeface="Proxima Nova"/>
              <a:ea typeface="Proxima Nova"/>
              <a:cs typeface="Proxima Nova"/>
              <a:sym typeface="Proxima Nova"/>
            </a:endParaRPr>
          </a:p>
        </p:txBody>
      </p:sp>
      <p:sp>
        <p:nvSpPr>
          <p:cNvPr id="490" name="Google Shape;490;p50"/>
          <p:cNvSpPr/>
          <p:nvPr/>
        </p:nvSpPr>
        <p:spPr>
          <a:xfrm>
            <a:off x="2222975" y="3894601"/>
            <a:ext cx="2112900" cy="393600"/>
          </a:xfrm>
          <a:prstGeom prst="rect">
            <a:avLst/>
          </a:prstGeom>
          <a:noFill/>
          <a:ln>
            <a:noFill/>
          </a:ln>
        </p:spPr>
        <p:txBody>
          <a:bodyPr anchorCtr="0" anchor="ctr" bIns="35750" lIns="35750" spcFirstLastPara="1" rIns="35750" wrap="square" tIns="35750">
            <a:noAutofit/>
          </a:bodyPr>
          <a:lstStyle/>
          <a:p>
            <a:pPr indent="0" lvl="0" marL="0" marR="0" rtl="0" algn="ctr">
              <a:lnSpc>
                <a:spcPct val="100000"/>
              </a:lnSpc>
              <a:spcBef>
                <a:spcPts val="0"/>
              </a:spcBef>
              <a:spcAft>
                <a:spcPts val="0"/>
              </a:spcAft>
              <a:buClr>
                <a:srgbClr val="000000"/>
              </a:buClr>
              <a:buSzPts val="1700"/>
              <a:buFont typeface="Helvetica Neue"/>
              <a:buNone/>
            </a:pPr>
            <a:r>
              <a:rPr b="1" lang="en" sz="1700">
                <a:latin typeface="Proxima Nova"/>
                <a:ea typeface="Proxima Nova"/>
                <a:cs typeface="Proxima Nova"/>
                <a:sym typeface="Proxima Nova"/>
              </a:rPr>
              <a:t>Internal</a:t>
            </a:r>
            <a:endParaRPr sz="1000">
              <a:latin typeface="Proxima Nova"/>
              <a:ea typeface="Proxima Nova"/>
              <a:cs typeface="Proxima Nova"/>
              <a:sym typeface="Proxima Nova"/>
            </a:endParaRPr>
          </a:p>
        </p:txBody>
      </p:sp>
      <p:sp>
        <p:nvSpPr>
          <p:cNvPr id="491" name="Google Shape;491;p50"/>
          <p:cNvSpPr/>
          <p:nvPr/>
        </p:nvSpPr>
        <p:spPr>
          <a:xfrm>
            <a:off x="4827050" y="3894601"/>
            <a:ext cx="2112900" cy="393600"/>
          </a:xfrm>
          <a:prstGeom prst="rect">
            <a:avLst/>
          </a:prstGeom>
          <a:noFill/>
          <a:ln>
            <a:noFill/>
          </a:ln>
        </p:spPr>
        <p:txBody>
          <a:bodyPr anchorCtr="0" anchor="ctr" bIns="35750" lIns="35750" spcFirstLastPara="1" rIns="35750" wrap="square" tIns="35750">
            <a:noAutofit/>
          </a:bodyPr>
          <a:lstStyle/>
          <a:p>
            <a:pPr indent="0" lvl="0" marL="0" marR="0" rtl="0" algn="ctr">
              <a:lnSpc>
                <a:spcPct val="100000"/>
              </a:lnSpc>
              <a:spcBef>
                <a:spcPts val="0"/>
              </a:spcBef>
              <a:spcAft>
                <a:spcPts val="0"/>
              </a:spcAft>
              <a:buClr>
                <a:srgbClr val="000000"/>
              </a:buClr>
              <a:buSzPts val="1700"/>
              <a:buFont typeface="Helvetica Neue"/>
              <a:buNone/>
            </a:pPr>
            <a:r>
              <a:rPr b="1" lang="en" sz="1700">
                <a:latin typeface="Proxima Nova"/>
                <a:ea typeface="Proxima Nova"/>
                <a:cs typeface="Proxima Nova"/>
                <a:sym typeface="Proxima Nova"/>
              </a:rPr>
              <a:t>External</a:t>
            </a:r>
            <a:endParaRPr b="1" sz="1000">
              <a:latin typeface="Proxima Nova"/>
              <a:ea typeface="Proxima Nova"/>
              <a:cs typeface="Proxima Nova"/>
              <a:sym typeface="Proxima Nova"/>
            </a:endParaRPr>
          </a:p>
        </p:txBody>
      </p:sp>
      <p:cxnSp>
        <p:nvCxnSpPr>
          <p:cNvPr id="492" name="Google Shape;492;p50"/>
          <p:cNvCxnSpPr>
            <a:stCxn id="493" idx="2"/>
          </p:cNvCxnSpPr>
          <p:nvPr/>
        </p:nvCxnSpPr>
        <p:spPr>
          <a:xfrm flipH="1" rot="-5400000">
            <a:off x="4080150" y="2075150"/>
            <a:ext cx="1017600" cy="33900"/>
          </a:xfrm>
          <a:prstGeom prst="curvedConnector3">
            <a:avLst>
              <a:gd fmla="val 50000" name="adj1"/>
            </a:avLst>
          </a:prstGeom>
          <a:noFill/>
          <a:ln cap="flat" cmpd="sng" w="19050">
            <a:solidFill>
              <a:srgbClr val="000000"/>
            </a:solidFill>
            <a:prstDash val="dot"/>
            <a:round/>
            <a:headEnd len="med" w="med" type="none"/>
            <a:tailEnd len="med" w="med" type="triangle"/>
          </a:ln>
        </p:spPr>
      </p:cxnSp>
      <p:sp>
        <p:nvSpPr>
          <p:cNvPr id="493" name="Google Shape;493;p50"/>
          <p:cNvSpPr txBox="1"/>
          <p:nvPr/>
        </p:nvSpPr>
        <p:spPr>
          <a:xfrm>
            <a:off x="3704550" y="1010600"/>
            <a:ext cx="17349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rgbClr val="FFFFFF"/>
                </a:solidFill>
                <a:highlight>
                  <a:srgbClr val="000000"/>
                </a:highlight>
                <a:latin typeface="Proxima Nova"/>
                <a:ea typeface="Proxima Nova"/>
                <a:cs typeface="Proxima Nova"/>
                <a:sym typeface="Proxima Nova"/>
              </a:rPr>
              <a:t>PRODUCT MANAGEMENT</a:t>
            </a:r>
            <a:endParaRPr b="1" sz="1600">
              <a:solidFill>
                <a:srgbClr val="FFFFFF"/>
              </a:solidFill>
              <a:highlight>
                <a:srgbClr val="000000"/>
              </a:highlight>
              <a:latin typeface="Proxima Nova"/>
              <a:ea typeface="Proxima Nova"/>
              <a:cs typeface="Proxima Nova"/>
              <a:sym typeface="Proxima Nova"/>
            </a:endParaRPr>
          </a:p>
        </p:txBody>
      </p:sp>
      <p:sp>
        <p:nvSpPr>
          <p:cNvPr id="494" name="Google Shape;494;p50"/>
          <p:cNvSpPr/>
          <p:nvPr/>
        </p:nvSpPr>
        <p:spPr>
          <a:xfrm>
            <a:off x="4685750" y="2440100"/>
            <a:ext cx="1455300" cy="860100"/>
          </a:xfrm>
          <a:prstGeom prst="rect">
            <a:avLst/>
          </a:prstGeom>
          <a:noFill/>
          <a:ln>
            <a:noFill/>
          </a:ln>
        </p:spPr>
        <p:txBody>
          <a:bodyPr anchorCtr="0" anchor="ctr" bIns="35750" lIns="35750" spcFirstLastPara="1" rIns="35750" wrap="square" tIns="35750">
            <a:noAutofit/>
          </a:bodyPr>
          <a:lstStyle/>
          <a:p>
            <a:pPr indent="0" lvl="0" marL="0" marR="0" rtl="0" algn="ctr">
              <a:lnSpc>
                <a:spcPct val="100000"/>
              </a:lnSpc>
              <a:spcBef>
                <a:spcPts val="0"/>
              </a:spcBef>
              <a:spcAft>
                <a:spcPts val="0"/>
              </a:spcAft>
              <a:buClr>
                <a:srgbClr val="000000"/>
              </a:buClr>
              <a:buSzPts val="2300"/>
              <a:buFont typeface="Helvetica Neue"/>
              <a:buNone/>
            </a:pPr>
            <a:r>
              <a:rPr b="1" lang="en" sz="1300">
                <a:latin typeface="Proxima Nova"/>
                <a:ea typeface="Proxima Nova"/>
                <a:cs typeface="Proxima Nova"/>
                <a:sym typeface="Proxima Nova"/>
              </a:rPr>
              <a:t>CUSTOMERS</a:t>
            </a:r>
            <a:endParaRPr sz="1300">
              <a:latin typeface="Proxima Nova"/>
              <a:ea typeface="Proxima Nova"/>
              <a:cs typeface="Proxima Nova"/>
              <a:sym typeface="Proxima Nova"/>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8" name="Shape 498"/>
        <p:cNvGrpSpPr/>
        <p:nvPr/>
      </p:nvGrpSpPr>
      <p:grpSpPr>
        <a:xfrm>
          <a:off x="0" y="0"/>
          <a:ext cx="0" cy="0"/>
          <a:chOff x="0" y="0"/>
          <a:chExt cx="0" cy="0"/>
        </a:xfrm>
      </p:grpSpPr>
      <p:sp>
        <p:nvSpPr>
          <p:cNvPr id="499" name="Google Shape;499;p51"/>
          <p:cNvSpPr txBox="1"/>
          <p:nvPr>
            <p:ph type="title"/>
          </p:nvPr>
        </p:nvSpPr>
        <p:spPr>
          <a:xfrm>
            <a:off x="457210" y="257255"/>
            <a:ext cx="3393900" cy="57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What Is a </a:t>
            </a:r>
            <a:r>
              <a:rPr lang="en" sz="2400"/>
              <a:t>Product Manager</a:t>
            </a:r>
            <a:r>
              <a:rPr lang="en" sz="2400"/>
              <a:t>?</a:t>
            </a:r>
            <a:endParaRPr sz="2400"/>
          </a:p>
          <a:p>
            <a:pPr indent="0" lvl="0" marL="0" rtl="0" algn="l">
              <a:spcBef>
                <a:spcPts val="0"/>
              </a:spcBef>
              <a:spcAft>
                <a:spcPts val="0"/>
              </a:spcAft>
              <a:buNone/>
            </a:pPr>
            <a:r>
              <a:t/>
            </a:r>
            <a:endParaRPr sz="2400"/>
          </a:p>
        </p:txBody>
      </p:sp>
      <p:sp>
        <p:nvSpPr>
          <p:cNvPr id="500" name="Google Shape;500;p51"/>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solidFill>
                  <a:srgbClr val="FFFFFF"/>
                </a:solidFill>
              </a:rPr>
              <a:t>‹#›</a:t>
            </a:fld>
            <a:r>
              <a:rPr lang="en">
                <a:solidFill>
                  <a:srgbClr val="FFFFFF"/>
                </a:solidFill>
              </a:rPr>
              <a:t> | © </a:t>
            </a:r>
            <a:r>
              <a:rPr lang="en"/>
              <a:t>2021</a:t>
            </a:r>
            <a:r>
              <a:rPr lang="en">
                <a:solidFill>
                  <a:srgbClr val="FFFFFF"/>
                </a:solidFill>
              </a:rPr>
              <a:t> General Assembly</a:t>
            </a:r>
            <a:endParaRPr>
              <a:solidFill>
                <a:srgbClr val="FFFFFF"/>
              </a:solidFill>
            </a:endParaRPr>
          </a:p>
        </p:txBody>
      </p:sp>
      <p:sp>
        <p:nvSpPr>
          <p:cNvPr id="501" name="Google Shape;501;p51"/>
          <p:cNvSpPr txBox="1"/>
          <p:nvPr>
            <p:ph type="title"/>
          </p:nvPr>
        </p:nvSpPr>
        <p:spPr>
          <a:xfrm>
            <a:off x="457209" y="1186068"/>
            <a:ext cx="3327600" cy="510900"/>
          </a:xfrm>
          <a:prstGeom prst="rect">
            <a:avLst/>
          </a:prstGeom>
          <a:noFill/>
          <a:ln>
            <a:noFill/>
          </a:ln>
        </p:spPr>
        <p:txBody>
          <a:bodyPr anchorCtr="0" anchor="ctr" bIns="0" lIns="0" spcFirstLastPara="1" rIns="0" wrap="square" tIns="0">
            <a:noAutofit/>
          </a:bodyPr>
          <a:lstStyle/>
          <a:p>
            <a:pPr indent="0" lvl="0" marL="91440" marR="91440" rtl="0" algn="l">
              <a:lnSpc>
                <a:spcPct val="100000"/>
              </a:lnSpc>
              <a:spcBef>
                <a:spcPts val="0"/>
              </a:spcBef>
              <a:spcAft>
                <a:spcPts val="0"/>
              </a:spcAft>
              <a:buClr>
                <a:srgbClr val="000000"/>
              </a:buClr>
              <a:buSzPts val="3200"/>
              <a:buFont typeface="Helvetica Neue"/>
              <a:buNone/>
            </a:pPr>
            <a:r>
              <a:rPr i="0" lang="en" sz="2000" u="none" cap="none" strike="noStrike">
                <a:solidFill>
                  <a:srgbClr val="FFFFFF"/>
                </a:solidFill>
                <a:latin typeface="Proxima Nova"/>
                <a:ea typeface="Proxima Nova"/>
                <a:cs typeface="Proxima Nova"/>
                <a:sym typeface="Proxima Nova"/>
              </a:rPr>
              <a:t>A </a:t>
            </a:r>
            <a:r>
              <a:rPr lang="en" sz="2000">
                <a:solidFill>
                  <a:srgbClr val="FFFFFF"/>
                </a:solidFill>
              </a:rPr>
              <a:t>product</a:t>
            </a:r>
            <a:r>
              <a:rPr i="0" lang="en" sz="2000" u="none" cap="none" strike="noStrike">
                <a:solidFill>
                  <a:srgbClr val="FFFFFF"/>
                </a:solidFill>
                <a:latin typeface="Proxima Nova"/>
                <a:ea typeface="Proxima Nova"/>
                <a:cs typeface="Proxima Nova"/>
                <a:sym typeface="Proxima Nova"/>
              </a:rPr>
              <a:t> </a:t>
            </a:r>
            <a:r>
              <a:rPr lang="en" sz="2000">
                <a:solidFill>
                  <a:srgbClr val="FFFFFF"/>
                </a:solidFill>
              </a:rPr>
              <a:t>manager is… </a:t>
            </a:r>
            <a:endParaRPr sz="2000">
              <a:solidFill>
                <a:srgbClr val="FFFFFF"/>
              </a:solidFill>
              <a:latin typeface="Proxima Nova"/>
              <a:ea typeface="Proxima Nova"/>
              <a:cs typeface="Proxima Nova"/>
              <a:sym typeface="Proxima Nova"/>
            </a:endParaRPr>
          </a:p>
        </p:txBody>
      </p:sp>
      <p:sp>
        <p:nvSpPr>
          <p:cNvPr id="502" name="Google Shape;502;p51"/>
          <p:cNvSpPr/>
          <p:nvPr/>
        </p:nvSpPr>
        <p:spPr>
          <a:xfrm>
            <a:off x="4853425" y="1186071"/>
            <a:ext cx="3871200" cy="5109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3200"/>
              <a:buFont typeface="Helvetica Neue"/>
              <a:buNone/>
            </a:pPr>
            <a:r>
              <a:rPr b="1" i="0" lang="en" sz="2000" u="none" cap="none" strike="noStrike">
                <a:latin typeface="Proxima Nova"/>
                <a:ea typeface="Proxima Nova"/>
                <a:cs typeface="Proxima Nova"/>
                <a:sym typeface="Proxima Nova"/>
              </a:rPr>
              <a:t>A </a:t>
            </a:r>
            <a:r>
              <a:rPr b="1" lang="en" sz="2000">
                <a:latin typeface="Proxima Nova"/>
                <a:ea typeface="Proxima Nova"/>
                <a:cs typeface="Proxima Nova"/>
                <a:sym typeface="Proxima Nova"/>
              </a:rPr>
              <a:t>product</a:t>
            </a:r>
            <a:r>
              <a:rPr b="1" i="0" lang="en" sz="2000" u="none" cap="none" strike="noStrike">
                <a:latin typeface="Proxima Nova"/>
                <a:ea typeface="Proxima Nova"/>
                <a:cs typeface="Proxima Nova"/>
                <a:sym typeface="Proxima Nova"/>
              </a:rPr>
              <a:t> </a:t>
            </a:r>
            <a:r>
              <a:rPr b="1" lang="en" sz="2000">
                <a:latin typeface="Proxima Nova"/>
                <a:ea typeface="Proxima Nova"/>
                <a:cs typeface="Proxima Nova"/>
                <a:sym typeface="Proxima Nova"/>
              </a:rPr>
              <a:t>manager</a:t>
            </a:r>
            <a:r>
              <a:rPr b="1" i="0" lang="en" sz="2000" u="none" cap="none" strike="noStrike">
                <a:latin typeface="Proxima Nova"/>
                <a:ea typeface="Proxima Nova"/>
                <a:cs typeface="Proxima Nova"/>
                <a:sym typeface="Proxima Nova"/>
              </a:rPr>
              <a:t> </a:t>
            </a:r>
            <a:r>
              <a:rPr b="1" lang="en" sz="2000">
                <a:latin typeface="Proxima Nova"/>
                <a:ea typeface="Proxima Nova"/>
                <a:cs typeface="Proxima Nova"/>
                <a:sym typeface="Proxima Nova"/>
              </a:rPr>
              <a:t>is </a:t>
            </a:r>
            <a:r>
              <a:rPr b="1" lang="en" sz="2000">
                <a:solidFill>
                  <a:schemeClr val="dk2"/>
                </a:solidFill>
                <a:latin typeface="Proxima Nova"/>
                <a:ea typeface="Proxima Nova"/>
                <a:cs typeface="Proxima Nova"/>
                <a:sym typeface="Proxima Nova"/>
              </a:rPr>
              <a:t>not…</a:t>
            </a:r>
            <a:r>
              <a:rPr b="1" i="0" lang="en" sz="2000" u="none" cap="none" strike="noStrike">
                <a:solidFill>
                  <a:schemeClr val="dk2"/>
                </a:solidFill>
                <a:latin typeface="Proxima Nova"/>
                <a:ea typeface="Proxima Nova"/>
                <a:cs typeface="Proxima Nova"/>
                <a:sym typeface="Proxima Nova"/>
              </a:rPr>
              <a:t> </a:t>
            </a:r>
            <a:endParaRPr sz="2000">
              <a:solidFill>
                <a:schemeClr val="dk2"/>
              </a:solidFill>
              <a:latin typeface="Proxima Nova"/>
              <a:ea typeface="Proxima Nova"/>
              <a:cs typeface="Proxima Nova"/>
              <a:sym typeface="Proxima Nova"/>
            </a:endParaRPr>
          </a:p>
        </p:txBody>
      </p:sp>
      <p:sp>
        <p:nvSpPr>
          <p:cNvPr id="503" name="Google Shape;503;p51"/>
          <p:cNvSpPr txBox="1"/>
          <p:nvPr/>
        </p:nvSpPr>
        <p:spPr>
          <a:xfrm>
            <a:off x="457188" y="1696975"/>
            <a:ext cx="3327600" cy="26268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Clr>
                <a:schemeClr val="lt1"/>
              </a:buClr>
              <a:buSzPts val="1600"/>
              <a:buFont typeface="Proxima Nova"/>
              <a:buChar char="●"/>
            </a:pPr>
            <a:r>
              <a:rPr lang="en" sz="1600">
                <a:solidFill>
                  <a:schemeClr val="lt1"/>
                </a:solidFill>
                <a:latin typeface="Proxima Nova"/>
                <a:ea typeface="Proxima Nova"/>
                <a:cs typeface="Proxima Nova"/>
                <a:sym typeface="Proxima Nova"/>
              </a:rPr>
              <a:t>A big-picture thinker</a:t>
            </a:r>
            <a:endParaRPr sz="1600">
              <a:solidFill>
                <a:schemeClr val="lt1"/>
              </a:solidFill>
              <a:latin typeface="Proxima Nova"/>
              <a:ea typeface="Proxima Nova"/>
              <a:cs typeface="Proxima Nova"/>
              <a:sym typeface="Proxima Nova"/>
            </a:endParaRPr>
          </a:p>
          <a:p>
            <a:pPr indent="-330200" lvl="0" marL="457200" rtl="0" algn="l">
              <a:spcBef>
                <a:spcPts val="1000"/>
              </a:spcBef>
              <a:spcAft>
                <a:spcPts val="0"/>
              </a:spcAft>
              <a:buClr>
                <a:schemeClr val="lt1"/>
              </a:buClr>
              <a:buSzPts val="1600"/>
              <a:buFont typeface="Proxima Nova"/>
              <a:buChar char="●"/>
            </a:pPr>
            <a:r>
              <a:rPr lang="en" sz="1600">
                <a:solidFill>
                  <a:schemeClr val="lt1"/>
                </a:solidFill>
                <a:latin typeface="Proxima Nova"/>
                <a:ea typeface="Proxima Nova"/>
                <a:cs typeface="Proxima Nova"/>
                <a:sym typeface="Proxima Nova"/>
              </a:rPr>
              <a:t>Detail-oriented</a:t>
            </a:r>
            <a:endParaRPr sz="1600">
              <a:solidFill>
                <a:schemeClr val="lt1"/>
              </a:solidFill>
              <a:latin typeface="Proxima Nova"/>
              <a:ea typeface="Proxima Nova"/>
              <a:cs typeface="Proxima Nova"/>
              <a:sym typeface="Proxima Nova"/>
            </a:endParaRPr>
          </a:p>
          <a:p>
            <a:pPr indent="-330200" lvl="0" marL="457200" rtl="0" algn="l">
              <a:spcBef>
                <a:spcPts val="1000"/>
              </a:spcBef>
              <a:spcAft>
                <a:spcPts val="0"/>
              </a:spcAft>
              <a:buClr>
                <a:schemeClr val="lt1"/>
              </a:buClr>
              <a:buSzPts val="1600"/>
              <a:buFont typeface="Proxima Nova"/>
              <a:buChar char="●"/>
            </a:pPr>
            <a:r>
              <a:rPr lang="en" sz="1600">
                <a:solidFill>
                  <a:schemeClr val="lt1"/>
                </a:solidFill>
                <a:latin typeface="Proxima Nova"/>
                <a:ea typeface="Proxima Nova"/>
                <a:cs typeface="Proxima Nova"/>
                <a:sym typeface="Proxima Nova"/>
              </a:rPr>
              <a:t>An expert on the market</a:t>
            </a:r>
            <a:endParaRPr sz="1600">
              <a:solidFill>
                <a:schemeClr val="lt1"/>
              </a:solidFill>
              <a:latin typeface="Proxima Nova"/>
              <a:ea typeface="Proxima Nova"/>
              <a:cs typeface="Proxima Nova"/>
              <a:sym typeface="Proxima Nova"/>
            </a:endParaRPr>
          </a:p>
          <a:p>
            <a:pPr indent="-330200" lvl="0" marL="457200" rtl="0" algn="l">
              <a:spcBef>
                <a:spcPts val="1000"/>
              </a:spcBef>
              <a:spcAft>
                <a:spcPts val="0"/>
              </a:spcAft>
              <a:buClr>
                <a:schemeClr val="lt1"/>
              </a:buClr>
              <a:buSzPts val="1600"/>
              <a:buFont typeface="Proxima Nova"/>
              <a:buChar char="●"/>
            </a:pPr>
            <a:r>
              <a:rPr lang="en" sz="1600">
                <a:solidFill>
                  <a:schemeClr val="lt1"/>
                </a:solidFill>
                <a:latin typeface="Proxima Nova"/>
                <a:ea typeface="Proxima Nova"/>
                <a:cs typeface="Proxima Nova"/>
                <a:sym typeface="Proxima Nova"/>
              </a:rPr>
              <a:t>The voice of customers</a:t>
            </a:r>
            <a:endParaRPr sz="1600">
              <a:solidFill>
                <a:schemeClr val="lt1"/>
              </a:solidFill>
              <a:latin typeface="Proxima Nova"/>
              <a:ea typeface="Proxima Nova"/>
              <a:cs typeface="Proxima Nova"/>
              <a:sym typeface="Proxima Nova"/>
            </a:endParaRPr>
          </a:p>
          <a:p>
            <a:pPr indent="-330200" lvl="0" marL="457200" rtl="0" algn="l">
              <a:spcBef>
                <a:spcPts val="1000"/>
              </a:spcBef>
              <a:spcAft>
                <a:spcPts val="0"/>
              </a:spcAft>
              <a:buClr>
                <a:schemeClr val="lt1"/>
              </a:buClr>
              <a:buSzPts val="1600"/>
              <a:buFont typeface="Proxima Nova"/>
              <a:buChar char="●"/>
            </a:pPr>
            <a:r>
              <a:rPr lang="en" sz="1600">
                <a:solidFill>
                  <a:schemeClr val="lt1"/>
                </a:solidFill>
                <a:latin typeface="Proxima Nova"/>
                <a:ea typeface="Proxima Nova"/>
                <a:cs typeface="Proxima Nova"/>
                <a:sym typeface="Proxima Nova"/>
              </a:rPr>
              <a:t>A leader</a:t>
            </a:r>
            <a:endParaRPr sz="1600">
              <a:solidFill>
                <a:schemeClr val="lt1"/>
              </a:solidFill>
              <a:latin typeface="Proxima Nova"/>
              <a:ea typeface="Proxima Nova"/>
              <a:cs typeface="Proxima Nova"/>
              <a:sym typeface="Proxima Nova"/>
            </a:endParaRPr>
          </a:p>
          <a:p>
            <a:pPr indent="-330200" lvl="0" marL="457200" rtl="0" algn="l">
              <a:spcBef>
                <a:spcPts val="1000"/>
              </a:spcBef>
              <a:spcAft>
                <a:spcPts val="0"/>
              </a:spcAft>
              <a:buClr>
                <a:schemeClr val="lt1"/>
              </a:buClr>
              <a:buSzPts val="1600"/>
              <a:buFont typeface="Proxima Nova"/>
              <a:buChar char="●"/>
            </a:pPr>
            <a:r>
              <a:rPr lang="en" sz="1600">
                <a:solidFill>
                  <a:schemeClr val="lt1"/>
                </a:solidFill>
                <a:latin typeface="Proxima Nova"/>
                <a:ea typeface="Proxima Nova"/>
                <a:cs typeface="Proxima Nova"/>
                <a:sym typeface="Proxima Nova"/>
              </a:rPr>
              <a:t>A jack of all trades</a:t>
            </a:r>
            <a:endParaRPr sz="1600">
              <a:solidFill>
                <a:schemeClr val="lt1"/>
              </a:solidFill>
              <a:latin typeface="Proxima Nova"/>
              <a:ea typeface="Proxima Nova"/>
              <a:cs typeface="Proxima Nova"/>
              <a:sym typeface="Proxima Nova"/>
            </a:endParaRPr>
          </a:p>
          <a:p>
            <a:pPr indent="-330200" lvl="0" marL="457200" rtl="0" algn="l">
              <a:spcBef>
                <a:spcPts val="1000"/>
              </a:spcBef>
              <a:spcAft>
                <a:spcPts val="0"/>
              </a:spcAft>
              <a:buClr>
                <a:schemeClr val="lt1"/>
              </a:buClr>
              <a:buSzPts val="1600"/>
              <a:buFont typeface="Proxima Nova"/>
              <a:buChar char="●"/>
            </a:pPr>
            <a:r>
              <a:rPr lang="en" sz="1600">
                <a:solidFill>
                  <a:schemeClr val="lt1"/>
                </a:solidFill>
                <a:latin typeface="Proxima Nova"/>
                <a:ea typeface="Proxima Nova"/>
                <a:cs typeface="Proxima Nova"/>
                <a:sym typeface="Proxima Nova"/>
              </a:rPr>
              <a:t>Diplomatic</a:t>
            </a:r>
            <a:endParaRPr sz="1600">
              <a:solidFill>
                <a:schemeClr val="lt1"/>
              </a:solidFill>
              <a:latin typeface="Proxima Nova"/>
              <a:ea typeface="Proxima Nova"/>
              <a:cs typeface="Proxima Nova"/>
              <a:sym typeface="Proxima Nova"/>
            </a:endParaRPr>
          </a:p>
          <a:p>
            <a:pPr indent="0" lvl="0" marL="0" rtl="0" algn="l">
              <a:spcBef>
                <a:spcPts val="1000"/>
              </a:spcBef>
              <a:spcAft>
                <a:spcPts val="1000"/>
              </a:spcAft>
              <a:buNone/>
            </a:pPr>
            <a:r>
              <a:t/>
            </a:r>
            <a:endParaRPr sz="1600">
              <a:solidFill>
                <a:srgbClr val="FFFFFF"/>
              </a:solidFill>
              <a:latin typeface="Proxima Nova"/>
              <a:ea typeface="Proxima Nova"/>
              <a:cs typeface="Proxima Nova"/>
              <a:sym typeface="Proxima Nova"/>
            </a:endParaRPr>
          </a:p>
        </p:txBody>
      </p:sp>
      <p:sp>
        <p:nvSpPr>
          <p:cNvPr id="504" name="Google Shape;504;p51"/>
          <p:cNvSpPr txBox="1"/>
          <p:nvPr/>
        </p:nvSpPr>
        <p:spPr>
          <a:xfrm>
            <a:off x="5125225" y="1696975"/>
            <a:ext cx="3327600" cy="26268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Clr>
                <a:schemeClr val="dk1"/>
              </a:buClr>
              <a:buSzPts val="1600"/>
              <a:buFont typeface="Proxima Nova"/>
              <a:buChar char="●"/>
            </a:pPr>
            <a:r>
              <a:rPr lang="en" sz="1600">
                <a:solidFill>
                  <a:schemeClr val="dk1"/>
                </a:solidFill>
                <a:latin typeface="Proxima Nova"/>
                <a:ea typeface="Proxima Nova"/>
                <a:cs typeface="Proxima Nova"/>
                <a:sym typeface="Proxima Nova"/>
              </a:rPr>
              <a:t>A project manager</a:t>
            </a:r>
            <a:endParaRPr sz="1600">
              <a:solidFill>
                <a:schemeClr val="dk1"/>
              </a:solidFill>
              <a:latin typeface="Proxima Nova"/>
              <a:ea typeface="Proxima Nova"/>
              <a:cs typeface="Proxima Nova"/>
              <a:sym typeface="Proxima Nova"/>
            </a:endParaRPr>
          </a:p>
          <a:p>
            <a:pPr indent="-330200" lvl="0" marL="457200" rtl="0" algn="l">
              <a:spcBef>
                <a:spcPts val="1000"/>
              </a:spcBef>
              <a:spcAft>
                <a:spcPts val="0"/>
              </a:spcAft>
              <a:buClr>
                <a:schemeClr val="dk1"/>
              </a:buClr>
              <a:buSzPts val="1600"/>
              <a:buFont typeface="Proxima Nova"/>
              <a:buChar char="●"/>
            </a:pPr>
            <a:r>
              <a:rPr lang="en" sz="1600">
                <a:solidFill>
                  <a:schemeClr val="dk1"/>
                </a:solidFill>
                <a:latin typeface="Proxima Nova"/>
                <a:ea typeface="Proxima Nova"/>
                <a:cs typeface="Proxima Nova"/>
                <a:sym typeface="Proxima Nova"/>
              </a:rPr>
              <a:t>A developer</a:t>
            </a:r>
            <a:endParaRPr sz="1600">
              <a:solidFill>
                <a:schemeClr val="dk1"/>
              </a:solidFill>
              <a:latin typeface="Proxima Nova"/>
              <a:ea typeface="Proxima Nova"/>
              <a:cs typeface="Proxima Nova"/>
              <a:sym typeface="Proxima Nova"/>
            </a:endParaRPr>
          </a:p>
          <a:p>
            <a:pPr indent="-330200" lvl="0" marL="457200" rtl="0" algn="l">
              <a:spcBef>
                <a:spcPts val="1000"/>
              </a:spcBef>
              <a:spcAft>
                <a:spcPts val="0"/>
              </a:spcAft>
              <a:buClr>
                <a:schemeClr val="dk1"/>
              </a:buClr>
              <a:buSzPts val="1600"/>
              <a:buFont typeface="Proxima Nova"/>
              <a:buChar char="●"/>
            </a:pPr>
            <a:r>
              <a:rPr lang="en" sz="1600">
                <a:solidFill>
                  <a:schemeClr val="dk1"/>
                </a:solidFill>
                <a:latin typeface="Proxima Nova"/>
                <a:ea typeface="Proxima Nova"/>
                <a:cs typeface="Proxima Nova"/>
                <a:sym typeface="Proxima Nova"/>
              </a:rPr>
              <a:t>Customer support</a:t>
            </a:r>
            <a:endParaRPr sz="1600">
              <a:solidFill>
                <a:schemeClr val="dk1"/>
              </a:solidFill>
              <a:latin typeface="Proxima Nova"/>
              <a:ea typeface="Proxima Nova"/>
              <a:cs typeface="Proxima Nova"/>
              <a:sym typeface="Proxima Nova"/>
            </a:endParaRPr>
          </a:p>
          <a:p>
            <a:pPr indent="-330200" lvl="0" marL="457200" rtl="0" algn="l">
              <a:spcBef>
                <a:spcPts val="1000"/>
              </a:spcBef>
              <a:spcAft>
                <a:spcPts val="0"/>
              </a:spcAft>
              <a:buClr>
                <a:schemeClr val="dk1"/>
              </a:buClr>
              <a:buSzPts val="1600"/>
              <a:buFont typeface="Proxima Nova"/>
              <a:buChar char="●"/>
            </a:pPr>
            <a:r>
              <a:rPr lang="en" sz="1600">
                <a:solidFill>
                  <a:schemeClr val="dk1"/>
                </a:solidFill>
                <a:latin typeface="Proxima Nova"/>
                <a:ea typeface="Proxima Nova"/>
                <a:cs typeface="Proxima Nova"/>
                <a:sym typeface="Proxima Nova"/>
              </a:rPr>
              <a:t>The scapegoat</a:t>
            </a:r>
            <a:endParaRPr sz="1600">
              <a:solidFill>
                <a:schemeClr val="dk1"/>
              </a:solidFill>
              <a:latin typeface="Proxima Nova"/>
              <a:ea typeface="Proxima Nova"/>
              <a:cs typeface="Proxima Nova"/>
              <a:sym typeface="Proxima Nova"/>
            </a:endParaRPr>
          </a:p>
          <a:p>
            <a:pPr indent="-330200" lvl="0" marL="457200" rtl="0" algn="l">
              <a:spcBef>
                <a:spcPts val="1000"/>
              </a:spcBef>
              <a:spcAft>
                <a:spcPts val="0"/>
              </a:spcAft>
              <a:buClr>
                <a:schemeClr val="dk1"/>
              </a:buClr>
              <a:buSzPts val="1600"/>
              <a:buFont typeface="Proxima Nova"/>
              <a:buChar char="●"/>
            </a:pPr>
            <a:r>
              <a:rPr lang="en" sz="1600">
                <a:solidFill>
                  <a:schemeClr val="dk1"/>
                </a:solidFill>
                <a:latin typeface="Proxima Nova"/>
                <a:ea typeface="Proxima Nova"/>
                <a:cs typeface="Proxima Nova"/>
                <a:sym typeface="Proxima Nova"/>
              </a:rPr>
              <a:t>The boss</a:t>
            </a:r>
            <a:endParaRPr sz="1600">
              <a:solidFill>
                <a:schemeClr val="dk1"/>
              </a:solidFill>
              <a:latin typeface="Proxima Nova"/>
              <a:ea typeface="Proxima Nova"/>
              <a:cs typeface="Proxima Nova"/>
              <a:sym typeface="Proxima Nova"/>
            </a:endParaRPr>
          </a:p>
          <a:p>
            <a:pPr indent="-330200" lvl="0" marL="457200" rtl="0" algn="l">
              <a:spcBef>
                <a:spcPts val="1000"/>
              </a:spcBef>
              <a:spcAft>
                <a:spcPts val="1000"/>
              </a:spcAft>
              <a:buClr>
                <a:schemeClr val="dk1"/>
              </a:buClr>
              <a:buSzPts val="1600"/>
              <a:buFont typeface="Proxima Nova"/>
              <a:buChar char="●"/>
            </a:pPr>
            <a:r>
              <a:rPr lang="en" sz="1600">
                <a:solidFill>
                  <a:schemeClr val="dk1"/>
                </a:solidFill>
                <a:latin typeface="Proxima Nova"/>
                <a:ea typeface="Proxima Nova"/>
                <a:cs typeface="Proxima Nova"/>
                <a:sym typeface="Proxima Nova"/>
              </a:rPr>
              <a:t>An order-taker</a:t>
            </a:r>
            <a:endParaRPr sz="1600">
              <a:latin typeface="Proxima Nova"/>
              <a:ea typeface="Proxima Nova"/>
              <a:cs typeface="Proxima Nova"/>
              <a:sym typeface="Proxima Nova"/>
            </a:endParaRPr>
          </a:p>
        </p:txBody>
      </p:sp>
      <p:sp>
        <p:nvSpPr>
          <p:cNvPr id="505" name="Google Shape;505;p51"/>
          <p:cNvSpPr txBox="1"/>
          <p:nvPr>
            <p:ph idx="6"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 name="Shape 509"/>
        <p:cNvGrpSpPr/>
        <p:nvPr/>
      </p:nvGrpSpPr>
      <p:grpSpPr>
        <a:xfrm>
          <a:off x="0" y="0"/>
          <a:ext cx="0" cy="0"/>
          <a:chOff x="0" y="0"/>
          <a:chExt cx="0" cy="0"/>
        </a:xfrm>
      </p:grpSpPr>
      <p:sp>
        <p:nvSpPr>
          <p:cNvPr id="510" name="Google Shape;510;p52"/>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Managers, and Marketers, and Owners — Oh My!</a:t>
            </a:r>
            <a:endParaRPr/>
          </a:p>
        </p:txBody>
      </p:sp>
      <p:sp>
        <p:nvSpPr>
          <p:cNvPr id="511" name="Google Shape;511;p52"/>
          <p:cNvSpPr txBox="1"/>
          <p:nvPr>
            <p:ph idx="4294967295" type="body"/>
          </p:nvPr>
        </p:nvSpPr>
        <p:spPr>
          <a:xfrm>
            <a:off x="457200" y="997450"/>
            <a:ext cx="3717000" cy="328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Product Manager </a:t>
            </a:r>
            <a:endParaRPr b="1">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Strategic; focuses on a product’s vision, market, users, and company objectives.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Product Owner</a:t>
            </a:r>
            <a:endParaRPr b="1">
              <a:solidFill>
                <a:schemeClr val="dk1"/>
              </a:solidFill>
            </a:endParaRPr>
          </a:p>
          <a:p>
            <a:pPr indent="0" lvl="0" marL="0" rtl="0" algn="l">
              <a:spcBef>
                <a:spcPts val="0"/>
              </a:spcBef>
              <a:spcAft>
                <a:spcPts val="0"/>
              </a:spcAft>
              <a:buNone/>
            </a:pPr>
            <a:r>
              <a:rPr lang="en">
                <a:solidFill>
                  <a:schemeClr val="dk1"/>
                </a:solidFill>
              </a:rPr>
              <a:t>Tactical; translates strategy into actionable tasks, ensuring that tasks are completed and managing the costs of development.</a:t>
            </a:r>
            <a:endParaRPr b="1"/>
          </a:p>
        </p:txBody>
      </p:sp>
      <p:sp>
        <p:nvSpPr>
          <p:cNvPr id="512" name="Google Shape;512;p52"/>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2021 General Assembly</a:t>
            </a:r>
            <a:endParaRPr/>
          </a:p>
        </p:txBody>
      </p:sp>
      <p:sp>
        <p:nvSpPr>
          <p:cNvPr id="513" name="Google Shape;513;p52"/>
          <p:cNvSpPr txBox="1"/>
          <p:nvPr/>
        </p:nvSpPr>
        <p:spPr>
          <a:xfrm>
            <a:off x="4770900" y="997450"/>
            <a:ext cx="3717000" cy="3284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1800">
                <a:solidFill>
                  <a:schemeClr val="dk1"/>
                </a:solidFill>
                <a:latin typeface="Proxima Nova"/>
                <a:ea typeface="Proxima Nova"/>
                <a:cs typeface="Proxima Nova"/>
                <a:sym typeface="Proxima Nova"/>
              </a:rPr>
              <a:t>Product Marketer</a:t>
            </a:r>
            <a:endParaRPr b="1" sz="1800">
              <a:solidFill>
                <a:schemeClr val="dk1"/>
              </a:solidFill>
              <a:latin typeface="Proxima Nova"/>
              <a:ea typeface="Proxima Nova"/>
              <a:cs typeface="Proxima Nova"/>
              <a:sym typeface="Proxima Nova"/>
            </a:endParaRPr>
          </a:p>
          <a:p>
            <a:pPr indent="0" lvl="0" marL="0" rtl="0" algn="l">
              <a:lnSpc>
                <a:spcPct val="115000"/>
              </a:lnSpc>
              <a:spcBef>
                <a:spcPts val="0"/>
              </a:spcBef>
              <a:spcAft>
                <a:spcPts val="0"/>
              </a:spcAft>
              <a:buClr>
                <a:schemeClr val="dk1"/>
              </a:buClr>
              <a:buSzPts val="1100"/>
              <a:buFont typeface="Arial"/>
              <a:buNone/>
            </a:pPr>
            <a:r>
              <a:rPr lang="en" sz="1800">
                <a:solidFill>
                  <a:schemeClr val="dk1"/>
                </a:solidFill>
                <a:latin typeface="Proxima Nova"/>
                <a:ea typeface="Proxima Nova"/>
                <a:cs typeface="Proxima Nova"/>
                <a:sym typeface="Proxima Nova"/>
              </a:rPr>
              <a:t>Strategic; owns the go-to-market strategy and how the product is positioned to customers.</a:t>
            </a:r>
            <a:endParaRPr sz="1800">
              <a:solidFill>
                <a:schemeClr val="dk1"/>
              </a:solidFill>
              <a:latin typeface="Proxima Nova"/>
              <a:ea typeface="Proxima Nova"/>
              <a:cs typeface="Proxima Nova"/>
              <a:sym typeface="Proxima Nova"/>
            </a:endParaRPr>
          </a:p>
          <a:p>
            <a:pPr indent="0" lvl="0" marL="0" rtl="0" algn="l">
              <a:lnSpc>
                <a:spcPct val="115000"/>
              </a:lnSpc>
              <a:spcBef>
                <a:spcPts val="0"/>
              </a:spcBef>
              <a:spcAft>
                <a:spcPts val="0"/>
              </a:spcAft>
              <a:buClr>
                <a:schemeClr val="dk1"/>
              </a:buClr>
              <a:buSzPts val="1100"/>
              <a:buFont typeface="Arial"/>
              <a:buNone/>
            </a:pPr>
            <a:r>
              <a:t/>
            </a:r>
            <a:endParaRPr sz="1800">
              <a:solidFill>
                <a:schemeClr val="dk1"/>
              </a:solidFill>
              <a:latin typeface="Proxima Nova"/>
              <a:ea typeface="Proxima Nova"/>
              <a:cs typeface="Proxima Nova"/>
              <a:sym typeface="Proxima Nova"/>
            </a:endParaRPr>
          </a:p>
          <a:p>
            <a:pPr indent="0" lvl="0" marL="0" rtl="0" algn="l">
              <a:lnSpc>
                <a:spcPct val="115000"/>
              </a:lnSpc>
              <a:spcBef>
                <a:spcPts val="0"/>
              </a:spcBef>
              <a:spcAft>
                <a:spcPts val="0"/>
              </a:spcAft>
              <a:buClr>
                <a:schemeClr val="dk1"/>
              </a:buClr>
              <a:buSzPts val="1100"/>
              <a:buFont typeface="Arial"/>
              <a:buNone/>
            </a:pPr>
            <a:r>
              <a:rPr b="1" lang="en" sz="1800">
                <a:solidFill>
                  <a:schemeClr val="dk1"/>
                </a:solidFill>
                <a:latin typeface="Proxima Nova"/>
                <a:ea typeface="Proxima Nova"/>
                <a:cs typeface="Proxima Nova"/>
                <a:sym typeface="Proxima Nova"/>
              </a:rPr>
              <a:t>Project Manager</a:t>
            </a:r>
            <a:endParaRPr b="1" sz="1800">
              <a:solidFill>
                <a:schemeClr val="dk1"/>
              </a:solidFill>
              <a:latin typeface="Proxima Nova"/>
              <a:ea typeface="Proxima Nova"/>
              <a:cs typeface="Proxima Nova"/>
              <a:sym typeface="Proxima Nova"/>
            </a:endParaRPr>
          </a:p>
          <a:p>
            <a:pPr indent="0" lvl="0" marL="0" rtl="0" algn="l">
              <a:lnSpc>
                <a:spcPct val="115000"/>
              </a:lnSpc>
              <a:spcBef>
                <a:spcPts val="0"/>
              </a:spcBef>
              <a:spcAft>
                <a:spcPts val="0"/>
              </a:spcAft>
              <a:buNone/>
            </a:pPr>
            <a:r>
              <a:rPr lang="en" sz="1800">
                <a:solidFill>
                  <a:schemeClr val="dk1"/>
                </a:solidFill>
                <a:latin typeface="Proxima Nova"/>
                <a:ea typeface="Proxima Nova"/>
                <a:cs typeface="Proxima Nova"/>
                <a:sym typeface="Proxima Nova"/>
              </a:rPr>
              <a:t>Tactical; creates a structured plan with well-defined deadlines and goals to ensure the project stays on schedule.</a:t>
            </a:r>
            <a:endParaRPr b="1" sz="1800">
              <a:solidFill>
                <a:schemeClr val="dk1"/>
              </a:solidFill>
              <a:latin typeface="Proxima Nova"/>
              <a:ea typeface="Proxima Nova"/>
              <a:cs typeface="Proxima Nova"/>
              <a:sym typeface="Proxima Nova"/>
            </a:endParaRPr>
          </a:p>
        </p:txBody>
      </p:sp>
      <p:sp>
        <p:nvSpPr>
          <p:cNvPr id="514" name="Google Shape;514;p52"/>
          <p:cNvSpPr/>
          <p:nvPr/>
        </p:nvSpPr>
        <p:spPr>
          <a:xfrm>
            <a:off x="554450" y="1359475"/>
            <a:ext cx="1809600" cy="34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52"/>
          <p:cNvSpPr/>
          <p:nvPr/>
        </p:nvSpPr>
        <p:spPr>
          <a:xfrm>
            <a:off x="554450" y="2935425"/>
            <a:ext cx="1550100" cy="34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52"/>
          <p:cNvSpPr/>
          <p:nvPr/>
        </p:nvSpPr>
        <p:spPr>
          <a:xfrm>
            <a:off x="4849100" y="2935425"/>
            <a:ext cx="1705800" cy="345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52"/>
          <p:cNvSpPr/>
          <p:nvPr/>
        </p:nvSpPr>
        <p:spPr>
          <a:xfrm>
            <a:off x="4849100" y="1359475"/>
            <a:ext cx="1809600" cy="34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52"/>
          <p:cNvSpPr txBox="1"/>
          <p:nvPr>
            <p:ph idx="1"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91" name="Shape 291"/>
        <p:cNvGrpSpPr/>
        <p:nvPr/>
      </p:nvGrpSpPr>
      <p:grpSpPr>
        <a:xfrm>
          <a:off x="0" y="0"/>
          <a:ext cx="0" cy="0"/>
          <a:chOff x="0" y="0"/>
          <a:chExt cx="0" cy="0"/>
        </a:xfrm>
      </p:grpSpPr>
      <p:sp>
        <p:nvSpPr>
          <p:cNvPr id="292" name="Google Shape;292;p35"/>
          <p:cNvSpPr txBox="1"/>
          <p:nvPr>
            <p:ph type="title"/>
          </p:nvPr>
        </p:nvSpPr>
        <p:spPr>
          <a:xfrm>
            <a:off x="979500" y="332100"/>
            <a:ext cx="7185000" cy="65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Program Schedule</a:t>
            </a:r>
            <a:endParaRPr sz="2400"/>
          </a:p>
        </p:txBody>
      </p:sp>
      <p:graphicFrame>
        <p:nvGraphicFramePr>
          <p:cNvPr id="293" name="Google Shape;293;p35"/>
          <p:cNvGraphicFramePr/>
          <p:nvPr/>
        </p:nvGraphicFramePr>
        <p:xfrm>
          <a:off x="2008684" y="985189"/>
          <a:ext cx="3000000" cy="3000000"/>
        </p:xfrm>
        <a:graphic>
          <a:graphicData uri="http://schemas.openxmlformats.org/drawingml/2006/table">
            <a:tbl>
              <a:tblPr>
                <a:noFill/>
                <a:tableStyleId>{83751268-670D-4D1B-8E16-CDCA2EE08F23}</a:tableStyleId>
              </a:tblPr>
              <a:tblGrid>
                <a:gridCol w="1843475"/>
                <a:gridCol w="3356450"/>
              </a:tblGrid>
              <a:tr h="387625">
                <a:tc gridSpan="2">
                  <a:txBody>
                    <a:bodyPr/>
                    <a:lstStyle/>
                    <a:p>
                      <a:pPr indent="0" lvl="0" marL="0" rtl="0" algn="ctr">
                        <a:spcBef>
                          <a:spcPts val="0"/>
                        </a:spcBef>
                        <a:spcAft>
                          <a:spcPts val="0"/>
                        </a:spcAft>
                        <a:buNone/>
                      </a:pPr>
                      <a:r>
                        <a:rPr b="1" lang="en">
                          <a:solidFill>
                            <a:srgbClr val="FFFFFF"/>
                          </a:solidFill>
                          <a:latin typeface="Proxima Nova"/>
                          <a:ea typeface="Proxima Nova"/>
                          <a:cs typeface="Proxima Nova"/>
                          <a:sym typeface="Proxima Nova"/>
                        </a:rPr>
                        <a:t>Day 1</a:t>
                      </a:r>
                      <a:endParaRPr b="1">
                        <a:solidFill>
                          <a:srgbClr val="FFFFFF"/>
                        </a:solidFill>
                        <a:latin typeface="Proxima Nova"/>
                        <a:ea typeface="Proxima Nova"/>
                        <a:cs typeface="Proxima Nova"/>
                        <a:sym typeface="Proxima Nova"/>
                      </a:endParaRPr>
                    </a:p>
                  </a:txBody>
                  <a:tcPr marT="76200" marB="76200" marR="76200" marL="76200"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chemeClr val="lt2"/>
                    </a:solidFill>
                  </a:tcPr>
                </a:tc>
                <a:tc hMerge="1"/>
              </a:tr>
              <a:tr h="387625">
                <a:tc>
                  <a:txBody>
                    <a:bodyPr/>
                    <a:lstStyle/>
                    <a:p>
                      <a:pPr indent="0" lvl="0" marL="0" rtl="0" algn="ctr">
                        <a:spcBef>
                          <a:spcPts val="0"/>
                        </a:spcBef>
                        <a:spcAft>
                          <a:spcPts val="0"/>
                        </a:spcAft>
                        <a:buNone/>
                      </a:pPr>
                      <a:r>
                        <a:rPr lang="en" sz="1200">
                          <a:latin typeface="Proxima Nova"/>
                          <a:ea typeface="Proxima Nova"/>
                          <a:cs typeface="Proxima Nova"/>
                          <a:sym typeface="Proxima Nova"/>
                        </a:rPr>
                        <a:t>10</a:t>
                      </a:r>
                      <a:r>
                        <a:rPr lang="en" sz="1200">
                          <a:solidFill>
                            <a:schemeClr val="dk1"/>
                          </a:solidFill>
                          <a:latin typeface="Proxima Nova"/>
                          <a:ea typeface="Proxima Nova"/>
                          <a:cs typeface="Proxima Nova"/>
                          <a:sym typeface="Proxima Nova"/>
                        </a:rPr>
                        <a:t>–</a:t>
                      </a:r>
                      <a:r>
                        <a:rPr lang="en" sz="1200">
                          <a:latin typeface="Proxima Nova"/>
                          <a:ea typeface="Proxima Nova"/>
                          <a:cs typeface="Proxima Nova"/>
                          <a:sym typeface="Proxima Nova"/>
                        </a:rPr>
                        <a:t>10:15 a.m</a:t>
                      </a:r>
                      <a:r>
                        <a:rPr lang="en" sz="1200">
                          <a:latin typeface="Proxima Nova"/>
                          <a:ea typeface="Proxima Nova"/>
                          <a:cs typeface="Proxima Nova"/>
                          <a:sym typeface="Proxima Nova"/>
                        </a:rPr>
                        <a:t>.</a:t>
                      </a:r>
                      <a:endParaRPr sz="1200">
                        <a:latin typeface="Proxima Nova"/>
                        <a:ea typeface="Proxima Nova"/>
                        <a:cs typeface="Proxima Nova"/>
                        <a:sym typeface="Proxima Nova"/>
                      </a:endParaRPr>
                    </a:p>
                  </a:txBody>
                  <a:tcPr marT="76200" marB="76200" marR="76200" marL="76200"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chemeClr val="accent2"/>
                    </a:solidFill>
                  </a:tcPr>
                </a:tc>
                <a:tc>
                  <a:txBody>
                    <a:bodyPr/>
                    <a:lstStyle/>
                    <a:p>
                      <a:pPr indent="0" lvl="0" marL="0" rtl="0" algn="ctr">
                        <a:lnSpc>
                          <a:spcPct val="115000"/>
                        </a:lnSpc>
                        <a:spcBef>
                          <a:spcPts val="0"/>
                        </a:spcBef>
                        <a:spcAft>
                          <a:spcPts val="0"/>
                        </a:spcAft>
                        <a:buNone/>
                      </a:pPr>
                      <a:r>
                        <a:rPr b="1" lang="en" sz="1200">
                          <a:latin typeface="Proxima Nova"/>
                          <a:ea typeface="Proxima Nova"/>
                          <a:cs typeface="Proxima Nova"/>
                          <a:sym typeface="Proxima Nova"/>
                        </a:rPr>
                        <a:t>Welcome and Warm-Up</a:t>
                      </a:r>
                      <a:endParaRPr b="1" sz="1200">
                        <a:solidFill>
                          <a:srgbClr val="FF0000"/>
                        </a:solidFill>
                        <a:latin typeface="Proxima Nova"/>
                        <a:ea typeface="Proxima Nova"/>
                        <a:cs typeface="Proxima Nova"/>
                        <a:sym typeface="Proxima Nova"/>
                      </a:endParaRPr>
                    </a:p>
                  </a:txBody>
                  <a:tcPr marT="76200" marB="76200" marR="76200" marL="76200"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3F3F3"/>
                    </a:solidFill>
                  </a:tcPr>
                </a:tc>
              </a:tr>
              <a:tr h="387625">
                <a:tc>
                  <a:txBody>
                    <a:bodyPr/>
                    <a:lstStyle/>
                    <a:p>
                      <a:pPr indent="0" lvl="0" marL="0" rtl="0" algn="ctr">
                        <a:spcBef>
                          <a:spcPts val="0"/>
                        </a:spcBef>
                        <a:spcAft>
                          <a:spcPts val="0"/>
                        </a:spcAft>
                        <a:buNone/>
                      </a:pPr>
                      <a:r>
                        <a:rPr lang="en" sz="1200">
                          <a:latin typeface="Proxima Nova"/>
                          <a:ea typeface="Proxima Nova"/>
                          <a:cs typeface="Proxima Nova"/>
                          <a:sym typeface="Proxima Nova"/>
                        </a:rPr>
                        <a:t>10:15–11:15 a.m.</a:t>
                      </a:r>
                      <a:endParaRPr sz="1200">
                        <a:latin typeface="Proxima Nova"/>
                        <a:ea typeface="Proxima Nova"/>
                        <a:cs typeface="Proxima Nova"/>
                        <a:sym typeface="Proxima Nova"/>
                      </a:endParaRPr>
                    </a:p>
                  </a:txBody>
                  <a:tcPr marT="76200" marB="76200" marR="76200" marL="76200"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chemeClr val="accent2"/>
                    </a:solidFill>
                  </a:tcPr>
                </a:tc>
                <a:tc>
                  <a:txBody>
                    <a:bodyPr/>
                    <a:lstStyle/>
                    <a:p>
                      <a:pPr indent="0" lvl="0" marL="0" rtl="0" algn="ctr">
                        <a:spcBef>
                          <a:spcPts val="0"/>
                        </a:spcBef>
                        <a:spcAft>
                          <a:spcPts val="0"/>
                        </a:spcAft>
                        <a:buNone/>
                      </a:pPr>
                      <a:r>
                        <a:rPr lang="en" sz="1200">
                          <a:latin typeface="Proxima Nova"/>
                          <a:ea typeface="Proxima Nova"/>
                          <a:cs typeface="Proxima Nova"/>
                          <a:sym typeface="Proxima Nova"/>
                        </a:rPr>
                        <a:t>Product and Product Managers</a:t>
                      </a:r>
                      <a:endParaRPr sz="1200">
                        <a:latin typeface="Proxima Nova"/>
                        <a:ea typeface="Proxima Nova"/>
                        <a:cs typeface="Proxima Nova"/>
                        <a:sym typeface="Proxima Nova"/>
                      </a:endParaRPr>
                    </a:p>
                  </a:txBody>
                  <a:tcPr marT="76200" marB="76200" marR="76200" marL="76200"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3F3F3"/>
                    </a:solidFill>
                  </a:tcPr>
                </a:tc>
              </a:tr>
              <a:tr h="387625">
                <a:tc>
                  <a:txBody>
                    <a:bodyPr/>
                    <a:lstStyle/>
                    <a:p>
                      <a:pPr indent="0" lvl="0" marL="0" rtl="0" algn="ctr">
                        <a:spcBef>
                          <a:spcPts val="0"/>
                        </a:spcBef>
                        <a:spcAft>
                          <a:spcPts val="0"/>
                        </a:spcAft>
                        <a:buNone/>
                      </a:pPr>
                      <a:r>
                        <a:rPr lang="en" sz="1200">
                          <a:latin typeface="Proxima Nova"/>
                          <a:ea typeface="Proxima Nova"/>
                          <a:cs typeface="Proxima Nova"/>
                          <a:sym typeface="Proxima Nova"/>
                        </a:rPr>
                        <a:t>11:15 a.m.–12:15 p.m.</a:t>
                      </a:r>
                      <a:endParaRPr sz="1200">
                        <a:latin typeface="Proxima Nova"/>
                        <a:ea typeface="Proxima Nova"/>
                        <a:cs typeface="Proxima Nova"/>
                        <a:sym typeface="Proxima Nova"/>
                      </a:endParaRPr>
                    </a:p>
                  </a:txBody>
                  <a:tcPr marT="76200" marB="76200" marR="76200" marL="76200"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chemeClr val="accent2"/>
                    </a:solidFill>
                  </a:tcPr>
                </a:tc>
                <a:tc>
                  <a:txBody>
                    <a:bodyPr/>
                    <a:lstStyle/>
                    <a:p>
                      <a:pPr indent="0" lvl="0" marL="0" rtl="0" algn="ctr">
                        <a:spcBef>
                          <a:spcPts val="0"/>
                        </a:spcBef>
                        <a:spcAft>
                          <a:spcPts val="0"/>
                        </a:spcAft>
                        <a:buNone/>
                      </a:pPr>
                      <a:r>
                        <a:rPr lang="en" sz="1200">
                          <a:latin typeface="Proxima Nova"/>
                          <a:ea typeface="Proxima Nova"/>
                          <a:cs typeface="Proxima Nova"/>
                          <a:sym typeface="Proxima Nova"/>
                        </a:rPr>
                        <a:t>Foundational Market Research</a:t>
                      </a:r>
                      <a:endParaRPr sz="1200">
                        <a:latin typeface="Proxima Nova"/>
                        <a:ea typeface="Proxima Nova"/>
                        <a:cs typeface="Proxima Nova"/>
                        <a:sym typeface="Proxima Nova"/>
                      </a:endParaRPr>
                    </a:p>
                  </a:txBody>
                  <a:tcPr marT="76200" marB="76200" marR="76200" marL="76200"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3F3F3"/>
                    </a:solidFill>
                  </a:tcPr>
                </a:tc>
              </a:tr>
              <a:tr h="387625">
                <a:tc>
                  <a:txBody>
                    <a:bodyPr/>
                    <a:lstStyle/>
                    <a:p>
                      <a:pPr indent="0" lvl="0" marL="0" rtl="0" algn="ctr">
                        <a:spcBef>
                          <a:spcPts val="0"/>
                        </a:spcBef>
                        <a:spcAft>
                          <a:spcPts val="0"/>
                        </a:spcAft>
                        <a:buNone/>
                      </a:pPr>
                      <a:r>
                        <a:rPr lang="en" sz="1200">
                          <a:latin typeface="Proxima Nova"/>
                          <a:ea typeface="Proxima Nova"/>
                          <a:cs typeface="Proxima Nova"/>
                          <a:sym typeface="Proxima Nova"/>
                        </a:rPr>
                        <a:t>12:15–1:00 p.m.</a:t>
                      </a:r>
                      <a:endParaRPr sz="1200">
                        <a:latin typeface="Proxima Nova"/>
                        <a:ea typeface="Proxima Nova"/>
                        <a:cs typeface="Proxima Nova"/>
                        <a:sym typeface="Proxima Nova"/>
                      </a:endParaRPr>
                    </a:p>
                  </a:txBody>
                  <a:tcPr marT="76200" marB="76200" marR="76200" marL="76200"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chemeClr val="accent2"/>
                    </a:solidFill>
                  </a:tcPr>
                </a:tc>
                <a:tc>
                  <a:txBody>
                    <a:bodyPr/>
                    <a:lstStyle/>
                    <a:p>
                      <a:pPr indent="0" lvl="0" marL="0" rtl="0" algn="ctr">
                        <a:spcBef>
                          <a:spcPts val="0"/>
                        </a:spcBef>
                        <a:spcAft>
                          <a:spcPts val="0"/>
                        </a:spcAft>
                        <a:buNone/>
                      </a:pPr>
                      <a:r>
                        <a:rPr lang="en" sz="1200">
                          <a:latin typeface="Proxima Nova"/>
                          <a:ea typeface="Proxima Nova"/>
                          <a:cs typeface="Proxima Nova"/>
                          <a:sym typeface="Proxima Nova"/>
                        </a:rPr>
                        <a:t>Activity: User Interviews + Share Out</a:t>
                      </a:r>
                      <a:endParaRPr sz="1200">
                        <a:latin typeface="Proxima Nova"/>
                        <a:ea typeface="Proxima Nova"/>
                        <a:cs typeface="Proxima Nova"/>
                        <a:sym typeface="Proxima Nova"/>
                      </a:endParaRPr>
                    </a:p>
                  </a:txBody>
                  <a:tcPr marT="76200" marB="76200" marR="76200" marL="76200"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3F3F3"/>
                    </a:solidFill>
                  </a:tcPr>
                </a:tc>
              </a:tr>
              <a:tr h="387625">
                <a:tc>
                  <a:txBody>
                    <a:bodyPr/>
                    <a:lstStyle/>
                    <a:p>
                      <a:pPr indent="0" lvl="0" marL="0" rtl="0" algn="ctr">
                        <a:spcBef>
                          <a:spcPts val="0"/>
                        </a:spcBef>
                        <a:spcAft>
                          <a:spcPts val="0"/>
                        </a:spcAft>
                        <a:buClr>
                          <a:srgbClr val="000000"/>
                        </a:buClr>
                        <a:buSzPts val="1100"/>
                        <a:buFont typeface="Arial"/>
                        <a:buNone/>
                      </a:pPr>
                      <a:r>
                        <a:rPr lang="en" sz="1200">
                          <a:latin typeface="Proxima Nova"/>
                          <a:ea typeface="Proxima Nova"/>
                          <a:cs typeface="Proxima Nova"/>
                          <a:sym typeface="Proxima Nova"/>
                        </a:rPr>
                        <a:t>1:00–2:00 p.m.</a:t>
                      </a:r>
                      <a:endParaRPr sz="1200">
                        <a:latin typeface="Proxima Nova"/>
                        <a:ea typeface="Proxima Nova"/>
                        <a:cs typeface="Proxima Nova"/>
                        <a:sym typeface="Proxima Nova"/>
                      </a:endParaRPr>
                    </a:p>
                  </a:txBody>
                  <a:tcPr marT="76200" marB="76200" marR="76200" marL="76200"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chemeClr val="accent2"/>
                    </a:solidFill>
                  </a:tcPr>
                </a:tc>
                <a:tc>
                  <a:txBody>
                    <a:bodyPr/>
                    <a:lstStyle/>
                    <a:p>
                      <a:pPr indent="0" lvl="0" marL="0" marR="0" rtl="0" algn="ctr">
                        <a:lnSpc>
                          <a:spcPct val="100000"/>
                        </a:lnSpc>
                        <a:spcBef>
                          <a:spcPts val="0"/>
                        </a:spcBef>
                        <a:spcAft>
                          <a:spcPts val="0"/>
                        </a:spcAft>
                        <a:buClr>
                          <a:srgbClr val="000000"/>
                        </a:buClr>
                        <a:buSzPts val="400"/>
                        <a:buFont typeface="Arial"/>
                        <a:buNone/>
                      </a:pPr>
                      <a:r>
                        <a:rPr b="1" lang="en" sz="1200">
                          <a:latin typeface="Proxima Nova"/>
                          <a:ea typeface="Proxima Nova"/>
                          <a:cs typeface="Proxima Nova"/>
                          <a:sym typeface="Proxima Nova"/>
                        </a:rPr>
                        <a:t>Lunch</a:t>
                      </a:r>
                      <a:endParaRPr b="1" sz="1200">
                        <a:solidFill>
                          <a:srgbClr val="FF0000"/>
                        </a:solidFill>
                        <a:latin typeface="Proxima Nova"/>
                        <a:ea typeface="Proxima Nova"/>
                        <a:cs typeface="Proxima Nova"/>
                        <a:sym typeface="Proxima Nova"/>
                      </a:endParaRPr>
                    </a:p>
                  </a:txBody>
                  <a:tcPr marT="76200" marB="76200" marR="76200" marL="76200"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3F3F3"/>
                    </a:solidFill>
                  </a:tcPr>
                </a:tc>
              </a:tr>
              <a:tr h="387625">
                <a:tc>
                  <a:txBody>
                    <a:bodyPr/>
                    <a:lstStyle/>
                    <a:p>
                      <a:pPr indent="0" lvl="0" marL="0" rtl="0" algn="ctr">
                        <a:spcBef>
                          <a:spcPts val="0"/>
                        </a:spcBef>
                        <a:spcAft>
                          <a:spcPts val="0"/>
                        </a:spcAft>
                        <a:buClr>
                          <a:srgbClr val="000000"/>
                        </a:buClr>
                        <a:buSzPts val="1100"/>
                        <a:buFont typeface="Arial"/>
                        <a:buNone/>
                      </a:pPr>
                      <a:r>
                        <a:rPr lang="en" sz="1200">
                          <a:latin typeface="Proxima Nova"/>
                          <a:ea typeface="Proxima Nova"/>
                          <a:cs typeface="Proxima Nova"/>
                          <a:sym typeface="Proxima Nova"/>
                        </a:rPr>
                        <a:t>2:00</a:t>
                      </a:r>
                      <a:r>
                        <a:rPr lang="en" sz="1200">
                          <a:latin typeface="Proxima Nova"/>
                          <a:ea typeface="Proxima Nova"/>
                          <a:cs typeface="Proxima Nova"/>
                          <a:sym typeface="Proxima Nova"/>
                        </a:rPr>
                        <a:t>–3:00 p.m.</a:t>
                      </a:r>
                      <a:endParaRPr sz="1200">
                        <a:latin typeface="Proxima Nova"/>
                        <a:ea typeface="Proxima Nova"/>
                        <a:cs typeface="Proxima Nova"/>
                        <a:sym typeface="Proxima Nova"/>
                      </a:endParaRPr>
                    </a:p>
                  </a:txBody>
                  <a:tcPr marT="76200" marB="76200" marR="76200" marL="76200"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chemeClr val="accent2"/>
                    </a:solidFill>
                  </a:tcPr>
                </a:tc>
                <a:tc>
                  <a:txBody>
                    <a:bodyPr/>
                    <a:lstStyle/>
                    <a:p>
                      <a:pPr indent="0" lvl="0" marL="0" rtl="0" algn="ctr">
                        <a:spcBef>
                          <a:spcPts val="0"/>
                        </a:spcBef>
                        <a:spcAft>
                          <a:spcPts val="0"/>
                        </a:spcAft>
                        <a:buNone/>
                      </a:pPr>
                      <a:r>
                        <a:rPr lang="en" sz="1200">
                          <a:latin typeface="Proxima Nova"/>
                          <a:ea typeface="Proxima Nova"/>
                          <a:cs typeface="Proxima Nova"/>
                          <a:sym typeface="Proxima Nova"/>
                        </a:rPr>
                        <a:t>Analyzing Data</a:t>
                      </a:r>
                      <a:endParaRPr sz="1200">
                        <a:latin typeface="Proxima Nova"/>
                        <a:ea typeface="Proxima Nova"/>
                        <a:cs typeface="Proxima Nova"/>
                        <a:sym typeface="Proxima Nova"/>
                      </a:endParaRPr>
                    </a:p>
                  </a:txBody>
                  <a:tcPr marT="76200" marB="76200" marR="76200" marL="76200"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3F3F3"/>
                    </a:solidFill>
                  </a:tcPr>
                </a:tc>
              </a:tr>
              <a:tr h="387625">
                <a:tc>
                  <a:txBody>
                    <a:bodyPr/>
                    <a:lstStyle/>
                    <a:p>
                      <a:pPr indent="0" lvl="0" marL="0" rtl="0" algn="ctr">
                        <a:spcBef>
                          <a:spcPts val="0"/>
                        </a:spcBef>
                        <a:spcAft>
                          <a:spcPts val="0"/>
                        </a:spcAft>
                        <a:buClr>
                          <a:srgbClr val="000000"/>
                        </a:buClr>
                        <a:buSzPts val="1100"/>
                        <a:buFont typeface="Arial"/>
                        <a:buNone/>
                      </a:pPr>
                      <a:r>
                        <a:rPr lang="en" sz="1200">
                          <a:latin typeface="Proxima Nova"/>
                          <a:ea typeface="Proxima Nova"/>
                          <a:cs typeface="Proxima Nova"/>
                          <a:sym typeface="Proxima Nova"/>
                        </a:rPr>
                        <a:t>3:00</a:t>
                      </a:r>
                      <a:r>
                        <a:rPr lang="en" sz="1200">
                          <a:latin typeface="Proxima Nova"/>
                          <a:ea typeface="Proxima Nova"/>
                          <a:cs typeface="Proxima Nova"/>
                          <a:sym typeface="Proxima Nova"/>
                        </a:rPr>
                        <a:t>–4:00 p.m.</a:t>
                      </a:r>
                      <a:endParaRPr sz="1200">
                        <a:latin typeface="Proxima Nova"/>
                        <a:ea typeface="Proxima Nova"/>
                        <a:cs typeface="Proxima Nova"/>
                        <a:sym typeface="Proxima Nova"/>
                      </a:endParaRPr>
                    </a:p>
                  </a:txBody>
                  <a:tcPr marT="76200" marB="76200" marR="76200" marL="76200"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chemeClr val="accent2"/>
                    </a:solidFill>
                  </a:tcPr>
                </a:tc>
                <a:tc>
                  <a:txBody>
                    <a:bodyPr/>
                    <a:lstStyle/>
                    <a:p>
                      <a:pPr indent="0" lvl="0" marL="0" rtl="0" algn="ctr">
                        <a:spcBef>
                          <a:spcPts val="0"/>
                        </a:spcBef>
                        <a:spcAft>
                          <a:spcPts val="0"/>
                        </a:spcAft>
                        <a:buNone/>
                      </a:pPr>
                      <a:r>
                        <a:rPr lang="en" sz="1200">
                          <a:latin typeface="Proxima Nova"/>
                          <a:ea typeface="Proxima Nova"/>
                          <a:cs typeface="Proxima Nova"/>
                          <a:sym typeface="Proxima Nova"/>
                        </a:rPr>
                        <a:t>Choosing the Right MVP</a:t>
                      </a:r>
                      <a:endParaRPr sz="1200">
                        <a:latin typeface="Proxima Nova"/>
                        <a:ea typeface="Proxima Nova"/>
                        <a:cs typeface="Proxima Nova"/>
                        <a:sym typeface="Proxima Nova"/>
                      </a:endParaRPr>
                    </a:p>
                  </a:txBody>
                  <a:tcPr marT="76200" marB="76200" marR="76200" marL="76200"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3F3F3"/>
                    </a:solidFill>
                  </a:tcPr>
                </a:tc>
              </a:tr>
              <a:tr h="387625">
                <a:tc>
                  <a:txBody>
                    <a:bodyPr/>
                    <a:lstStyle/>
                    <a:p>
                      <a:pPr indent="0" lvl="0" marL="0" rtl="0" algn="ctr">
                        <a:spcBef>
                          <a:spcPts val="0"/>
                        </a:spcBef>
                        <a:spcAft>
                          <a:spcPts val="0"/>
                        </a:spcAft>
                        <a:buNone/>
                      </a:pPr>
                      <a:r>
                        <a:rPr lang="en" sz="1200">
                          <a:latin typeface="Proxima Nova"/>
                          <a:ea typeface="Proxima Nova"/>
                          <a:cs typeface="Proxima Nova"/>
                          <a:sym typeface="Proxima Nova"/>
                        </a:rPr>
                        <a:t>4:00</a:t>
                      </a:r>
                      <a:r>
                        <a:rPr lang="en" sz="1200">
                          <a:solidFill>
                            <a:schemeClr val="dk1"/>
                          </a:solidFill>
                          <a:latin typeface="Proxima Nova"/>
                          <a:ea typeface="Proxima Nova"/>
                          <a:cs typeface="Proxima Nova"/>
                          <a:sym typeface="Proxima Nova"/>
                        </a:rPr>
                        <a:t>–4:30</a:t>
                      </a:r>
                      <a:r>
                        <a:rPr lang="en" sz="1200">
                          <a:latin typeface="Proxima Nova"/>
                          <a:ea typeface="Proxima Nova"/>
                          <a:cs typeface="Proxima Nova"/>
                          <a:sym typeface="Proxima Nova"/>
                        </a:rPr>
                        <a:t> p.m.</a:t>
                      </a:r>
                      <a:endParaRPr sz="1200">
                        <a:latin typeface="Proxima Nova"/>
                        <a:ea typeface="Proxima Nova"/>
                        <a:cs typeface="Proxima Nova"/>
                        <a:sym typeface="Proxima Nova"/>
                      </a:endParaRPr>
                    </a:p>
                  </a:txBody>
                  <a:tcPr marT="76200" marB="76200" marR="76200" marL="76200"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chemeClr val="accent2"/>
                    </a:solidFill>
                  </a:tcPr>
                </a:tc>
                <a:tc>
                  <a:txBody>
                    <a:bodyPr/>
                    <a:lstStyle/>
                    <a:p>
                      <a:pPr indent="0" lvl="0" marL="0" marR="0" rtl="0" algn="ctr">
                        <a:lnSpc>
                          <a:spcPct val="100000"/>
                        </a:lnSpc>
                        <a:spcBef>
                          <a:spcPts val="0"/>
                        </a:spcBef>
                        <a:spcAft>
                          <a:spcPts val="0"/>
                        </a:spcAft>
                        <a:buNone/>
                      </a:pPr>
                      <a:r>
                        <a:rPr b="1" lang="en" sz="1200">
                          <a:latin typeface="Proxima Nova"/>
                          <a:ea typeface="Proxima Nova"/>
                          <a:cs typeface="Proxima Nova"/>
                          <a:sym typeface="Proxima Nova"/>
                        </a:rPr>
                        <a:t>Bring It Home</a:t>
                      </a:r>
                      <a:endParaRPr b="1" sz="1200">
                        <a:latin typeface="Proxima Nova"/>
                        <a:ea typeface="Proxima Nova"/>
                        <a:cs typeface="Proxima Nova"/>
                        <a:sym typeface="Proxima Nova"/>
                      </a:endParaRPr>
                    </a:p>
                  </a:txBody>
                  <a:tcPr marT="76200" marB="76200" marR="76200" marL="76200"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3F3F3"/>
                    </a:solidFill>
                  </a:tcPr>
                </a:tc>
              </a:tr>
            </a:tbl>
          </a:graphicData>
        </a:graphic>
      </p:graphicFrame>
      <p:sp>
        <p:nvSpPr>
          <p:cNvPr id="294" name="Google Shape;294;p35"/>
          <p:cNvSpPr txBox="1"/>
          <p:nvPr>
            <p:ph idx="2"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2" name="Shape 522"/>
        <p:cNvGrpSpPr/>
        <p:nvPr/>
      </p:nvGrpSpPr>
      <p:grpSpPr>
        <a:xfrm>
          <a:off x="0" y="0"/>
          <a:ext cx="0" cy="0"/>
          <a:chOff x="0" y="0"/>
          <a:chExt cx="0" cy="0"/>
        </a:xfrm>
      </p:grpSpPr>
      <p:sp>
        <p:nvSpPr>
          <p:cNvPr id="523" name="Google Shape;523;p53"/>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Career Pathways in Product Management </a:t>
            </a:r>
            <a:endParaRPr/>
          </a:p>
        </p:txBody>
      </p:sp>
      <p:sp>
        <p:nvSpPr>
          <p:cNvPr id="524" name="Google Shape;524;p53"/>
          <p:cNvSpPr txBox="1"/>
          <p:nvPr>
            <p:ph idx="1"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
        <p:nvSpPr>
          <p:cNvPr id="525" name="Google Shape;525;p53"/>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2021 General Assembly</a:t>
            </a:r>
            <a:endParaRPr/>
          </a:p>
        </p:txBody>
      </p:sp>
      <p:cxnSp>
        <p:nvCxnSpPr>
          <p:cNvPr id="526" name="Google Shape;526;p53"/>
          <p:cNvCxnSpPr/>
          <p:nvPr/>
        </p:nvCxnSpPr>
        <p:spPr>
          <a:xfrm flipH="1" rot="10800000">
            <a:off x="327300" y="2475025"/>
            <a:ext cx="8489400" cy="27600"/>
          </a:xfrm>
          <a:prstGeom prst="straightConnector1">
            <a:avLst/>
          </a:prstGeom>
          <a:noFill/>
          <a:ln cap="flat" cmpd="sng" w="19050">
            <a:solidFill>
              <a:schemeClr val="dk2"/>
            </a:solidFill>
            <a:prstDash val="solid"/>
            <a:round/>
            <a:headEnd len="med" w="med" type="oval"/>
            <a:tailEnd len="med" w="med" type="triangle"/>
          </a:ln>
        </p:spPr>
      </p:cxnSp>
      <p:cxnSp>
        <p:nvCxnSpPr>
          <p:cNvPr id="527" name="Google Shape;527;p53"/>
          <p:cNvCxnSpPr>
            <a:stCxn id="528" idx="2"/>
            <a:endCxn id="528" idx="2"/>
          </p:cNvCxnSpPr>
          <p:nvPr/>
        </p:nvCxnSpPr>
        <p:spPr>
          <a:xfrm>
            <a:off x="6855750" y="2405900"/>
            <a:ext cx="0" cy="0"/>
          </a:xfrm>
          <a:prstGeom prst="straightConnector1">
            <a:avLst/>
          </a:prstGeom>
          <a:noFill/>
          <a:ln cap="flat" cmpd="sng" w="9525">
            <a:solidFill>
              <a:schemeClr val="dk2"/>
            </a:solidFill>
            <a:prstDash val="solid"/>
            <a:round/>
            <a:headEnd len="med" w="med" type="none"/>
            <a:tailEnd len="med" w="med" type="none"/>
          </a:ln>
        </p:spPr>
      </p:cxnSp>
      <p:cxnSp>
        <p:nvCxnSpPr>
          <p:cNvPr id="529" name="Google Shape;529;p53"/>
          <p:cNvCxnSpPr>
            <a:stCxn id="528" idx="2"/>
            <a:endCxn id="528" idx="2"/>
          </p:cNvCxnSpPr>
          <p:nvPr/>
        </p:nvCxnSpPr>
        <p:spPr>
          <a:xfrm>
            <a:off x="6855750" y="2405900"/>
            <a:ext cx="0" cy="0"/>
          </a:xfrm>
          <a:prstGeom prst="straightConnector1">
            <a:avLst/>
          </a:prstGeom>
          <a:noFill/>
          <a:ln cap="flat" cmpd="sng" w="9525">
            <a:solidFill>
              <a:schemeClr val="dk2"/>
            </a:solidFill>
            <a:prstDash val="solid"/>
            <a:round/>
            <a:headEnd len="med" w="med" type="none"/>
            <a:tailEnd len="med" w="med" type="none"/>
          </a:ln>
        </p:spPr>
      </p:cxnSp>
      <p:sp>
        <p:nvSpPr>
          <p:cNvPr id="530" name="Google Shape;530;p53"/>
          <p:cNvSpPr txBox="1"/>
          <p:nvPr/>
        </p:nvSpPr>
        <p:spPr>
          <a:xfrm>
            <a:off x="1409550" y="1198400"/>
            <a:ext cx="1390800" cy="849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latin typeface="Proxima Nova"/>
                <a:ea typeface="Proxima Nova"/>
                <a:cs typeface="Proxima Nova"/>
                <a:sym typeface="Proxima Nova"/>
              </a:rPr>
              <a:t>Responsible for the strategy, roadmap, and feature </a:t>
            </a:r>
            <a:r>
              <a:rPr lang="en" sz="1000">
                <a:latin typeface="Proxima Nova"/>
                <a:ea typeface="Proxima Nova"/>
                <a:cs typeface="Proxima Nova"/>
                <a:sym typeface="Proxima Nova"/>
              </a:rPr>
              <a:t>definition</a:t>
            </a:r>
            <a:r>
              <a:rPr lang="en" sz="1000">
                <a:latin typeface="Proxima Nova"/>
                <a:ea typeface="Proxima Nova"/>
                <a:cs typeface="Proxima Nova"/>
                <a:sym typeface="Proxima Nova"/>
              </a:rPr>
              <a:t> of a product.</a:t>
            </a:r>
            <a:endParaRPr sz="1000">
              <a:latin typeface="Proxima Nova"/>
              <a:ea typeface="Proxima Nova"/>
              <a:cs typeface="Proxima Nova"/>
              <a:sym typeface="Proxima Nova"/>
            </a:endParaRPr>
          </a:p>
        </p:txBody>
      </p:sp>
      <p:sp>
        <p:nvSpPr>
          <p:cNvPr id="531" name="Google Shape;531;p53"/>
          <p:cNvSpPr txBox="1"/>
          <p:nvPr/>
        </p:nvSpPr>
        <p:spPr>
          <a:xfrm>
            <a:off x="232050" y="3001350"/>
            <a:ext cx="1390800" cy="849600"/>
          </a:xfrm>
          <a:prstGeom prst="rect">
            <a:avLst/>
          </a:prstGeom>
          <a:solidFill>
            <a:srgbClr val="FFFFFF"/>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latin typeface="Proxima Nova"/>
                <a:ea typeface="Proxima Nova"/>
                <a:cs typeface="Proxima Nova"/>
                <a:sym typeface="Proxima Nova"/>
              </a:rPr>
              <a:t>Entry-level position, usually a mentorship and the start of a PM’s career. </a:t>
            </a:r>
            <a:endParaRPr sz="1000">
              <a:latin typeface="Proxima Nova"/>
              <a:ea typeface="Proxima Nova"/>
              <a:cs typeface="Proxima Nova"/>
              <a:sym typeface="Proxima Nova"/>
            </a:endParaRPr>
          </a:p>
        </p:txBody>
      </p:sp>
      <p:sp>
        <p:nvSpPr>
          <p:cNvPr id="532" name="Google Shape;532;p53"/>
          <p:cNvSpPr txBox="1"/>
          <p:nvPr/>
        </p:nvSpPr>
        <p:spPr>
          <a:xfrm>
            <a:off x="2462250" y="3077525"/>
            <a:ext cx="1390800" cy="849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latin typeface="Proxima Nova"/>
                <a:ea typeface="Proxima Nova"/>
                <a:cs typeface="Proxima Nova"/>
                <a:sym typeface="Proxima Nova"/>
              </a:rPr>
              <a:t>Manages high-value products and acts as the </a:t>
            </a:r>
            <a:r>
              <a:rPr lang="en" sz="1000">
                <a:latin typeface="Proxima Nova"/>
                <a:ea typeface="Proxima Nova"/>
                <a:cs typeface="Proxima Nova"/>
                <a:sym typeface="Proxima Nova"/>
              </a:rPr>
              <a:t>liaison</a:t>
            </a:r>
            <a:r>
              <a:rPr lang="en" sz="1000">
                <a:latin typeface="Proxima Nova"/>
                <a:ea typeface="Proxima Nova"/>
                <a:cs typeface="Proxima Nova"/>
                <a:sym typeface="Proxima Nova"/>
              </a:rPr>
              <a:t> between PM team and business leaders.</a:t>
            </a:r>
            <a:endParaRPr sz="1000">
              <a:latin typeface="Proxima Nova"/>
              <a:ea typeface="Proxima Nova"/>
              <a:cs typeface="Proxima Nova"/>
              <a:sym typeface="Proxima Nova"/>
            </a:endParaRPr>
          </a:p>
        </p:txBody>
      </p:sp>
      <p:sp>
        <p:nvSpPr>
          <p:cNvPr id="533" name="Google Shape;533;p53"/>
          <p:cNvSpPr txBox="1"/>
          <p:nvPr/>
        </p:nvSpPr>
        <p:spPr>
          <a:xfrm>
            <a:off x="3678600" y="1163500"/>
            <a:ext cx="1390800" cy="849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latin typeface="Proxima Nova"/>
                <a:ea typeface="Proxima Nova"/>
                <a:cs typeface="Proxima Nova"/>
                <a:sym typeface="Proxima Nova"/>
              </a:rPr>
              <a:t>Director of PM role without the people </a:t>
            </a:r>
            <a:r>
              <a:rPr lang="en" sz="1000">
                <a:latin typeface="Proxima Nova"/>
                <a:ea typeface="Proxima Nova"/>
                <a:cs typeface="Proxima Nova"/>
                <a:sym typeface="Proxima Nova"/>
              </a:rPr>
              <a:t>management</a:t>
            </a:r>
            <a:r>
              <a:rPr lang="en" sz="1000">
                <a:latin typeface="Proxima Nova"/>
                <a:ea typeface="Proxima Nova"/>
                <a:cs typeface="Proxima Nova"/>
                <a:sym typeface="Proxima Nova"/>
              </a:rPr>
              <a:t> responsibility</a:t>
            </a:r>
            <a:endParaRPr sz="1000">
              <a:latin typeface="Proxima Nova"/>
              <a:ea typeface="Proxima Nova"/>
              <a:cs typeface="Proxima Nova"/>
              <a:sym typeface="Proxima Nova"/>
            </a:endParaRPr>
          </a:p>
        </p:txBody>
      </p:sp>
      <p:sp>
        <p:nvSpPr>
          <p:cNvPr id="534" name="Google Shape;534;p53"/>
          <p:cNvSpPr txBox="1"/>
          <p:nvPr/>
        </p:nvSpPr>
        <p:spPr>
          <a:xfrm>
            <a:off x="4889925" y="3106550"/>
            <a:ext cx="1549200" cy="849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latin typeface="Proxima Nova"/>
                <a:ea typeface="Proxima Nova"/>
                <a:cs typeface="Proxima Nova"/>
                <a:sym typeface="Proxima Nova"/>
              </a:rPr>
              <a:t>Articulates a clear vision for the future of the product, communicates with customers, and prioritizes/defines features to achieve business goals. </a:t>
            </a:r>
            <a:endParaRPr sz="1000">
              <a:latin typeface="Proxima Nova"/>
              <a:ea typeface="Proxima Nova"/>
              <a:cs typeface="Proxima Nova"/>
              <a:sym typeface="Proxima Nova"/>
            </a:endParaRPr>
          </a:p>
        </p:txBody>
      </p:sp>
      <p:sp>
        <p:nvSpPr>
          <p:cNvPr id="535" name="Google Shape;535;p53"/>
          <p:cNvSpPr txBox="1"/>
          <p:nvPr/>
        </p:nvSpPr>
        <p:spPr>
          <a:xfrm>
            <a:off x="6081150" y="981363"/>
            <a:ext cx="1549200" cy="849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latin typeface="Proxima Nova"/>
                <a:ea typeface="Proxima Nova"/>
                <a:cs typeface="Proxima Nova"/>
                <a:sym typeface="Proxima Nova"/>
              </a:rPr>
              <a:t>Executive influencer responsible for large initiatives and building the most value for the business.</a:t>
            </a:r>
            <a:endParaRPr sz="1000">
              <a:latin typeface="Proxima Nova"/>
              <a:ea typeface="Proxima Nova"/>
              <a:cs typeface="Proxima Nova"/>
              <a:sym typeface="Proxima Nova"/>
            </a:endParaRPr>
          </a:p>
        </p:txBody>
      </p:sp>
      <p:sp>
        <p:nvSpPr>
          <p:cNvPr id="536" name="Google Shape;536;p53"/>
          <p:cNvSpPr txBox="1"/>
          <p:nvPr/>
        </p:nvSpPr>
        <p:spPr>
          <a:xfrm>
            <a:off x="7476000" y="3089288"/>
            <a:ext cx="1390800" cy="849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latin typeface="Proxima Nova"/>
                <a:ea typeface="Proxima Nova"/>
                <a:cs typeface="Proxima Nova"/>
                <a:sym typeface="Proxima Nova"/>
              </a:rPr>
              <a:t>Reports to CEO and is responsible for all product activities inside an organization.</a:t>
            </a:r>
            <a:endParaRPr sz="1000">
              <a:latin typeface="Proxima Nova"/>
              <a:ea typeface="Proxima Nova"/>
              <a:cs typeface="Proxima Nova"/>
              <a:sym typeface="Proxima Nova"/>
            </a:endParaRPr>
          </a:p>
        </p:txBody>
      </p:sp>
      <p:cxnSp>
        <p:nvCxnSpPr>
          <p:cNvPr id="537" name="Google Shape;537;p53"/>
          <p:cNvCxnSpPr>
            <a:stCxn id="538" idx="2"/>
            <a:endCxn id="538" idx="2"/>
          </p:cNvCxnSpPr>
          <p:nvPr/>
        </p:nvCxnSpPr>
        <p:spPr>
          <a:xfrm>
            <a:off x="2104950" y="2449025"/>
            <a:ext cx="0" cy="0"/>
          </a:xfrm>
          <a:prstGeom prst="straightConnector1">
            <a:avLst/>
          </a:prstGeom>
          <a:noFill/>
          <a:ln cap="flat" cmpd="sng" w="9525">
            <a:solidFill>
              <a:schemeClr val="dk2"/>
            </a:solidFill>
            <a:prstDash val="solid"/>
            <a:round/>
            <a:headEnd len="med" w="med" type="none"/>
            <a:tailEnd len="med" w="med" type="none"/>
          </a:ln>
        </p:spPr>
      </p:cxnSp>
      <p:cxnSp>
        <p:nvCxnSpPr>
          <p:cNvPr id="539" name="Google Shape;539;p53"/>
          <p:cNvCxnSpPr>
            <a:stCxn id="540" idx="2"/>
            <a:endCxn id="541" idx="0"/>
          </p:cNvCxnSpPr>
          <p:nvPr/>
        </p:nvCxnSpPr>
        <p:spPr>
          <a:xfrm flipH="1">
            <a:off x="4369950" y="2502625"/>
            <a:ext cx="5100" cy="125400"/>
          </a:xfrm>
          <a:prstGeom prst="straightConnector1">
            <a:avLst/>
          </a:prstGeom>
          <a:noFill/>
          <a:ln cap="flat" cmpd="sng" w="9525">
            <a:solidFill>
              <a:schemeClr val="dk2"/>
            </a:solidFill>
            <a:prstDash val="solid"/>
            <a:round/>
            <a:headEnd len="med" w="med" type="none"/>
            <a:tailEnd len="med" w="med" type="none"/>
          </a:ln>
        </p:spPr>
      </p:cxnSp>
      <p:cxnSp>
        <p:nvCxnSpPr>
          <p:cNvPr id="542" name="Google Shape;542;p53"/>
          <p:cNvCxnSpPr>
            <a:stCxn id="543" idx="0"/>
            <a:endCxn id="538" idx="2"/>
          </p:cNvCxnSpPr>
          <p:nvPr/>
        </p:nvCxnSpPr>
        <p:spPr>
          <a:xfrm rot="10800000">
            <a:off x="2104950" y="2449025"/>
            <a:ext cx="0" cy="179100"/>
          </a:xfrm>
          <a:prstGeom prst="straightConnector1">
            <a:avLst/>
          </a:prstGeom>
          <a:noFill/>
          <a:ln cap="flat" cmpd="sng" w="9525">
            <a:solidFill>
              <a:schemeClr val="dk2"/>
            </a:solidFill>
            <a:prstDash val="solid"/>
            <a:round/>
            <a:headEnd len="med" w="med" type="none"/>
            <a:tailEnd len="med" w="med" type="none"/>
          </a:ln>
        </p:spPr>
      </p:cxnSp>
      <p:cxnSp>
        <p:nvCxnSpPr>
          <p:cNvPr id="544" name="Google Shape;544;p53"/>
          <p:cNvCxnSpPr>
            <a:stCxn id="545" idx="2"/>
            <a:endCxn id="546" idx="0"/>
          </p:cNvCxnSpPr>
          <p:nvPr/>
        </p:nvCxnSpPr>
        <p:spPr>
          <a:xfrm>
            <a:off x="887550" y="2314950"/>
            <a:ext cx="0" cy="256800"/>
          </a:xfrm>
          <a:prstGeom prst="straightConnector1">
            <a:avLst/>
          </a:prstGeom>
          <a:noFill/>
          <a:ln cap="flat" cmpd="sng" w="9525">
            <a:solidFill>
              <a:schemeClr val="dk2"/>
            </a:solidFill>
            <a:prstDash val="solid"/>
            <a:round/>
            <a:headEnd len="med" w="med" type="none"/>
            <a:tailEnd len="med" w="med" type="none"/>
          </a:ln>
        </p:spPr>
      </p:cxnSp>
      <p:cxnSp>
        <p:nvCxnSpPr>
          <p:cNvPr id="547" name="Google Shape;547;p53"/>
          <p:cNvCxnSpPr>
            <a:stCxn id="548" idx="2"/>
            <a:endCxn id="549" idx="0"/>
          </p:cNvCxnSpPr>
          <p:nvPr/>
        </p:nvCxnSpPr>
        <p:spPr>
          <a:xfrm>
            <a:off x="3155550" y="2423500"/>
            <a:ext cx="2100" cy="212100"/>
          </a:xfrm>
          <a:prstGeom prst="straightConnector1">
            <a:avLst/>
          </a:prstGeom>
          <a:noFill/>
          <a:ln cap="flat" cmpd="sng" w="9525">
            <a:solidFill>
              <a:schemeClr val="dk2"/>
            </a:solidFill>
            <a:prstDash val="solid"/>
            <a:round/>
            <a:headEnd len="med" w="med" type="none"/>
            <a:tailEnd len="med" w="med" type="none"/>
          </a:ln>
        </p:spPr>
      </p:cxnSp>
      <p:cxnSp>
        <p:nvCxnSpPr>
          <p:cNvPr id="550" name="Google Shape;550;p53"/>
          <p:cNvCxnSpPr>
            <a:stCxn id="551" idx="2"/>
            <a:endCxn id="552" idx="0"/>
          </p:cNvCxnSpPr>
          <p:nvPr/>
        </p:nvCxnSpPr>
        <p:spPr>
          <a:xfrm>
            <a:off x="5709000" y="2358113"/>
            <a:ext cx="3600" cy="213600"/>
          </a:xfrm>
          <a:prstGeom prst="straightConnector1">
            <a:avLst/>
          </a:prstGeom>
          <a:noFill/>
          <a:ln cap="flat" cmpd="sng" w="9525">
            <a:solidFill>
              <a:schemeClr val="dk2"/>
            </a:solidFill>
            <a:prstDash val="solid"/>
            <a:round/>
            <a:headEnd len="med" w="med" type="none"/>
            <a:tailEnd len="med" w="med" type="none"/>
          </a:ln>
        </p:spPr>
      </p:cxnSp>
      <p:cxnSp>
        <p:nvCxnSpPr>
          <p:cNvPr id="553" name="Google Shape;553;p53"/>
          <p:cNvCxnSpPr>
            <a:stCxn id="528" idx="2"/>
            <a:endCxn id="554" idx="0"/>
          </p:cNvCxnSpPr>
          <p:nvPr/>
        </p:nvCxnSpPr>
        <p:spPr>
          <a:xfrm>
            <a:off x="6855750" y="2405900"/>
            <a:ext cx="0" cy="243900"/>
          </a:xfrm>
          <a:prstGeom prst="straightConnector1">
            <a:avLst/>
          </a:prstGeom>
          <a:noFill/>
          <a:ln cap="flat" cmpd="sng" w="9525">
            <a:solidFill>
              <a:schemeClr val="dk2"/>
            </a:solidFill>
            <a:prstDash val="solid"/>
            <a:round/>
            <a:headEnd len="med" w="med" type="none"/>
            <a:tailEnd len="med" w="med" type="none"/>
          </a:ln>
        </p:spPr>
      </p:cxnSp>
      <p:cxnSp>
        <p:nvCxnSpPr>
          <p:cNvPr id="555" name="Google Shape;555;p53"/>
          <p:cNvCxnSpPr>
            <a:stCxn id="556" idx="2"/>
            <a:endCxn id="557" idx="0"/>
          </p:cNvCxnSpPr>
          <p:nvPr/>
        </p:nvCxnSpPr>
        <p:spPr>
          <a:xfrm>
            <a:off x="8171400" y="2314988"/>
            <a:ext cx="0" cy="211200"/>
          </a:xfrm>
          <a:prstGeom prst="straightConnector1">
            <a:avLst/>
          </a:prstGeom>
          <a:noFill/>
          <a:ln cap="flat" cmpd="sng" w="9525">
            <a:solidFill>
              <a:schemeClr val="dk2"/>
            </a:solidFill>
            <a:prstDash val="solid"/>
            <a:round/>
            <a:headEnd len="med" w="med" type="none"/>
            <a:tailEnd len="med" w="med" type="none"/>
          </a:ln>
        </p:spPr>
      </p:cxnSp>
      <p:sp>
        <p:nvSpPr>
          <p:cNvPr id="558" name="Google Shape;558;p53"/>
          <p:cNvSpPr/>
          <p:nvPr/>
        </p:nvSpPr>
        <p:spPr>
          <a:xfrm>
            <a:off x="3719550" y="1956200"/>
            <a:ext cx="1311000" cy="393600"/>
          </a:xfrm>
          <a:prstGeom prst="roundRect">
            <a:avLst>
              <a:gd fmla="val 16667" name="adj"/>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latin typeface="Proxima Nova"/>
                <a:ea typeface="Proxima Nova"/>
                <a:cs typeface="Proxima Nova"/>
                <a:sym typeface="Proxima Nova"/>
              </a:rPr>
              <a:t>Principal Product Manager</a:t>
            </a:r>
            <a:r>
              <a:rPr lang="en" sz="1200">
                <a:latin typeface="Proxima Nova"/>
                <a:ea typeface="Proxima Nova"/>
                <a:cs typeface="Proxima Nova"/>
                <a:sym typeface="Proxima Nova"/>
              </a:rPr>
              <a:t> </a:t>
            </a:r>
            <a:endParaRPr sz="1200">
              <a:latin typeface="Proxima Nova"/>
              <a:ea typeface="Proxima Nova"/>
              <a:cs typeface="Proxima Nova"/>
              <a:sym typeface="Proxima Nova"/>
            </a:endParaRPr>
          </a:p>
        </p:txBody>
      </p:sp>
      <p:sp>
        <p:nvSpPr>
          <p:cNvPr id="559" name="Google Shape;559;p53"/>
          <p:cNvSpPr/>
          <p:nvPr/>
        </p:nvSpPr>
        <p:spPr>
          <a:xfrm>
            <a:off x="6140700" y="1921638"/>
            <a:ext cx="1430100" cy="393600"/>
          </a:xfrm>
          <a:prstGeom prst="roundRect">
            <a:avLst>
              <a:gd fmla="val 16667" name="adj"/>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latin typeface="Proxima Nova"/>
                <a:ea typeface="Proxima Nova"/>
                <a:cs typeface="Proxima Nova"/>
                <a:sym typeface="Proxima Nova"/>
              </a:rPr>
              <a:t>VP of Product </a:t>
            </a:r>
            <a:endParaRPr sz="1200">
              <a:latin typeface="Proxima Nova"/>
              <a:ea typeface="Proxima Nova"/>
              <a:cs typeface="Proxima Nova"/>
              <a:sym typeface="Proxima Nova"/>
            </a:endParaRPr>
          </a:p>
        </p:txBody>
      </p:sp>
      <p:sp>
        <p:nvSpPr>
          <p:cNvPr id="560" name="Google Shape;560;p53"/>
          <p:cNvSpPr/>
          <p:nvPr/>
        </p:nvSpPr>
        <p:spPr>
          <a:xfrm>
            <a:off x="2502150" y="2683950"/>
            <a:ext cx="1311000" cy="393600"/>
          </a:xfrm>
          <a:prstGeom prst="roundRect">
            <a:avLst>
              <a:gd fmla="val 16667" name="adj"/>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latin typeface="Proxima Nova"/>
                <a:ea typeface="Proxima Nova"/>
                <a:cs typeface="Proxima Nova"/>
                <a:sym typeface="Proxima Nova"/>
              </a:rPr>
              <a:t>Senior Product Manager</a:t>
            </a:r>
            <a:r>
              <a:rPr lang="en" sz="1200"/>
              <a:t> </a:t>
            </a:r>
            <a:endParaRPr sz="1200"/>
          </a:p>
        </p:txBody>
      </p:sp>
      <p:sp>
        <p:nvSpPr>
          <p:cNvPr id="561" name="Google Shape;561;p53"/>
          <p:cNvSpPr/>
          <p:nvPr/>
        </p:nvSpPr>
        <p:spPr>
          <a:xfrm>
            <a:off x="5023650" y="2697838"/>
            <a:ext cx="1311000" cy="393600"/>
          </a:xfrm>
          <a:prstGeom prst="roundRect">
            <a:avLst>
              <a:gd fmla="val 16667" name="adj"/>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latin typeface="Proxima Nova"/>
                <a:ea typeface="Proxima Nova"/>
                <a:cs typeface="Proxima Nova"/>
                <a:sym typeface="Proxima Nova"/>
              </a:rPr>
              <a:t>Director of Product</a:t>
            </a:r>
            <a:endParaRPr/>
          </a:p>
        </p:txBody>
      </p:sp>
      <p:sp>
        <p:nvSpPr>
          <p:cNvPr id="562" name="Google Shape;562;p53"/>
          <p:cNvSpPr/>
          <p:nvPr/>
        </p:nvSpPr>
        <p:spPr>
          <a:xfrm>
            <a:off x="7545150" y="2663663"/>
            <a:ext cx="1311000" cy="393600"/>
          </a:xfrm>
          <a:prstGeom prst="roundRect">
            <a:avLst>
              <a:gd fmla="val 16667" name="adj"/>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latin typeface="Proxima Nova"/>
                <a:ea typeface="Proxima Nova"/>
                <a:cs typeface="Proxima Nova"/>
                <a:sym typeface="Proxima Nova"/>
              </a:rPr>
              <a:t>Chief Product Officer</a:t>
            </a:r>
            <a:endParaRPr sz="1200"/>
          </a:p>
        </p:txBody>
      </p:sp>
      <p:sp>
        <p:nvSpPr>
          <p:cNvPr id="563" name="Google Shape;563;p53"/>
          <p:cNvSpPr/>
          <p:nvPr/>
        </p:nvSpPr>
        <p:spPr>
          <a:xfrm>
            <a:off x="1449450" y="1956200"/>
            <a:ext cx="1311000" cy="393600"/>
          </a:xfrm>
          <a:prstGeom prst="roundRect">
            <a:avLst>
              <a:gd fmla="val 16667" name="adj"/>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latin typeface="Proxima Nova"/>
                <a:ea typeface="Proxima Nova"/>
                <a:cs typeface="Proxima Nova"/>
                <a:sym typeface="Proxima Nova"/>
              </a:rPr>
              <a:t>Product Manager</a:t>
            </a:r>
            <a:r>
              <a:rPr b="1" lang="en" sz="1200">
                <a:latin typeface="Proxima Nova"/>
                <a:ea typeface="Proxima Nova"/>
                <a:cs typeface="Proxima Nova"/>
                <a:sym typeface="Proxima Nova"/>
              </a:rPr>
              <a:t> </a:t>
            </a:r>
            <a:endParaRPr b="1" sz="1200">
              <a:latin typeface="Proxima Nova"/>
              <a:ea typeface="Proxima Nova"/>
              <a:cs typeface="Proxima Nova"/>
              <a:sym typeface="Proxima Nova"/>
            </a:endParaRPr>
          </a:p>
        </p:txBody>
      </p:sp>
      <p:sp>
        <p:nvSpPr>
          <p:cNvPr id="564" name="Google Shape;564;p53"/>
          <p:cNvSpPr/>
          <p:nvPr/>
        </p:nvSpPr>
        <p:spPr>
          <a:xfrm>
            <a:off x="192150" y="2627850"/>
            <a:ext cx="1390800" cy="463500"/>
          </a:xfrm>
          <a:prstGeom prst="roundRect">
            <a:avLst>
              <a:gd fmla="val 16667" name="adj"/>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latin typeface="Proxima Nova"/>
                <a:ea typeface="Proxima Nova"/>
                <a:cs typeface="Proxima Nova"/>
                <a:sym typeface="Proxima Nova"/>
              </a:rPr>
              <a:t>Associate Product Manager</a:t>
            </a:r>
            <a:endParaRPr b="1" sz="1100">
              <a:latin typeface="Proxima Nova"/>
              <a:ea typeface="Proxima Nova"/>
              <a:cs typeface="Proxima Nova"/>
              <a:sym typeface="Proxima Nova"/>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8" name="Shape 568"/>
        <p:cNvGrpSpPr/>
        <p:nvPr/>
      </p:nvGrpSpPr>
      <p:grpSpPr>
        <a:xfrm>
          <a:off x="0" y="0"/>
          <a:ext cx="0" cy="0"/>
          <a:chOff x="0" y="0"/>
          <a:chExt cx="0" cy="0"/>
        </a:xfrm>
      </p:grpSpPr>
      <p:pic>
        <p:nvPicPr>
          <p:cNvPr descr="Do you love design? Are you motivated by utilizing technical skills and analytics to solve problems? Meet Brittany Cheng, a 5-star Product Manager at Yelp and get a behind the scenes look at her day in the office.&#10;&#10;Like what you see? Heck yes! Head to https://www.yelp.com/careers to learn more." id="569" name="Google Shape;569;p54" title="Day in the Life of a Product Manager">
            <a:hlinkClick r:id="rId3"/>
          </p:cNvPr>
          <p:cNvPicPr preferRelativeResize="0"/>
          <p:nvPr/>
        </p:nvPicPr>
        <p:blipFill>
          <a:blip r:embed="rId4">
            <a:alphaModFix/>
          </a:blip>
          <a:stretch>
            <a:fillRect/>
          </a:stretch>
        </p:blipFill>
        <p:spPr>
          <a:xfrm>
            <a:off x="457200" y="1074488"/>
            <a:ext cx="4572000" cy="3429000"/>
          </a:xfrm>
          <a:prstGeom prst="rect">
            <a:avLst/>
          </a:prstGeom>
          <a:noFill/>
          <a:ln>
            <a:noFill/>
          </a:ln>
        </p:spPr>
      </p:pic>
      <p:sp>
        <p:nvSpPr>
          <p:cNvPr id="570" name="Google Shape;570;p54"/>
          <p:cNvSpPr txBox="1"/>
          <p:nvPr>
            <p:ph type="title"/>
          </p:nvPr>
        </p:nvSpPr>
        <p:spPr>
          <a:xfrm>
            <a:off x="908850" y="237038"/>
            <a:ext cx="5009400" cy="45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PM Life at Yelp</a:t>
            </a:r>
            <a:endParaRPr/>
          </a:p>
        </p:txBody>
      </p:sp>
      <p:sp>
        <p:nvSpPr>
          <p:cNvPr id="571" name="Google Shape;571;p54"/>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a:t>
            </a:r>
            <a:r>
              <a:rPr lang="en"/>
              <a:t>2021</a:t>
            </a:r>
            <a:r>
              <a:rPr lang="en"/>
              <a:t> General Assembly</a:t>
            </a:r>
            <a:endParaRPr/>
          </a:p>
        </p:txBody>
      </p:sp>
      <p:sp>
        <p:nvSpPr>
          <p:cNvPr id="572" name="Google Shape;572;p54"/>
          <p:cNvSpPr txBox="1"/>
          <p:nvPr/>
        </p:nvSpPr>
        <p:spPr>
          <a:xfrm>
            <a:off x="5265000" y="1051560"/>
            <a:ext cx="3279300" cy="3429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600">
                <a:solidFill>
                  <a:schemeClr val="dk1"/>
                </a:solidFill>
                <a:latin typeface="Proxima Nova"/>
                <a:ea typeface="Proxima Nova"/>
                <a:cs typeface="Proxima Nova"/>
                <a:sym typeface="Proxima Nova"/>
              </a:rPr>
              <a:t>Let’s get a behind-the-scenes look at a day in the life of Brittany Cheng, a PM at Yelp.</a:t>
            </a:r>
            <a:endParaRPr sz="1600">
              <a:solidFill>
                <a:schemeClr val="dk1"/>
              </a:solidFill>
              <a:latin typeface="Proxima Nova"/>
              <a:ea typeface="Proxima Nova"/>
              <a:cs typeface="Proxima Nova"/>
              <a:sym typeface="Proxima Nova"/>
            </a:endParaRPr>
          </a:p>
          <a:p>
            <a:pPr indent="0" lvl="0" marL="0" rtl="0" algn="l">
              <a:lnSpc>
                <a:spcPct val="115000"/>
              </a:lnSpc>
              <a:spcBef>
                <a:spcPts val="1000"/>
              </a:spcBef>
              <a:spcAft>
                <a:spcPts val="0"/>
              </a:spcAft>
              <a:buNone/>
            </a:pPr>
            <a:r>
              <a:rPr b="1" lang="en" sz="1600">
                <a:solidFill>
                  <a:schemeClr val="dk1"/>
                </a:solidFill>
                <a:latin typeface="Proxima Nova"/>
                <a:ea typeface="Proxima Nova"/>
                <a:cs typeface="Proxima Nova"/>
                <a:sym typeface="Proxima Nova"/>
              </a:rPr>
              <a:t>As you watch, jot down:</a:t>
            </a:r>
            <a:endParaRPr b="1" sz="1600">
              <a:solidFill>
                <a:schemeClr val="dk1"/>
              </a:solidFill>
              <a:latin typeface="Proxima Nova"/>
              <a:ea typeface="Proxima Nova"/>
              <a:cs typeface="Proxima Nova"/>
              <a:sym typeface="Proxima Nova"/>
            </a:endParaRPr>
          </a:p>
          <a:p>
            <a:pPr indent="-330200" lvl="0" marL="457200" rtl="0" algn="l">
              <a:lnSpc>
                <a:spcPct val="115000"/>
              </a:lnSpc>
              <a:spcBef>
                <a:spcPts val="1000"/>
              </a:spcBef>
              <a:spcAft>
                <a:spcPts val="0"/>
              </a:spcAft>
              <a:buClr>
                <a:schemeClr val="dk1"/>
              </a:buClr>
              <a:buSzPts val="1600"/>
              <a:buFont typeface="Proxima Nova"/>
              <a:buChar char="●"/>
            </a:pPr>
            <a:r>
              <a:rPr lang="en" sz="1600">
                <a:solidFill>
                  <a:schemeClr val="dk1"/>
                </a:solidFill>
                <a:latin typeface="Proxima Nova"/>
                <a:ea typeface="Proxima Nova"/>
                <a:cs typeface="Proxima Nova"/>
                <a:sym typeface="Proxima Nova"/>
              </a:rPr>
              <a:t>What stakeholders does she work with? </a:t>
            </a:r>
            <a:endParaRPr sz="1600">
              <a:solidFill>
                <a:schemeClr val="dk1"/>
              </a:solidFill>
              <a:latin typeface="Proxima Nova"/>
              <a:ea typeface="Proxima Nova"/>
              <a:cs typeface="Proxima Nova"/>
              <a:sym typeface="Proxima Nova"/>
            </a:endParaRPr>
          </a:p>
          <a:p>
            <a:pPr indent="-330200" lvl="0" marL="457200" rtl="0" algn="l">
              <a:lnSpc>
                <a:spcPct val="115000"/>
              </a:lnSpc>
              <a:spcBef>
                <a:spcPts val="0"/>
              </a:spcBef>
              <a:spcAft>
                <a:spcPts val="0"/>
              </a:spcAft>
              <a:buClr>
                <a:schemeClr val="dk1"/>
              </a:buClr>
              <a:buSzPts val="1600"/>
              <a:buFont typeface="Proxima Nova"/>
              <a:buChar char="●"/>
            </a:pPr>
            <a:r>
              <a:rPr lang="en" sz="1600">
                <a:solidFill>
                  <a:schemeClr val="dk1"/>
                </a:solidFill>
                <a:latin typeface="Proxima Nova"/>
                <a:ea typeface="Proxima Nova"/>
                <a:cs typeface="Proxima Nova"/>
                <a:sym typeface="Proxima Nova"/>
              </a:rPr>
              <a:t>What size of tasks does she work on?</a:t>
            </a:r>
            <a:endParaRPr sz="1600">
              <a:solidFill>
                <a:schemeClr val="dk1"/>
              </a:solidFill>
              <a:latin typeface="Proxima Nova"/>
              <a:ea typeface="Proxima Nova"/>
              <a:cs typeface="Proxima Nova"/>
              <a:sym typeface="Proxima Nova"/>
            </a:endParaRPr>
          </a:p>
          <a:p>
            <a:pPr indent="-330200" lvl="0" marL="457200" rtl="0" algn="l">
              <a:lnSpc>
                <a:spcPct val="115000"/>
              </a:lnSpc>
              <a:spcBef>
                <a:spcPts val="0"/>
              </a:spcBef>
              <a:spcAft>
                <a:spcPts val="0"/>
              </a:spcAft>
              <a:buClr>
                <a:schemeClr val="dk1"/>
              </a:buClr>
              <a:buSzPts val="1600"/>
              <a:buFont typeface="Proxima Nova"/>
              <a:buChar char="●"/>
            </a:pPr>
            <a:r>
              <a:rPr lang="en" sz="1600">
                <a:solidFill>
                  <a:schemeClr val="dk1"/>
                </a:solidFill>
                <a:latin typeface="Proxima Nova"/>
                <a:ea typeface="Proxima Nova"/>
                <a:cs typeface="Proxima Nova"/>
                <a:sym typeface="Proxima Nova"/>
              </a:rPr>
              <a:t>What does she value about the role? </a:t>
            </a:r>
            <a:endParaRPr sz="1600">
              <a:latin typeface="Proxima Nova"/>
              <a:ea typeface="Proxima Nova"/>
              <a:cs typeface="Proxima Nova"/>
              <a:sym typeface="Proxima Nova"/>
            </a:endParaRPr>
          </a:p>
        </p:txBody>
      </p:sp>
      <p:sp>
        <p:nvSpPr>
          <p:cNvPr id="573" name="Google Shape;573;p54"/>
          <p:cNvSpPr txBox="1"/>
          <p:nvPr>
            <p:ph idx="2"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b="1" lang="en"/>
              <a:t>Source</a:t>
            </a:r>
            <a:r>
              <a:rPr lang="en"/>
              <a:t>: </a:t>
            </a:r>
            <a:r>
              <a:rPr lang="en" u="sng">
                <a:solidFill>
                  <a:schemeClr val="hlink"/>
                </a:solidFill>
                <a:hlinkClick r:id="rId5"/>
              </a:rPr>
              <a:t>YouTube</a:t>
            </a:r>
            <a:endParaRPr/>
          </a:p>
        </p:txBody>
      </p:sp>
      <p:sp>
        <p:nvSpPr>
          <p:cNvPr id="574" name="Google Shape;574;p54"/>
          <p:cNvSpPr txBox="1"/>
          <p:nvPr/>
        </p:nvSpPr>
        <p:spPr>
          <a:xfrm>
            <a:off x="7003805" y="211738"/>
            <a:ext cx="1336200" cy="3288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b="1" lang="en" sz="1000">
                <a:solidFill>
                  <a:srgbClr val="FFFFFF"/>
                </a:solidFill>
                <a:latin typeface="Proxima Nova"/>
                <a:ea typeface="Proxima Nova"/>
                <a:cs typeface="Proxima Nova"/>
                <a:sym typeface="Proxima Nova"/>
              </a:rPr>
              <a:t>5 minutes</a:t>
            </a:r>
            <a:endParaRPr b="1" sz="1000">
              <a:solidFill>
                <a:srgbClr val="FFFFFF"/>
              </a:solidFill>
              <a:latin typeface="Proxima Nova"/>
              <a:ea typeface="Proxima Nova"/>
              <a:cs typeface="Proxima Nova"/>
              <a:sym typeface="Proxima Nova"/>
            </a:endParaRPr>
          </a:p>
        </p:txBody>
      </p:sp>
      <p:pic>
        <p:nvPicPr>
          <p:cNvPr id="575" name="Google Shape;575;p54"/>
          <p:cNvPicPr preferRelativeResize="0"/>
          <p:nvPr/>
        </p:nvPicPr>
        <p:blipFill>
          <a:blip r:embed="rId6">
            <a:alphaModFix/>
          </a:blip>
          <a:stretch>
            <a:fillRect/>
          </a:stretch>
        </p:blipFill>
        <p:spPr>
          <a:xfrm>
            <a:off x="8339999" y="199100"/>
            <a:ext cx="393600" cy="3936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9" name="Shape 579"/>
        <p:cNvGrpSpPr/>
        <p:nvPr/>
      </p:nvGrpSpPr>
      <p:grpSpPr>
        <a:xfrm>
          <a:off x="0" y="0"/>
          <a:ext cx="0" cy="0"/>
          <a:chOff x="0" y="0"/>
          <a:chExt cx="0" cy="0"/>
        </a:xfrm>
      </p:grpSpPr>
      <p:sp>
        <p:nvSpPr>
          <p:cNvPr id="580" name="Google Shape;580;p55"/>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It All Boils D</a:t>
            </a:r>
            <a:r>
              <a:rPr lang="en"/>
              <a:t>own</a:t>
            </a:r>
            <a:r>
              <a:rPr lang="en"/>
              <a:t> To… </a:t>
            </a:r>
            <a:endParaRPr/>
          </a:p>
        </p:txBody>
      </p:sp>
      <p:sp>
        <p:nvSpPr>
          <p:cNvPr id="581" name="Google Shape;581;p55"/>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2021 General Assembly</a:t>
            </a:r>
            <a:endParaRPr/>
          </a:p>
        </p:txBody>
      </p:sp>
      <p:sp>
        <p:nvSpPr>
          <p:cNvPr id="582" name="Google Shape;582;p55"/>
          <p:cNvSpPr/>
          <p:nvPr/>
        </p:nvSpPr>
        <p:spPr>
          <a:xfrm>
            <a:off x="618100" y="1798175"/>
            <a:ext cx="2379300" cy="1469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200">
                <a:latin typeface="Proxima Nova"/>
                <a:ea typeface="Proxima Nova"/>
                <a:cs typeface="Proxima Nova"/>
                <a:sym typeface="Proxima Nova"/>
              </a:rPr>
              <a:t>Managing Stakeholders.</a:t>
            </a:r>
            <a:endParaRPr b="1" sz="2200">
              <a:latin typeface="Proxima Nova"/>
              <a:ea typeface="Proxima Nova"/>
              <a:cs typeface="Proxima Nova"/>
              <a:sym typeface="Proxima Nova"/>
            </a:endParaRPr>
          </a:p>
        </p:txBody>
      </p:sp>
      <p:sp>
        <p:nvSpPr>
          <p:cNvPr id="583" name="Google Shape;583;p55"/>
          <p:cNvSpPr/>
          <p:nvPr/>
        </p:nvSpPr>
        <p:spPr>
          <a:xfrm>
            <a:off x="3382345" y="1798175"/>
            <a:ext cx="2379300" cy="1469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200">
                <a:latin typeface="Proxima Nova"/>
                <a:ea typeface="Proxima Nova"/>
                <a:cs typeface="Proxima Nova"/>
                <a:sym typeface="Proxima Nova"/>
              </a:rPr>
              <a:t>Being </a:t>
            </a:r>
            <a:br>
              <a:rPr b="1" lang="en" sz="2200">
                <a:latin typeface="Proxima Nova"/>
                <a:ea typeface="Proxima Nova"/>
                <a:cs typeface="Proxima Nova"/>
                <a:sym typeface="Proxima Nova"/>
              </a:rPr>
            </a:br>
            <a:r>
              <a:rPr b="1" lang="en" sz="2200">
                <a:latin typeface="Proxima Nova"/>
                <a:ea typeface="Proxima Nova"/>
                <a:cs typeface="Proxima Nova"/>
                <a:sym typeface="Proxima Nova"/>
              </a:rPr>
              <a:t>Data-Driven.</a:t>
            </a:r>
            <a:endParaRPr b="1" sz="2200">
              <a:latin typeface="Proxima Nova"/>
              <a:ea typeface="Proxima Nova"/>
              <a:cs typeface="Proxima Nova"/>
              <a:sym typeface="Proxima Nova"/>
            </a:endParaRPr>
          </a:p>
        </p:txBody>
      </p:sp>
      <p:sp>
        <p:nvSpPr>
          <p:cNvPr id="584" name="Google Shape;584;p55"/>
          <p:cNvSpPr/>
          <p:nvPr/>
        </p:nvSpPr>
        <p:spPr>
          <a:xfrm>
            <a:off x="6146595" y="1798175"/>
            <a:ext cx="2379300" cy="1469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200">
                <a:latin typeface="Proxima Nova"/>
                <a:ea typeface="Proxima Nova"/>
                <a:cs typeface="Proxima Nova"/>
                <a:sym typeface="Proxima Nova"/>
              </a:rPr>
              <a:t>Staying Customer- Focused.</a:t>
            </a:r>
            <a:endParaRPr b="1" sz="2200">
              <a:latin typeface="Proxima Nova"/>
              <a:ea typeface="Proxima Nova"/>
              <a:cs typeface="Proxima Nova"/>
              <a:sym typeface="Proxima Nova"/>
            </a:endParaRPr>
          </a:p>
        </p:txBody>
      </p:sp>
      <p:sp>
        <p:nvSpPr>
          <p:cNvPr id="585" name="Google Shape;585;p55"/>
          <p:cNvSpPr txBox="1"/>
          <p:nvPr>
            <p:ph idx="1" type="body"/>
          </p:nvPr>
        </p:nvSpPr>
        <p:spPr>
          <a:xfrm>
            <a:off x="4572000" y="4712925"/>
            <a:ext cx="36918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9" name="Shape 589"/>
        <p:cNvGrpSpPr/>
        <p:nvPr/>
      </p:nvGrpSpPr>
      <p:grpSpPr>
        <a:xfrm>
          <a:off x="0" y="0"/>
          <a:ext cx="0" cy="0"/>
          <a:chOff x="0" y="0"/>
          <a:chExt cx="0" cy="0"/>
        </a:xfrm>
      </p:grpSpPr>
      <p:sp>
        <p:nvSpPr>
          <p:cNvPr id="590" name="Google Shape;590;p56"/>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Product </a:t>
            </a:r>
            <a:r>
              <a:rPr lang="en"/>
              <a:t>Squad</a:t>
            </a:r>
            <a:endParaRPr/>
          </a:p>
        </p:txBody>
      </p:sp>
      <p:sp>
        <p:nvSpPr>
          <p:cNvPr id="591" name="Google Shape;591;p56"/>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2021 General Assembly</a:t>
            </a:r>
            <a:endParaRPr/>
          </a:p>
        </p:txBody>
      </p:sp>
      <p:sp>
        <p:nvSpPr>
          <p:cNvPr id="592" name="Google Shape;592;p56"/>
          <p:cNvSpPr/>
          <p:nvPr/>
        </p:nvSpPr>
        <p:spPr>
          <a:xfrm>
            <a:off x="1875600" y="908350"/>
            <a:ext cx="5392800" cy="2358600"/>
          </a:xfrm>
          <a:prstGeom prst="roundRect">
            <a:avLst>
              <a:gd fmla="val 16667"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56"/>
          <p:cNvSpPr txBox="1"/>
          <p:nvPr/>
        </p:nvSpPr>
        <p:spPr>
          <a:xfrm>
            <a:off x="2226300" y="2786675"/>
            <a:ext cx="1110600" cy="480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latin typeface="Proxima Nova"/>
                <a:ea typeface="Proxima Nova"/>
                <a:cs typeface="Proxima Nova"/>
                <a:sym typeface="Proxima Nova"/>
              </a:rPr>
              <a:t>Engineers</a:t>
            </a:r>
            <a:endParaRPr sz="1600">
              <a:latin typeface="Proxima Nova"/>
              <a:ea typeface="Proxima Nova"/>
              <a:cs typeface="Proxima Nova"/>
              <a:sym typeface="Proxima Nova"/>
            </a:endParaRPr>
          </a:p>
        </p:txBody>
      </p:sp>
      <p:sp>
        <p:nvSpPr>
          <p:cNvPr id="594" name="Google Shape;594;p56"/>
          <p:cNvSpPr txBox="1"/>
          <p:nvPr/>
        </p:nvSpPr>
        <p:spPr>
          <a:xfrm>
            <a:off x="3997200" y="2786675"/>
            <a:ext cx="1149600" cy="480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latin typeface="Proxima Nova"/>
                <a:ea typeface="Proxima Nova"/>
                <a:cs typeface="Proxima Nova"/>
                <a:sym typeface="Proxima Nova"/>
              </a:rPr>
              <a:t>Designers</a:t>
            </a:r>
            <a:endParaRPr sz="1600">
              <a:latin typeface="Proxima Nova"/>
              <a:ea typeface="Proxima Nova"/>
              <a:cs typeface="Proxima Nova"/>
              <a:sym typeface="Proxima Nova"/>
            </a:endParaRPr>
          </a:p>
        </p:txBody>
      </p:sp>
      <p:sp>
        <p:nvSpPr>
          <p:cNvPr id="595" name="Google Shape;595;p56"/>
          <p:cNvSpPr txBox="1"/>
          <p:nvPr/>
        </p:nvSpPr>
        <p:spPr>
          <a:xfrm>
            <a:off x="5454300" y="2786675"/>
            <a:ext cx="1816200" cy="480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latin typeface="Proxima Nova"/>
                <a:ea typeface="Proxima Nova"/>
                <a:cs typeface="Proxima Nova"/>
                <a:sym typeface="Proxima Nova"/>
              </a:rPr>
              <a:t>Product Manager</a:t>
            </a:r>
            <a:endParaRPr b="1" sz="1600">
              <a:latin typeface="Proxima Nova"/>
              <a:ea typeface="Proxima Nova"/>
              <a:cs typeface="Proxima Nova"/>
              <a:sym typeface="Proxima Nova"/>
            </a:endParaRPr>
          </a:p>
        </p:txBody>
      </p:sp>
      <p:pic>
        <p:nvPicPr>
          <p:cNvPr id="596" name="Google Shape;596;p56"/>
          <p:cNvPicPr preferRelativeResize="0"/>
          <p:nvPr/>
        </p:nvPicPr>
        <p:blipFill>
          <a:blip r:embed="rId3">
            <a:alphaModFix/>
          </a:blip>
          <a:stretch>
            <a:fillRect/>
          </a:stretch>
        </p:blipFill>
        <p:spPr>
          <a:xfrm>
            <a:off x="2025900" y="1331950"/>
            <a:ext cx="1511401" cy="1511401"/>
          </a:xfrm>
          <a:prstGeom prst="rect">
            <a:avLst/>
          </a:prstGeom>
          <a:noFill/>
          <a:ln>
            <a:noFill/>
          </a:ln>
        </p:spPr>
      </p:pic>
      <p:pic>
        <p:nvPicPr>
          <p:cNvPr id="597" name="Google Shape;597;p56"/>
          <p:cNvPicPr preferRelativeResize="0"/>
          <p:nvPr/>
        </p:nvPicPr>
        <p:blipFill>
          <a:blip r:embed="rId4">
            <a:alphaModFix/>
          </a:blip>
          <a:stretch>
            <a:fillRect/>
          </a:stretch>
        </p:blipFill>
        <p:spPr>
          <a:xfrm>
            <a:off x="3816300" y="1331950"/>
            <a:ext cx="1511399" cy="1511399"/>
          </a:xfrm>
          <a:prstGeom prst="rect">
            <a:avLst/>
          </a:prstGeom>
          <a:noFill/>
          <a:ln>
            <a:noFill/>
          </a:ln>
        </p:spPr>
      </p:pic>
      <p:sp>
        <p:nvSpPr>
          <p:cNvPr id="598" name="Google Shape;598;p56"/>
          <p:cNvSpPr/>
          <p:nvPr/>
        </p:nvSpPr>
        <p:spPr>
          <a:xfrm>
            <a:off x="1516800" y="3449890"/>
            <a:ext cx="6110400" cy="1029900"/>
          </a:xfrm>
          <a:prstGeom prst="roundRect">
            <a:avLst>
              <a:gd fmla="val 16667"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56"/>
          <p:cNvSpPr txBox="1"/>
          <p:nvPr/>
        </p:nvSpPr>
        <p:spPr>
          <a:xfrm>
            <a:off x="1516800" y="3724688"/>
            <a:ext cx="1418400" cy="480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Proxima Nova"/>
                <a:ea typeface="Proxima Nova"/>
                <a:cs typeface="Proxima Nova"/>
                <a:sym typeface="Proxima Nova"/>
              </a:rPr>
              <a:t>Squads might also include:</a:t>
            </a:r>
            <a:endParaRPr b="1">
              <a:latin typeface="Proxima Nova"/>
              <a:ea typeface="Proxima Nova"/>
              <a:cs typeface="Proxima Nova"/>
              <a:sym typeface="Proxima Nova"/>
            </a:endParaRPr>
          </a:p>
        </p:txBody>
      </p:sp>
      <p:pic>
        <p:nvPicPr>
          <p:cNvPr id="600" name="Google Shape;600;p56"/>
          <p:cNvPicPr preferRelativeResize="0"/>
          <p:nvPr/>
        </p:nvPicPr>
        <p:blipFill>
          <a:blip r:embed="rId5">
            <a:alphaModFix/>
          </a:blip>
          <a:stretch>
            <a:fillRect/>
          </a:stretch>
        </p:blipFill>
        <p:spPr>
          <a:xfrm>
            <a:off x="3557564" y="3596364"/>
            <a:ext cx="736901" cy="736901"/>
          </a:xfrm>
          <a:prstGeom prst="rect">
            <a:avLst/>
          </a:prstGeom>
          <a:noFill/>
          <a:ln>
            <a:noFill/>
          </a:ln>
        </p:spPr>
      </p:pic>
      <p:pic>
        <p:nvPicPr>
          <p:cNvPr id="601" name="Google Shape;601;p56"/>
          <p:cNvPicPr preferRelativeResize="0"/>
          <p:nvPr/>
        </p:nvPicPr>
        <p:blipFill>
          <a:blip r:embed="rId6">
            <a:alphaModFix/>
          </a:blip>
          <a:stretch>
            <a:fillRect/>
          </a:stretch>
        </p:blipFill>
        <p:spPr>
          <a:xfrm>
            <a:off x="5064351" y="3596363"/>
            <a:ext cx="736901" cy="736901"/>
          </a:xfrm>
          <a:prstGeom prst="rect">
            <a:avLst/>
          </a:prstGeom>
          <a:noFill/>
          <a:ln>
            <a:noFill/>
          </a:ln>
        </p:spPr>
      </p:pic>
      <p:sp>
        <p:nvSpPr>
          <p:cNvPr id="602" name="Google Shape;602;p56"/>
          <p:cNvSpPr txBox="1"/>
          <p:nvPr/>
        </p:nvSpPr>
        <p:spPr>
          <a:xfrm>
            <a:off x="2854300" y="3724663"/>
            <a:ext cx="851100" cy="480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Proxima Nova"/>
                <a:ea typeface="Proxima Nova"/>
                <a:cs typeface="Proxima Nova"/>
                <a:sym typeface="Proxima Nova"/>
              </a:rPr>
              <a:t>Scrum Master</a:t>
            </a:r>
            <a:endParaRPr>
              <a:latin typeface="Proxima Nova"/>
              <a:ea typeface="Proxima Nova"/>
              <a:cs typeface="Proxima Nova"/>
              <a:sym typeface="Proxima Nova"/>
            </a:endParaRPr>
          </a:p>
        </p:txBody>
      </p:sp>
      <p:sp>
        <p:nvSpPr>
          <p:cNvPr id="603" name="Google Shape;603;p56"/>
          <p:cNvSpPr txBox="1"/>
          <p:nvPr/>
        </p:nvSpPr>
        <p:spPr>
          <a:xfrm>
            <a:off x="4225450" y="3724675"/>
            <a:ext cx="917700" cy="480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Proxima Nova"/>
                <a:ea typeface="Proxima Nova"/>
                <a:cs typeface="Proxima Nova"/>
                <a:sym typeface="Proxima Nova"/>
              </a:rPr>
              <a:t>Business Analyst</a:t>
            </a:r>
            <a:endParaRPr>
              <a:latin typeface="Proxima Nova"/>
              <a:ea typeface="Proxima Nova"/>
              <a:cs typeface="Proxima Nova"/>
              <a:sym typeface="Proxima Nova"/>
            </a:endParaRPr>
          </a:p>
        </p:txBody>
      </p:sp>
      <p:sp>
        <p:nvSpPr>
          <p:cNvPr id="604" name="Google Shape;604;p56"/>
          <p:cNvSpPr txBox="1"/>
          <p:nvPr/>
        </p:nvSpPr>
        <p:spPr>
          <a:xfrm>
            <a:off x="5801250" y="3724700"/>
            <a:ext cx="917700" cy="480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Proxima Nova"/>
                <a:ea typeface="Proxima Nova"/>
                <a:cs typeface="Proxima Nova"/>
                <a:sym typeface="Proxima Nova"/>
              </a:rPr>
              <a:t>Project Manager</a:t>
            </a:r>
            <a:endParaRPr>
              <a:latin typeface="Proxima Nova"/>
              <a:ea typeface="Proxima Nova"/>
              <a:cs typeface="Proxima Nova"/>
              <a:sym typeface="Proxima Nova"/>
            </a:endParaRPr>
          </a:p>
        </p:txBody>
      </p:sp>
      <p:pic>
        <p:nvPicPr>
          <p:cNvPr id="605" name="Google Shape;605;p56"/>
          <p:cNvPicPr preferRelativeResize="0"/>
          <p:nvPr/>
        </p:nvPicPr>
        <p:blipFill>
          <a:blip r:embed="rId7">
            <a:alphaModFix/>
          </a:blip>
          <a:stretch>
            <a:fillRect/>
          </a:stretch>
        </p:blipFill>
        <p:spPr>
          <a:xfrm>
            <a:off x="6627150" y="3596056"/>
            <a:ext cx="736899" cy="737505"/>
          </a:xfrm>
          <a:prstGeom prst="rect">
            <a:avLst/>
          </a:prstGeom>
          <a:noFill/>
          <a:ln>
            <a:noFill/>
          </a:ln>
        </p:spPr>
      </p:pic>
      <p:sp>
        <p:nvSpPr>
          <p:cNvPr id="606" name="Google Shape;606;p56"/>
          <p:cNvSpPr txBox="1"/>
          <p:nvPr/>
        </p:nvSpPr>
        <p:spPr>
          <a:xfrm>
            <a:off x="3384900" y="926813"/>
            <a:ext cx="2374200" cy="480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latin typeface="Proxima Nova"/>
                <a:ea typeface="Proxima Nova"/>
                <a:cs typeface="Proxima Nova"/>
                <a:sym typeface="Proxima Nova"/>
              </a:rPr>
              <a:t>The Usual Suspects</a:t>
            </a:r>
            <a:endParaRPr b="1" sz="1600">
              <a:latin typeface="Proxima Nova"/>
              <a:ea typeface="Proxima Nova"/>
              <a:cs typeface="Proxima Nova"/>
              <a:sym typeface="Proxima Nova"/>
            </a:endParaRPr>
          </a:p>
        </p:txBody>
      </p:sp>
      <p:pic>
        <p:nvPicPr>
          <p:cNvPr id="607" name="Google Shape;607;p56"/>
          <p:cNvPicPr preferRelativeResize="0"/>
          <p:nvPr/>
        </p:nvPicPr>
        <p:blipFill>
          <a:blip r:embed="rId8">
            <a:alphaModFix/>
          </a:blip>
          <a:stretch>
            <a:fillRect/>
          </a:stretch>
        </p:blipFill>
        <p:spPr>
          <a:xfrm>
            <a:off x="5550900" y="1332201"/>
            <a:ext cx="1511402" cy="1511376"/>
          </a:xfrm>
          <a:prstGeom prst="rect">
            <a:avLst/>
          </a:prstGeom>
          <a:noFill/>
          <a:ln>
            <a:noFill/>
          </a:ln>
        </p:spPr>
      </p:pic>
      <p:sp>
        <p:nvSpPr>
          <p:cNvPr id="608" name="Google Shape;608;p56"/>
          <p:cNvSpPr txBox="1"/>
          <p:nvPr>
            <p:ph idx="1"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2" name="Shape 612"/>
        <p:cNvGrpSpPr/>
        <p:nvPr/>
      </p:nvGrpSpPr>
      <p:grpSpPr>
        <a:xfrm>
          <a:off x="0" y="0"/>
          <a:ext cx="0" cy="0"/>
          <a:chOff x="0" y="0"/>
          <a:chExt cx="0" cy="0"/>
        </a:xfrm>
      </p:grpSpPr>
      <p:sp>
        <p:nvSpPr>
          <p:cNvPr id="613" name="Google Shape;613;p57"/>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2021 General Assembly</a:t>
            </a:r>
            <a:endParaRPr/>
          </a:p>
        </p:txBody>
      </p:sp>
      <p:sp>
        <p:nvSpPr>
          <p:cNvPr id="614" name="Google Shape;614;p57"/>
          <p:cNvSpPr txBox="1"/>
          <p:nvPr>
            <p:ph type="title"/>
          </p:nvPr>
        </p:nvSpPr>
        <p:spPr>
          <a:xfrm>
            <a:off x="908850" y="237038"/>
            <a:ext cx="5009400" cy="45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Debate and </a:t>
            </a:r>
            <a:r>
              <a:rPr lang="en"/>
              <a:t>Defend</a:t>
            </a:r>
            <a:endParaRPr/>
          </a:p>
        </p:txBody>
      </p:sp>
      <p:sp>
        <p:nvSpPr>
          <p:cNvPr id="615" name="Google Shape;615;p57"/>
          <p:cNvSpPr txBox="1"/>
          <p:nvPr>
            <p:ph idx="2" type="subTitle"/>
          </p:nvPr>
        </p:nvSpPr>
        <p:spPr>
          <a:xfrm>
            <a:off x="7003805" y="211738"/>
            <a:ext cx="1336200" cy="3288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lang="en"/>
              <a:t>5 minutes</a:t>
            </a:r>
            <a:endParaRPr/>
          </a:p>
        </p:txBody>
      </p:sp>
      <p:pic>
        <p:nvPicPr>
          <p:cNvPr id="616" name="Google Shape;616;p57"/>
          <p:cNvPicPr preferRelativeResize="0"/>
          <p:nvPr/>
        </p:nvPicPr>
        <p:blipFill>
          <a:blip r:embed="rId3">
            <a:alphaModFix/>
          </a:blip>
          <a:stretch>
            <a:fillRect/>
          </a:stretch>
        </p:blipFill>
        <p:spPr>
          <a:xfrm>
            <a:off x="3263098" y="1499374"/>
            <a:ext cx="2617804" cy="3063308"/>
          </a:xfrm>
          <a:prstGeom prst="rect">
            <a:avLst/>
          </a:prstGeom>
          <a:noFill/>
          <a:ln>
            <a:noFill/>
          </a:ln>
        </p:spPr>
      </p:pic>
      <p:sp>
        <p:nvSpPr>
          <p:cNvPr id="617" name="Google Shape;617;p57"/>
          <p:cNvSpPr/>
          <p:nvPr/>
        </p:nvSpPr>
        <p:spPr>
          <a:xfrm>
            <a:off x="5511438" y="937425"/>
            <a:ext cx="2617800" cy="1155000"/>
          </a:xfrm>
          <a:prstGeom prst="roundRect">
            <a:avLst>
              <a:gd fmla="val 16667"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rgbClr val="FFFFFF"/>
                </a:solidFill>
                <a:latin typeface="Proxima Nova"/>
                <a:ea typeface="Proxima Nova"/>
                <a:cs typeface="Proxima Nova"/>
                <a:sym typeface="Proxima Nova"/>
              </a:rPr>
              <a:t>The product manager is the conductor of the orchestra.</a:t>
            </a:r>
            <a:endParaRPr sz="1800">
              <a:solidFill>
                <a:srgbClr val="FFFFFF"/>
              </a:solidFill>
            </a:endParaRPr>
          </a:p>
        </p:txBody>
      </p:sp>
      <p:sp>
        <p:nvSpPr>
          <p:cNvPr id="618" name="Google Shape;618;p57"/>
          <p:cNvSpPr/>
          <p:nvPr/>
        </p:nvSpPr>
        <p:spPr>
          <a:xfrm>
            <a:off x="686388" y="1183775"/>
            <a:ext cx="2952600" cy="9540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FFFFF"/>
                </a:solidFill>
                <a:latin typeface="Proxima Nova"/>
                <a:ea typeface="Proxima Nova"/>
                <a:cs typeface="Proxima Nova"/>
                <a:sym typeface="Proxima Nova"/>
              </a:rPr>
              <a:t>The product manager is the CEO of their product.</a:t>
            </a:r>
            <a:endParaRPr sz="1800">
              <a:solidFill>
                <a:srgbClr val="FFFFFF"/>
              </a:solidFill>
            </a:endParaRPr>
          </a:p>
        </p:txBody>
      </p:sp>
      <p:sp>
        <p:nvSpPr>
          <p:cNvPr id="619" name="Google Shape;619;p57"/>
          <p:cNvSpPr txBox="1"/>
          <p:nvPr>
            <p:ph idx="3"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3" name="Shape 623"/>
        <p:cNvGrpSpPr/>
        <p:nvPr/>
      </p:nvGrpSpPr>
      <p:grpSpPr>
        <a:xfrm>
          <a:off x="0" y="0"/>
          <a:ext cx="0" cy="0"/>
          <a:chOff x="0" y="0"/>
          <a:chExt cx="0" cy="0"/>
        </a:xfrm>
      </p:grpSpPr>
      <p:sp>
        <p:nvSpPr>
          <p:cNvPr id="624" name="Google Shape;624;p58"/>
          <p:cNvSpPr/>
          <p:nvPr/>
        </p:nvSpPr>
        <p:spPr>
          <a:xfrm>
            <a:off x="5151522" y="1719187"/>
            <a:ext cx="1233900" cy="542700"/>
          </a:xfrm>
          <a:prstGeom prst="rect">
            <a:avLst/>
          </a:prstGeom>
          <a:solidFill>
            <a:srgbClr val="FFDB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58"/>
          <p:cNvSpPr txBox="1"/>
          <p:nvPr/>
        </p:nvSpPr>
        <p:spPr>
          <a:xfrm>
            <a:off x="5537840" y="1607288"/>
            <a:ext cx="500700" cy="766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Proxima Nova"/>
                <a:ea typeface="Proxima Nova"/>
                <a:cs typeface="Proxima Nova"/>
                <a:sym typeface="Proxima Nova"/>
              </a:rPr>
              <a:t>5</a:t>
            </a:r>
            <a:endParaRPr b="1" sz="1800">
              <a:latin typeface="Proxima Nova"/>
              <a:ea typeface="Proxima Nova"/>
              <a:cs typeface="Proxima Nova"/>
              <a:sym typeface="Proxima Nova"/>
            </a:endParaRPr>
          </a:p>
        </p:txBody>
      </p:sp>
      <p:sp>
        <p:nvSpPr>
          <p:cNvPr id="626" name="Google Shape;626;p58"/>
          <p:cNvSpPr txBox="1"/>
          <p:nvPr/>
        </p:nvSpPr>
        <p:spPr>
          <a:xfrm>
            <a:off x="5162071" y="2373802"/>
            <a:ext cx="1178700" cy="344700"/>
          </a:xfrm>
          <a:prstGeom prst="rect">
            <a:avLst/>
          </a:prstGeom>
          <a:noFill/>
          <a:ln>
            <a:noFill/>
          </a:ln>
        </p:spPr>
        <p:txBody>
          <a:bodyPr anchorCtr="0" anchor="t" bIns="32150" lIns="32150" spcFirstLastPara="1" rIns="32150" wrap="square" tIns="32150">
            <a:noAutofit/>
          </a:bodyPr>
          <a:lstStyle/>
          <a:p>
            <a:pPr indent="0" lvl="0" marL="0" rtl="0" algn="ctr">
              <a:spcBef>
                <a:spcPts val="0"/>
              </a:spcBef>
              <a:spcAft>
                <a:spcPts val="0"/>
              </a:spcAft>
              <a:buClr>
                <a:srgbClr val="424548"/>
              </a:buClr>
              <a:buSzPts val="1500"/>
              <a:buFont typeface="Arial"/>
              <a:buNone/>
            </a:pPr>
            <a:r>
              <a:rPr b="1" lang="en">
                <a:latin typeface="Proxima Nova"/>
                <a:ea typeface="Proxima Nova"/>
                <a:cs typeface="Proxima Nova"/>
                <a:sym typeface="Proxima Nova"/>
              </a:rPr>
              <a:t>Iterate</a:t>
            </a:r>
            <a:endParaRPr b="1" sz="1200">
              <a:latin typeface="Proxima Nova"/>
              <a:ea typeface="Proxima Nova"/>
              <a:cs typeface="Proxima Nova"/>
              <a:sym typeface="Proxima Nova"/>
            </a:endParaRPr>
          </a:p>
        </p:txBody>
      </p:sp>
      <p:sp>
        <p:nvSpPr>
          <p:cNvPr id="627" name="Google Shape;627;p58"/>
          <p:cNvSpPr/>
          <p:nvPr/>
        </p:nvSpPr>
        <p:spPr>
          <a:xfrm>
            <a:off x="3976465" y="1719331"/>
            <a:ext cx="1178700" cy="5430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58"/>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2021 General Assembly</a:t>
            </a:r>
            <a:endParaRPr/>
          </a:p>
        </p:txBody>
      </p:sp>
      <p:sp>
        <p:nvSpPr>
          <p:cNvPr id="629" name="Google Shape;629;p58"/>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Product Development Process</a:t>
            </a:r>
            <a:endParaRPr/>
          </a:p>
        </p:txBody>
      </p:sp>
      <p:sp>
        <p:nvSpPr>
          <p:cNvPr id="630" name="Google Shape;630;p58"/>
          <p:cNvSpPr txBox="1"/>
          <p:nvPr>
            <p:ph idx="1"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
        <p:nvSpPr>
          <p:cNvPr id="631" name="Google Shape;631;p58"/>
          <p:cNvSpPr txBox="1"/>
          <p:nvPr/>
        </p:nvSpPr>
        <p:spPr>
          <a:xfrm>
            <a:off x="7510326" y="2373802"/>
            <a:ext cx="1178700" cy="344700"/>
          </a:xfrm>
          <a:prstGeom prst="rect">
            <a:avLst/>
          </a:prstGeom>
          <a:noFill/>
          <a:ln>
            <a:noFill/>
          </a:ln>
        </p:spPr>
        <p:txBody>
          <a:bodyPr anchorCtr="0" anchor="t" bIns="32150" lIns="32150" spcFirstLastPara="1" rIns="32150" wrap="square" tIns="32150">
            <a:noAutofit/>
          </a:bodyPr>
          <a:lstStyle/>
          <a:p>
            <a:pPr indent="0" lvl="0" marL="0" rtl="0" algn="ctr">
              <a:spcBef>
                <a:spcPts val="0"/>
              </a:spcBef>
              <a:spcAft>
                <a:spcPts val="0"/>
              </a:spcAft>
              <a:buClr>
                <a:srgbClr val="424548"/>
              </a:buClr>
              <a:buSzPts val="1500"/>
              <a:buFont typeface="Arial"/>
              <a:buNone/>
            </a:pPr>
            <a:r>
              <a:rPr b="1" lang="en">
                <a:latin typeface="Proxima Nova"/>
                <a:ea typeface="Proxima Nova"/>
                <a:cs typeface="Proxima Nova"/>
                <a:sym typeface="Proxima Nova"/>
              </a:rPr>
              <a:t>Maintain</a:t>
            </a:r>
            <a:endParaRPr b="1">
              <a:latin typeface="Proxima Nova"/>
              <a:ea typeface="Proxima Nova"/>
              <a:cs typeface="Proxima Nova"/>
              <a:sym typeface="Proxima Nova"/>
            </a:endParaRPr>
          </a:p>
          <a:p>
            <a:pPr indent="0" lvl="0" marL="0" rtl="0" algn="ctr">
              <a:spcBef>
                <a:spcPts val="0"/>
              </a:spcBef>
              <a:spcAft>
                <a:spcPts val="0"/>
              </a:spcAft>
              <a:buClr>
                <a:srgbClr val="424548"/>
              </a:buClr>
              <a:buSzPts val="1500"/>
              <a:buFont typeface="Arial"/>
              <a:buNone/>
            </a:pPr>
            <a:r>
              <a:rPr b="1" lang="en">
                <a:latin typeface="Proxima Nova"/>
                <a:ea typeface="Proxima Nova"/>
                <a:cs typeface="Proxima Nova"/>
                <a:sym typeface="Proxima Nova"/>
              </a:rPr>
              <a:t>or Kill</a:t>
            </a:r>
            <a:endParaRPr b="1">
              <a:latin typeface="Proxima Nova"/>
              <a:ea typeface="Proxima Nova"/>
              <a:cs typeface="Proxima Nova"/>
              <a:sym typeface="Proxima Nova"/>
            </a:endParaRPr>
          </a:p>
        </p:txBody>
      </p:sp>
      <p:sp>
        <p:nvSpPr>
          <p:cNvPr id="632" name="Google Shape;632;p58"/>
          <p:cNvSpPr txBox="1"/>
          <p:nvPr/>
        </p:nvSpPr>
        <p:spPr>
          <a:xfrm>
            <a:off x="478375" y="2373802"/>
            <a:ext cx="1130400" cy="393600"/>
          </a:xfrm>
          <a:prstGeom prst="rect">
            <a:avLst/>
          </a:prstGeom>
          <a:noFill/>
          <a:ln>
            <a:noFill/>
          </a:ln>
        </p:spPr>
        <p:txBody>
          <a:bodyPr anchorCtr="0" anchor="t" bIns="32150" lIns="32150" spcFirstLastPara="1" rIns="32150" wrap="square" tIns="32150">
            <a:noAutofit/>
          </a:bodyPr>
          <a:lstStyle/>
          <a:p>
            <a:pPr indent="0" lvl="0" marL="0" marR="0" rtl="0" algn="ctr">
              <a:lnSpc>
                <a:spcPct val="100000"/>
              </a:lnSpc>
              <a:spcBef>
                <a:spcPts val="0"/>
              </a:spcBef>
              <a:spcAft>
                <a:spcPts val="0"/>
              </a:spcAft>
              <a:buClr>
                <a:schemeClr val="dk1"/>
              </a:buClr>
              <a:buSzPts val="1100"/>
              <a:buFont typeface="Arial"/>
              <a:buNone/>
            </a:pPr>
            <a:r>
              <a:rPr b="1" lang="en">
                <a:latin typeface="Proxima Nova"/>
                <a:ea typeface="Proxima Nova"/>
                <a:cs typeface="Proxima Nova"/>
                <a:sym typeface="Proxima Nova"/>
              </a:rPr>
              <a:t>Conceive</a:t>
            </a:r>
            <a:endParaRPr b="1">
              <a:latin typeface="Proxima Nova"/>
              <a:ea typeface="Proxima Nova"/>
              <a:cs typeface="Proxima Nova"/>
              <a:sym typeface="Proxima Nova"/>
            </a:endParaRPr>
          </a:p>
          <a:p>
            <a:pPr indent="0" lvl="0" marL="0" marR="0" rtl="0" algn="ctr">
              <a:lnSpc>
                <a:spcPct val="100000"/>
              </a:lnSpc>
              <a:spcBef>
                <a:spcPts val="0"/>
              </a:spcBef>
              <a:spcAft>
                <a:spcPts val="0"/>
              </a:spcAft>
              <a:buClr>
                <a:schemeClr val="dk1"/>
              </a:buClr>
              <a:buSzPts val="1100"/>
              <a:buFont typeface="Arial"/>
              <a:buNone/>
            </a:pPr>
            <a:r>
              <a:t/>
            </a:r>
            <a:endParaRPr b="1">
              <a:latin typeface="Proxima Nova"/>
              <a:ea typeface="Proxima Nova"/>
              <a:cs typeface="Proxima Nova"/>
              <a:sym typeface="Proxima Nova"/>
            </a:endParaRPr>
          </a:p>
          <a:p>
            <a:pPr indent="0" lvl="0" marL="0" marR="0" rtl="0" algn="ctr">
              <a:lnSpc>
                <a:spcPct val="100000"/>
              </a:lnSpc>
              <a:spcBef>
                <a:spcPts val="0"/>
              </a:spcBef>
              <a:spcAft>
                <a:spcPts val="0"/>
              </a:spcAft>
              <a:buClr>
                <a:srgbClr val="424548"/>
              </a:buClr>
              <a:buSzPts val="1500"/>
              <a:buFont typeface="Arial"/>
              <a:buNone/>
            </a:pPr>
            <a:r>
              <a:t/>
            </a:r>
            <a:endParaRPr b="1">
              <a:latin typeface="Proxima Nova"/>
              <a:ea typeface="Proxima Nova"/>
              <a:cs typeface="Proxima Nova"/>
              <a:sym typeface="Proxima Nova"/>
            </a:endParaRPr>
          </a:p>
        </p:txBody>
      </p:sp>
      <p:sp>
        <p:nvSpPr>
          <p:cNvPr id="633" name="Google Shape;633;p58"/>
          <p:cNvSpPr/>
          <p:nvPr/>
        </p:nvSpPr>
        <p:spPr>
          <a:xfrm>
            <a:off x="454200" y="1719187"/>
            <a:ext cx="1178700" cy="542700"/>
          </a:xfrm>
          <a:prstGeom prst="rect">
            <a:avLst/>
          </a:prstGeom>
          <a:solidFill>
            <a:srgbClr val="E51B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58"/>
          <p:cNvSpPr txBox="1"/>
          <p:nvPr/>
        </p:nvSpPr>
        <p:spPr>
          <a:xfrm>
            <a:off x="1636474" y="2373802"/>
            <a:ext cx="1178700" cy="393600"/>
          </a:xfrm>
          <a:prstGeom prst="rect">
            <a:avLst/>
          </a:prstGeom>
          <a:noFill/>
          <a:ln>
            <a:noFill/>
          </a:ln>
        </p:spPr>
        <p:txBody>
          <a:bodyPr anchorCtr="0" anchor="t" bIns="32150" lIns="32150" spcFirstLastPara="1" rIns="32150" wrap="square" tIns="32150">
            <a:noAutofit/>
          </a:bodyPr>
          <a:lstStyle/>
          <a:p>
            <a:pPr indent="0" lvl="0" marL="0" rtl="0" algn="ctr">
              <a:spcBef>
                <a:spcPts val="0"/>
              </a:spcBef>
              <a:spcAft>
                <a:spcPts val="0"/>
              </a:spcAft>
              <a:buClr>
                <a:srgbClr val="424548"/>
              </a:buClr>
              <a:buSzPts val="1500"/>
              <a:buFont typeface="Arial"/>
              <a:buNone/>
            </a:pPr>
            <a:r>
              <a:rPr b="1" lang="en">
                <a:latin typeface="Proxima Nova"/>
                <a:ea typeface="Proxima Nova"/>
                <a:cs typeface="Proxima Nova"/>
                <a:sym typeface="Proxima Nova"/>
              </a:rPr>
              <a:t>Plan</a:t>
            </a:r>
            <a:endParaRPr b="1">
              <a:latin typeface="Proxima Nova"/>
              <a:ea typeface="Proxima Nova"/>
              <a:cs typeface="Proxima Nova"/>
              <a:sym typeface="Proxima Nova"/>
            </a:endParaRPr>
          </a:p>
        </p:txBody>
      </p:sp>
      <p:sp>
        <p:nvSpPr>
          <p:cNvPr id="635" name="Google Shape;635;p58"/>
          <p:cNvSpPr/>
          <p:nvPr/>
        </p:nvSpPr>
        <p:spPr>
          <a:xfrm>
            <a:off x="1624908" y="1719187"/>
            <a:ext cx="1178700" cy="5427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58"/>
          <p:cNvSpPr txBox="1"/>
          <p:nvPr/>
        </p:nvSpPr>
        <p:spPr>
          <a:xfrm>
            <a:off x="3983468" y="2373802"/>
            <a:ext cx="1178700" cy="393600"/>
          </a:xfrm>
          <a:prstGeom prst="rect">
            <a:avLst/>
          </a:prstGeom>
          <a:noFill/>
          <a:ln>
            <a:noFill/>
          </a:ln>
        </p:spPr>
        <p:txBody>
          <a:bodyPr anchorCtr="0" anchor="t" bIns="32150" lIns="32150" spcFirstLastPara="1" rIns="32150" wrap="square" tIns="32150">
            <a:noAutofit/>
          </a:bodyPr>
          <a:lstStyle/>
          <a:p>
            <a:pPr indent="0" lvl="0" marL="0" rtl="0" algn="ctr">
              <a:spcBef>
                <a:spcPts val="0"/>
              </a:spcBef>
              <a:spcAft>
                <a:spcPts val="0"/>
              </a:spcAft>
              <a:buClr>
                <a:srgbClr val="424548"/>
              </a:buClr>
              <a:buSzPts val="1500"/>
              <a:buFont typeface="Arial"/>
              <a:buNone/>
            </a:pPr>
            <a:r>
              <a:rPr b="1" lang="en">
                <a:latin typeface="Proxima Nova"/>
                <a:ea typeface="Proxima Nova"/>
                <a:cs typeface="Proxima Nova"/>
                <a:sym typeface="Proxima Nova"/>
              </a:rPr>
              <a:t>Launch</a:t>
            </a:r>
            <a:endParaRPr b="1">
              <a:latin typeface="Proxima Nova"/>
              <a:ea typeface="Proxima Nova"/>
              <a:cs typeface="Proxima Nova"/>
              <a:sym typeface="Proxima Nova"/>
            </a:endParaRPr>
          </a:p>
        </p:txBody>
      </p:sp>
      <p:sp>
        <p:nvSpPr>
          <p:cNvPr id="637" name="Google Shape;637;p58"/>
          <p:cNvSpPr txBox="1"/>
          <p:nvPr/>
        </p:nvSpPr>
        <p:spPr>
          <a:xfrm>
            <a:off x="2799985" y="2373802"/>
            <a:ext cx="1178700" cy="393600"/>
          </a:xfrm>
          <a:prstGeom prst="rect">
            <a:avLst/>
          </a:prstGeom>
          <a:noFill/>
          <a:ln>
            <a:noFill/>
          </a:ln>
        </p:spPr>
        <p:txBody>
          <a:bodyPr anchorCtr="0" anchor="t" bIns="32150" lIns="32150" spcFirstLastPara="1" rIns="32150" wrap="square" tIns="32150">
            <a:noAutofit/>
          </a:bodyPr>
          <a:lstStyle/>
          <a:p>
            <a:pPr indent="0" lvl="0" marL="0" rtl="0" algn="ctr">
              <a:spcBef>
                <a:spcPts val="0"/>
              </a:spcBef>
              <a:spcAft>
                <a:spcPts val="0"/>
              </a:spcAft>
              <a:buClr>
                <a:srgbClr val="424548"/>
              </a:buClr>
              <a:buSzPts val="1500"/>
              <a:buFont typeface="Arial"/>
              <a:buNone/>
            </a:pPr>
            <a:r>
              <a:rPr b="1" lang="en">
                <a:latin typeface="Proxima Nova"/>
                <a:ea typeface="Proxima Nova"/>
                <a:cs typeface="Proxima Nova"/>
                <a:sym typeface="Proxima Nova"/>
              </a:rPr>
              <a:t>Develop</a:t>
            </a:r>
            <a:endParaRPr b="1" sz="1200">
              <a:latin typeface="Proxima Nova"/>
              <a:ea typeface="Proxima Nova"/>
              <a:cs typeface="Proxima Nova"/>
              <a:sym typeface="Proxima Nova"/>
            </a:endParaRPr>
          </a:p>
        </p:txBody>
      </p:sp>
      <p:sp>
        <p:nvSpPr>
          <p:cNvPr id="638" name="Google Shape;638;p58"/>
          <p:cNvSpPr/>
          <p:nvPr/>
        </p:nvSpPr>
        <p:spPr>
          <a:xfrm>
            <a:off x="2799980" y="1719187"/>
            <a:ext cx="1178700" cy="542700"/>
          </a:xfrm>
          <a:prstGeom prst="rect">
            <a:avLst/>
          </a:prstGeom>
          <a:solidFill>
            <a:srgbClr val="00A7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58"/>
          <p:cNvSpPr txBox="1"/>
          <p:nvPr/>
        </p:nvSpPr>
        <p:spPr>
          <a:xfrm>
            <a:off x="6330470" y="2373802"/>
            <a:ext cx="1178700" cy="393600"/>
          </a:xfrm>
          <a:prstGeom prst="rect">
            <a:avLst/>
          </a:prstGeom>
          <a:noFill/>
          <a:ln>
            <a:noFill/>
          </a:ln>
        </p:spPr>
        <p:txBody>
          <a:bodyPr anchorCtr="0" anchor="t" bIns="32150" lIns="32150" spcFirstLastPara="1" rIns="32150" wrap="square" tIns="32150">
            <a:noAutofit/>
          </a:bodyPr>
          <a:lstStyle/>
          <a:p>
            <a:pPr indent="0" lvl="0" marL="0" rtl="0" algn="ctr">
              <a:spcBef>
                <a:spcPts val="0"/>
              </a:spcBef>
              <a:spcAft>
                <a:spcPts val="0"/>
              </a:spcAft>
              <a:buClr>
                <a:srgbClr val="424548"/>
              </a:buClr>
              <a:buSzPts val="1500"/>
              <a:buFont typeface="Arial"/>
              <a:buNone/>
            </a:pPr>
            <a:r>
              <a:rPr b="1" lang="en">
                <a:latin typeface="Proxima Nova"/>
                <a:ea typeface="Proxima Nova"/>
                <a:cs typeface="Proxima Nova"/>
                <a:sym typeface="Proxima Nova"/>
              </a:rPr>
              <a:t>Steady</a:t>
            </a:r>
            <a:endParaRPr b="1">
              <a:latin typeface="Proxima Nova"/>
              <a:ea typeface="Proxima Nova"/>
              <a:cs typeface="Proxima Nova"/>
              <a:sym typeface="Proxima Nova"/>
            </a:endParaRPr>
          </a:p>
          <a:p>
            <a:pPr indent="0" lvl="0" marL="0" rtl="0" algn="ctr">
              <a:spcBef>
                <a:spcPts val="0"/>
              </a:spcBef>
              <a:spcAft>
                <a:spcPts val="0"/>
              </a:spcAft>
              <a:buClr>
                <a:srgbClr val="424548"/>
              </a:buClr>
              <a:buSzPts val="1500"/>
              <a:buFont typeface="Arial"/>
              <a:buNone/>
            </a:pPr>
            <a:r>
              <a:rPr b="1" lang="en">
                <a:latin typeface="Proxima Nova"/>
                <a:ea typeface="Proxima Nova"/>
                <a:cs typeface="Proxima Nova"/>
                <a:sym typeface="Proxima Nova"/>
              </a:rPr>
              <a:t>State</a:t>
            </a:r>
            <a:endParaRPr b="1">
              <a:latin typeface="Proxima Nova"/>
              <a:ea typeface="Proxima Nova"/>
              <a:cs typeface="Proxima Nova"/>
              <a:sym typeface="Proxima Nova"/>
            </a:endParaRPr>
          </a:p>
        </p:txBody>
      </p:sp>
      <p:sp>
        <p:nvSpPr>
          <p:cNvPr id="640" name="Google Shape;640;p58"/>
          <p:cNvSpPr/>
          <p:nvPr/>
        </p:nvSpPr>
        <p:spPr>
          <a:xfrm>
            <a:off x="6330475" y="1719187"/>
            <a:ext cx="1178700" cy="542700"/>
          </a:xfrm>
          <a:prstGeom prst="rect">
            <a:avLst/>
          </a:prstGeom>
          <a:solidFill>
            <a:srgbClr val="70B0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58"/>
          <p:cNvSpPr/>
          <p:nvPr/>
        </p:nvSpPr>
        <p:spPr>
          <a:xfrm>
            <a:off x="7505295" y="1719331"/>
            <a:ext cx="1178700" cy="543000"/>
          </a:xfrm>
          <a:prstGeom prst="rect">
            <a:avLst/>
          </a:prstGeom>
          <a:solidFill>
            <a:srgbClr val="3D6B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58"/>
          <p:cNvSpPr txBox="1"/>
          <p:nvPr/>
        </p:nvSpPr>
        <p:spPr>
          <a:xfrm>
            <a:off x="793315" y="1607275"/>
            <a:ext cx="500700" cy="766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Proxima Nova"/>
                <a:ea typeface="Proxima Nova"/>
                <a:cs typeface="Proxima Nova"/>
                <a:sym typeface="Proxima Nova"/>
              </a:rPr>
              <a:t>1</a:t>
            </a:r>
            <a:endParaRPr b="1" sz="1800">
              <a:solidFill>
                <a:srgbClr val="FFFFFF"/>
              </a:solidFill>
              <a:latin typeface="Proxima Nova"/>
              <a:ea typeface="Proxima Nova"/>
              <a:cs typeface="Proxima Nova"/>
              <a:sym typeface="Proxima Nova"/>
            </a:endParaRPr>
          </a:p>
        </p:txBody>
      </p:sp>
      <p:sp>
        <p:nvSpPr>
          <p:cNvPr id="643" name="Google Shape;643;p58"/>
          <p:cNvSpPr txBox="1"/>
          <p:nvPr/>
        </p:nvSpPr>
        <p:spPr>
          <a:xfrm>
            <a:off x="1967365" y="1607275"/>
            <a:ext cx="500700" cy="766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Proxima Nova"/>
                <a:ea typeface="Proxima Nova"/>
                <a:cs typeface="Proxima Nova"/>
                <a:sym typeface="Proxima Nova"/>
              </a:rPr>
              <a:t>2</a:t>
            </a:r>
            <a:endParaRPr b="1" sz="1800">
              <a:solidFill>
                <a:srgbClr val="FFFFFF"/>
              </a:solidFill>
              <a:latin typeface="Proxima Nova"/>
              <a:ea typeface="Proxima Nova"/>
              <a:cs typeface="Proxima Nova"/>
              <a:sym typeface="Proxima Nova"/>
            </a:endParaRPr>
          </a:p>
        </p:txBody>
      </p:sp>
      <p:sp>
        <p:nvSpPr>
          <p:cNvPr id="644" name="Google Shape;644;p58"/>
          <p:cNvSpPr txBox="1"/>
          <p:nvPr/>
        </p:nvSpPr>
        <p:spPr>
          <a:xfrm>
            <a:off x="3141415" y="1607288"/>
            <a:ext cx="500700" cy="766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Proxima Nova"/>
                <a:ea typeface="Proxima Nova"/>
                <a:cs typeface="Proxima Nova"/>
                <a:sym typeface="Proxima Nova"/>
              </a:rPr>
              <a:t>3</a:t>
            </a:r>
            <a:endParaRPr b="1" sz="1800">
              <a:latin typeface="Proxima Nova"/>
              <a:ea typeface="Proxima Nova"/>
              <a:cs typeface="Proxima Nova"/>
              <a:sym typeface="Proxima Nova"/>
            </a:endParaRPr>
          </a:p>
        </p:txBody>
      </p:sp>
      <p:sp>
        <p:nvSpPr>
          <p:cNvPr id="645" name="Google Shape;645;p58"/>
          <p:cNvSpPr txBox="1"/>
          <p:nvPr/>
        </p:nvSpPr>
        <p:spPr>
          <a:xfrm>
            <a:off x="6668440" y="1607288"/>
            <a:ext cx="500700" cy="766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Proxima Nova"/>
                <a:ea typeface="Proxima Nova"/>
                <a:cs typeface="Proxima Nova"/>
                <a:sym typeface="Proxima Nova"/>
              </a:rPr>
              <a:t>6</a:t>
            </a:r>
            <a:endParaRPr b="1" sz="1800">
              <a:latin typeface="Proxima Nova"/>
              <a:ea typeface="Proxima Nova"/>
              <a:cs typeface="Proxima Nova"/>
              <a:sym typeface="Proxima Nova"/>
            </a:endParaRPr>
          </a:p>
        </p:txBody>
      </p:sp>
      <p:sp>
        <p:nvSpPr>
          <p:cNvPr id="646" name="Google Shape;646;p58"/>
          <p:cNvSpPr txBox="1"/>
          <p:nvPr/>
        </p:nvSpPr>
        <p:spPr>
          <a:xfrm>
            <a:off x="7842490" y="1607288"/>
            <a:ext cx="500700" cy="766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Proxima Nova"/>
                <a:ea typeface="Proxima Nova"/>
                <a:cs typeface="Proxima Nova"/>
                <a:sym typeface="Proxima Nova"/>
              </a:rPr>
              <a:t>7</a:t>
            </a:r>
            <a:endParaRPr b="1" sz="1800">
              <a:solidFill>
                <a:srgbClr val="FFFFFF"/>
              </a:solidFill>
              <a:latin typeface="Proxima Nova"/>
              <a:ea typeface="Proxima Nova"/>
              <a:cs typeface="Proxima Nova"/>
              <a:sym typeface="Proxima Nova"/>
            </a:endParaRPr>
          </a:p>
        </p:txBody>
      </p:sp>
      <p:sp>
        <p:nvSpPr>
          <p:cNvPr id="647" name="Google Shape;647;p58"/>
          <p:cNvSpPr txBox="1"/>
          <p:nvPr/>
        </p:nvSpPr>
        <p:spPr>
          <a:xfrm>
            <a:off x="4314753" y="1607288"/>
            <a:ext cx="500700" cy="766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Proxima Nova"/>
                <a:ea typeface="Proxima Nova"/>
                <a:cs typeface="Proxima Nova"/>
                <a:sym typeface="Proxima Nova"/>
              </a:rPr>
              <a:t>4</a:t>
            </a:r>
            <a:endParaRPr b="1" sz="1800">
              <a:solidFill>
                <a:srgbClr val="FFFFFF"/>
              </a:solidFill>
              <a:latin typeface="Proxima Nova"/>
              <a:ea typeface="Proxima Nova"/>
              <a:cs typeface="Proxima Nova"/>
              <a:sym typeface="Proxima Nova"/>
            </a:endParaRPr>
          </a:p>
        </p:txBody>
      </p:sp>
      <p:sp>
        <p:nvSpPr>
          <p:cNvPr id="648" name="Google Shape;648;p58"/>
          <p:cNvSpPr txBox="1"/>
          <p:nvPr/>
        </p:nvSpPr>
        <p:spPr>
          <a:xfrm>
            <a:off x="478375" y="2830800"/>
            <a:ext cx="7962900" cy="176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2" name="Shape 652"/>
        <p:cNvGrpSpPr/>
        <p:nvPr/>
      </p:nvGrpSpPr>
      <p:grpSpPr>
        <a:xfrm>
          <a:off x="0" y="0"/>
          <a:ext cx="0" cy="0"/>
          <a:chOff x="0" y="0"/>
          <a:chExt cx="0" cy="0"/>
        </a:xfrm>
      </p:grpSpPr>
      <p:sp>
        <p:nvSpPr>
          <p:cNvPr id="653" name="Google Shape;653;p59"/>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2021 General Assembly</a:t>
            </a:r>
            <a:endParaRPr/>
          </a:p>
        </p:txBody>
      </p:sp>
      <p:sp>
        <p:nvSpPr>
          <p:cNvPr id="654" name="Google Shape;654;p59"/>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Product </a:t>
            </a:r>
            <a:r>
              <a:rPr lang="en"/>
              <a:t>Development Process</a:t>
            </a:r>
            <a:endParaRPr/>
          </a:p>
        </p:txBody>
      </p:sp>
      <p:graphicFrame>
        <p:nvGraphicFramePr>
          <p:cNvPr id="655" name="Google Shape;655;p59"/>
          <p:cNvGraphicFramePr/>
          <p:nvPr/>
        </p:nvGraphicFramePr>
        <p:xfrm>
          <a:off x="457200" y="908350"/>
          <a:ext cx="3000000" cy="3000000"/>
        </p:xfrm>
        <a:graphic>
          <a:graphicData uri="http://schemas.openxmlformats.org/drawingml/2006/table">
            <a:tbl>
              <a:tblPr>
                <a:noFill/>
                <a:tableStyleId>{348CAD56-33A2-433F-953C-6A80100E3405}</a:tableStyleId>
              </a:tblPr>
              <a:tblGrid>
                <a:gridCol w="1588425"/>
                <a:gridCol w="6641175"/>
              </a:tblGrid>
              <a:tr h="585450">
                <a:tc>
                  <a:txBody>
                    <a:bodyPr/>
                    <a:lstStyle/>
                    <a:p>
                      <a:pPr indent="0" lvl="0" marL="0" rtl="0" algn="l">
                        <a:spcBef>
                          <a:spcPts val="0"/>
                        </a:spcBef>
                        <a:spcAft>
                          <a:spcPts val="0"/>
                        </a:spcAft>
                        <a:buNone/>
                      </a:pPr>
                      <a:r>
                        <a:rPr b="1" lang="en" sz="1600">
                          <a:solidFill>
                            <a:srgbClr val="FFFFFF"/>
                          </a:solidFill>
                          <a:latin typeface="Proxima Nova"/>
                          <a:ea typeface="Proxima Nova"/>
                          <a:cs typeface="Proxima Nova"/>
                          <a:sym typeface="Proxima Nova"/>
                        </a:rPr>
                        <a:t>Conceive</a:t>
                      </a:r>
                      <a:endParaRPr b="1" sz="1600">
                        <a:solidFill>
                          <a:srgbClr val="FFFFFF"/>
                        </a:solidFill>
                        <a:latin typeface="Proxima Nova"/>
                        <a:ea typeface="Proxima Nova"/>
                        <a:cs typeface="Proxima Nova"/>
                        <a:sym typeface="Proxima Nova"/>
                      </a:endParaRPr>
                    </a:p>
                  </a:txBody>
                  <a:tcPr marT="91425" marB="91425" marR="91425" marL="91425" anchor="ctr">
                    <a:solidFill>
                      <a:schemeClr val="dk2"/>
                    </a:solidFill>
                  </a:tcPr>
                </a:tc>
                <a:tc>
                  <a:txBody>
                    <a:bodyPr/>
                    <a:lstStyle/>
                    <a:p>
                      <a:pPr indent="0" lvl="0" marL="0" rtl="0" algn="l">
                        <a:lnSpc>
                          <a:spcPct val="100000"/>
                        </a:lnSpc>
                        <a:spcBef>
                          <a:spcPts val="0"/>
                        </a:spcBef>
                        <a:spcAft>
                          <a:spcPts val="0"/>
                        </a:spcAft>
                        <a:buNone/>
                      </a:pPr>
                      <a:r>
                        <a:rPr lang="en" sz="1500">
                          <a:solidFill>
                            <a:schemeClr val="dk1"/>
                          </a:solidFill>
                          <a:latin typeface="Proxima Nova"/>
                          <a:ea typeface="Proxima Nova"/>
                          <a:cs typeface="Proxima Nova"/>
                          <a:sym typeface="Proxima Nova"/>
                        </a:rPr>
                        <a:t>Look for customer problems</a:t>
                      </a:r>
                      <a:r>
                        <a:rPr lang="en" sz="1500">
                          <a:solidFill>
                            <a:schemeClr val="dk1"/>
                          </a:solidFill>
                          <a:latin typeface="Proxima Nova"/>
                          <a:ea typeface="Proxima Nova"/>
                          <a:cs typeface="Proxima Nova"/>
                          <a:sym typeface="Proxima Nova"/>
                        </a:rPr>
                        <a:t> or complaints.</a:t>
                      </a:r>
                      <a:endParaRPr b="1" sz="1700">
                        <a:solidFill>
                          <a:schemeClr val="dk1"/>
                        </a:solidFill>
                        <a:latin typeface="Proxima Nova"/>
                        <a:ea typeface="Proxima Nova"/>
                        <a:cs typeface="Proxima Nova"/>
                        <a:sym typeface="Proxima Nova"/>
                      </a:endParaRPr>
                    </a:p>
                  </a:txBody>
                  <a:tcPr marT="91425" marB="91425" marR="91425" marL="91425" anchor="ctr">
                    <a:solidFill>
                      <a:srgbClr val="FFFFFF"/>
                    </a:solidFill>
                  </a:tcPr>
                </a:tc>
              </a:tr>
              <a:tr h="585450">
                <a:tc>
                  <a:txBody>
                    <a:bodyPr/>
                    <a:lstStyle/>
                    <a:p>
                      <a:pPr indent="0" lvl="0" marL="0" rtl="0" algn="l">
                        <a:spcBef>
                          <a:spcPts val="0"/>
                        </a:spcBef>
                        <a:spcAft>
                          <a:spcPts val="0"/>
                        </a:spcAft>
                        <a:buNone/>
                      </a:pPr>
                      <a:r>
                        <a:rPr b="1" lang="en" sz="1600">
                          <a:solidFill>
                            <a:srgbClr val="FFFFFF"/>
                          </a:solidFill>
                          <a:latin typeface="Proxima Nova"/>
                          <a:ea typeface="Proxima Nova"/>
                          <a:cs typeface="Proxima Nova"/>
                          <a:sym typeface="Proxima Nova"/>
                        </a:rPr>
                        <a:t>Plan</a:t>
                      </a:r>
                      <a:endParaRPr b="1" sz="1600">
                        <a:solidFill>
                          <a:srgbClr val="FFFFFF"/>
                        </a:solidFill>
                        <a:latin typeface="Proxima Nova"/>
                        <a:ea typeface="Proxima Nova"/>
                        <a:cs typeface="Proxima Nova"/>
                        <a:sym typeface="Proxima Nova"/>
                      </a:endParaRPr>
                    </a:p>
                  </a:txBody>
                  <a:tcPr marT="91425" marB="91425" marR="91425" marL="91425" anchor="ctr">
                    <a:solidFill>
                      <a:srgbClr val="000000"/>
                    </a:solidFill>
                  </a:tcPr>
                </a:tc>
                <a:tc>
                  <a:txBody>
                    <a:bodyPr/>
                    <a:lstStyle/>
                    <a:p>
                      <a:pPr indent="0" lvl="0" marL="0" rtl="0" algn="l">
                        <a:lnSpc>
                          <a:spcPct val="100000"/>
                        </a:lnSpc>
                        <a:spcBef>
                          <a:spcPts val="0"/>
                        </a:spcBef>
                        <a:spcAft>
                          <a:spcPts val="0"/>
                        </a:spcAft>
                        <a:buNone/>
                      </a:pPr>
                      <a:r>
                        <a:rPr lang="en" sz="1500">
                          <a:solidFill>
                            <a:schemeClr val="dk1"/>
                          </a:solidFill>
                          <a:latin typeface="Proxima Nova"/>
                          <a:ea typeface="Proxima Nova"/>
                          <a:cs typeface="Proxima Nova"/>
                          <a:sym typeface="Proxima Nova"/>
                        </a:rPr>
                        <a:t>Conduct research</a:t>
                      </a:r>
                      <a:r>
                        <a:rPr lang="en" sz="1500">
                          <a:solidFill>
                            <a:schemeClr val="dk1"/>
                          </a:solidFill>
                          <a:latin typeface="Proxima Nova"/>
                          <a:ea typeface="Proxima Nova"/>
                          <a:cs typeface="Proxima Nova"/>
                          <a:sym typeface="Proxima Nova"/>
                        </a:rPr>
                        <a:t> to assess the validity of your hypothesis and better understand your customers.</a:t>
                      </a:r>
                      <a:endParaRPr sz="1500">
                        <a:latin typeface="Proxima Nova"/>
                        <a:ea typeface="Proxima Nova"/>
                        <a:cs typeface="Proxima Nova"/>
                        <a:sym typeface="Proxima Nova"/>
                      </a:endParaRPr>
                    </a:p>
                  </a:txBody>
                  <a:tcPr marT="91425" marB="91425" marR="91425" marL="91425" anchor="ctr">
                    <a:solidFill>
                      <a:srgbClr val="FFFFFF"/>
                    </a:solidFill>
                  </a:tcPr>
                </a:tc>
              </a:tr>
              <a:tr h="371650">
                <a:tc>
                  <a:txBody>
                    <a:bodyPr/>
                    <a:lstStyle/>
                    <a:p>
                      <a:pPr indent="0" lvl="0" marL="0" rtl="0" algn="l">
                        <a:spcBef>
                          <a:spcPts val="0"/>
                        </a:spcBef>
                        <a:spcAft>
                          <a:spcPts val="0"/>
                        </a:spcAft>
                        <a:buNone/>
                      </a:pPr>
                      <a:r>
                        <a:rPr b="1" lang="en" sz="1600">
                          <a:latin typeface="Proxima Nova"/>
                          <a:ea typeface="Proxima Nova"/>
                          <a:cs typeface="Proxima Nova"/>
                          <a:sym typeface="Proxima Nova"/>
                        </a:rPr>
                        <a:t>Develop</a:t>
                      </a:r>
                      <a:endParaRPr b="1" sz="1600">
                        <a:latin typeface="Proxima Nova"/>
                        <a:ea typeface="Proxima Nova"/>
                        <a:cs typeface="Proxima Nova"/>
                        <a:sym typeface="Proxima Nova"/>
                      </a:endParaRPr>
                    </a:p>
                  </a:txBody>
                  <a:tcPr marT="91425" marB="91425" marR="91425" marL="91425" anchor="ctr">
                    <a:solidFill>
                      <a:schemeClr val="accent1"/>
                    </a:solidFill>
                  </a:tcPr>
                </a:tc>
                <a:tc>
                  <a:txBody>
                    <a:bodyPr/>
                    <a:lstStyle/>
                    <a:p>
                      <a:pPr indent="0" lvl="0" marL="0" rtl="0" algn="l">
                        <a:lnSpc>
                          <a:spcPct val="100000"/>
                        </a:lnSpc>
                        <a:spcBef>
                          <a:spcPts val="0"/>
                        </a:spcBef>
                        <a:spcAft>
                          <a:spcPts val="0"/>
                        </a:spcAft>
                        <a:buNone/>
                      </a:pPr>
                      <a:r>
                        <a:rPr lang="en" sz="1500">
                          <a:solidFill>
                            <a:schemeClr val="dk1"/>
                          </a:solidFill>
                          <a:latin typeface="Proxima Nova"/>
                          <a:ea typeface="Proxima Nova"/>
                          <a:cs typeface="Proxima Nova"/>
                          <a:sym typeface="Proxima Nova"/>
                        </a:rPr>
                        <a:t>Determine the priority, scope, and requirements</a:t>
                      </a:r>
                      <a:r>
                        <a:rPr lang="en" sz="1500">
                          <a:solidFill>
                            <a:schemeClr val="dk1"/>
                          </a:solidFill>
                          <a:latin typeface="Proxima Nova"/>
                          <a:ea typeface="Proxima Nova"/>
                          <a:cs typeface="Proxima Nova"/>
                          <a:sym typeface="Proxima Nova"/>
                        </a:rPr>
                        <a:t> of features to be built.</a:t>
                      </a:r>
                      <a:endParaRPr sz="1500">
                        <a:latin typeface="Proxima Nova"/>
                        <a:ea typeface="Proxima Nova"/>
                        <a:cs typeface="Proxima Nova"/>
                        <a:sym typeface="Proxima Nova"/>
                      </a:endParaRPr>
                    </a:p>
                  </a:txBody>
                  <a:tcPr marT="91425" marB="91425" marR="91425" marL="91425" anchor="ctr">
                    <a:solidFill>
                      <a:srgbClr val="FFFFFF"/>
                    </a:solidFill>
                  </a:tcPr>
                </a:tc>
              </a:tr>
              <a:tr h="371650">
                <a:tc>
                  <a:txBody>
                    <a:bodyPr/>
                    <a:lstStyle/>
                    <a:p>
                      <a:pPr indent="0" lvl="0" marL="0" rtl="0" algn="l">
                        <a:spcBef>
                          <a:spcPts val="0"/>
                        </a:spcBef>
                        <a:spcAft>
                          <a:spcPts val="0"/>
                        </a:spcAft>
                        <a:buNone/>
                      </a:pPr>
                      <a:r>
                        <a:rPr b="1" lang="en" sz="1600">
                          <a:solidFill>
                            <a:srgbClr val="FFFFFF"/>
                          </a:solidFill>
                          <a:latin typeface="Proxima Nova"/>
                          <a:ea typeface="Proxima Nova"/>
                          <a:cs typeface="Proxima Nova"/>
                          <a:sym typeface="Proxima Nova"/>
                        </a:rPr>
                        <a:t>Launch</a:t>
                      </a:r>
                      <a:endParaRPr b="1" sz="1600">
                        <a:solidFill>
                          <a:srgbClr val="FFFFFF"/>
                        </a:solidFill>
                        <a:latin typeface="Proxima Nova"/>
                        <a:ea typeface="Proxima Nova"/>
                        <a:cs typeface="Proxima Nova"/>
                        <a:sym typeface="Proxima Nova"/>
                      </a:endParaRPr>
                    </a:p>
                  </a:txBody>
                  <a:tcPr marT="91425" marB="91425" marR="91425" marL="91425" anchor="ctr">
                    <a:solidFill>
                      <a:schemeClr val="lt2"/>
                    </a:solidFill>
                  </a:tcPr>
                </a:tc>
                <a:tc>
                  <a:txBody>
                    <a:bodyPr/>
                    <a:lstStyle/>
                    <a:p>
                      <a:pPr indent="0" lvl="0" marL="0" rtl="0" algn="l">
                        <a:lnSpc>
                          <a:spcPct val="100000"/>
                        </a:lnSpc>
                        <a:spcBef>
                          <a:spcPts val="0"/>
                        </a:spcBef>
                        <a:spcAft>
                          <a:spcPts val="0"/>
                        </a:spcAft>
                        <a:buNone/>
                      </a:pPr>
                      <a:r>
                        <a:rPr lang="en" sz="1500">
                          <a:solidFill>
                            <a:schemeClr val="dk1"/>
                          </a:solidFill>
                          <a:latin typeface="Proxima Nova"/>
                          <a:ea typeface="Proxima Nova"/>
                          <a:cs typeface="Proxima Nova"/>
                          <a:sym typeface="Proxima Nova"/>
                        </a:rPr>
                        <a:t>Support marketing and sales in </a:t>
                      </a:r>
                      <a:r>
                        <a:rPr lang="en" sz="1500">
                          <a:solidFill>
                            <a:schemeClr val="dk1"/>
                          </a:solidFill>
                          <a:latin typeface="Proxima Nova"/>
                          <a:ea typeface="Proxima Nova"/>
                          <a:cs typeface="Proxima Nova"/>
                          <a:sym typeface="Proxima Nova"/>
                        </a:rPr>
                        <a:t>positioning the product</a:t>
                      </a:r>
                      <a:r>
                        <a:rPr lang="en" sz="1500">
                          <a:solidFill>
                            <a:schemeClr val="dk1"/>
                          </a:solidFill>
                          <a:latin typeface="Proxima Nova"/>
                          <a:ea typeface="Proxima Nova"/>
                          <a:cs typeface="Proxima Nova"/>
                          <a:sym typeface="Proxima Nova"/>
                        </a:rPr>
                        <a:t> for customers.</a:t>
                      </a:r>
                      <a:endParaRPr sz="1500">
                        <a:latin typeface="Proxima Nova"/>
                        <a:ea typeface="Proxima Nova"/>
                        <a:cs typeface="Proxima Nova"/>
                        <a:sym typeface="Proxima Nova"/>
                      </a:endParaRPr>
                    </a:p>
                  </a:txBody>
                  <a:tcPr marT="91425" marB="91425" marR="91425" marL="91425" anchor="ctr">
                    <a:solidFill>
                      <a:srgbClr val="FFFFFF"/>
                    </a:solidFill>
                  </a:tcPr>
                </a:tc>
              </a:tr>
              <a:tr h="371650">
                <a:tc>
                  <a:txBody>
                    <a:bodyPr/>
                    <a:lstStyle/>
                    <a:p>
                      <a:pPr indent="0" lvl="0" marL="0" rtl="0" algn="l">
                        <a:spcBef>
                          <a:spcPts val="0"/>
                        </a:spcBef>
                        <a:spcAft>
                          <a:spcPts val="0"/>
                        </a:spcAft>
                        <a:buNone/>
                      </a:pPr>
                      <a:r>
                        <a:rPr b="1" lang="en" sz="1600">
                          <a:latin typeface="Proxima Nova"/>
                          <a:ea typeface="Proxima Nova"/>
                          <a:cs typeface="Proxima Nova"/>
                          <a:sym typeface="Proxima Nova"/>
                        </a:rPr>
                        <a:t>Iterate</a:t>
                      </a:r>
                      <a:endParaRPr b="1" sz="1600">
                        <a:latin typeface="Proxima Nova"/>
                        <a:ea typeface="Proxima Nova"/>
                        <a:cs typeface="Proxima Nova"/>
                        <a:sym typeface="Proxima Nova"/>
                      </a:endParaRPr>
                    </a:p>
                  </a:txBody>
                  <a:tcPr marT="91425" marB="91425" marR="91425" marL="91425" anchor="ctr">
                    <a:solidFill>
                      <a:schemeClr val="accent2"/>
                    </a:solidFill>
                  </a:tcPr>
                </a:tc>
                <a:tc>
                  <a:txBody>
                    <a:bodyPr/>
                    <a:lstStyle/>
                    <a:p>
                      <a:pPr indent="0" lvl="0" marL="0" rtl="0" algn="l">
                        <a:lnSpc>
                          <a:spcPct val="100000"/>
                        </a:lnSpc>
                        <a:spcBef>
                          <a:spcPts val="0"/>
                        </a:spcBef>
                        <a:spcAft>
                          <a:spcPts val="0"/>
                        </a:spcAft>
                        <a:buNone/>
                      </a:pPr>
                      <a:r>
                        <a:rPr lang="en" sz="1500">
                          <a:solidFill>
                            <a:schemeClr val="dk1"/>
                          </a:solidFill>
                          <a:latin typeface="Proxima Nova"/>
                          <a:ea typeface="Proxima Nova"/>
                          <a:cs typeface="Proxima Nova"/>
                          <a:sym typeface="Proxima Nova"/>
                        </a:rPr>
                        <a:t>Gather data</a:t>
                      </a:r>
                      <a:r>
                        <a:rPr lang="en" sz="1500">
                          <a:solidFill>
                            <a:schemeClr val="dk1"/>
                          </a:solidFill>
                          <a:latin typeface="Proxima Nova"/>
                          <a:ea typeface="Proxima Nova"/>
                          <a:cs typeface="Proxima Nova"/>
                          <a:sym typeface="Proxima Nova"/>
                        </a:rPr>
                        <a:t> to determine what aspects of the product are successful.</a:t>
                      </a:r>
                      <a:endParaRPr sz="1500">
                        <a:latin typeface="Proxima Nova"/>
                        <a:ea typeface="Proxima Nova"/>
                        <a:cs typeface="Proxima Nova"/>
                        <a:sym typeface="Proxima Nova"/>
                      </a:endParaRPr>
                    </a:p>
                  </a:txBody>
                  <a:tcPr marT="91425" marB="91425" marR="91425" marL="91425" anchor="ctr">
                    <a:solidFill>
                      <a:srgbClr val="FFFFFF"/>
                    </a:solidFill>
                  </a:tcPr>
                </a:tc>
              </a:tr>
              <a:tr h="371650">
                <a:tc>
                  <a:txBody>
                    <a:bodyPr/>
                    <a:lstStyle/>
                    <a:p>
                      <a:pPr indent="0" lvl="0" marL="0" rtl="0" algn="l">
                        <a:spcBef>
                          <a:spcPts val="0"/>
                        </a:spcBef>
                        <a:spcAft>
                          <a:spcPts val="0"/>
                        </a:spcAft>
                        <a:buNone/>
                      </a:pPr>
                      <a:r>
                        <a:rPr b="1" lang="en" sz="1600">
                          <a:latin typeface="Proxima Nova"/>
                          <a:ea typeface="Proxima Nova"/>
                          <a:cs typeface="Proxima Nova"/>
                          <a:sym typeface="Proxima Nova"/>
                        </a:rPr>
                        <a:t>Steady State</a:t>
                      </a:r>
                      <a:endParaRPr b="1" sz="1600">
                        <a:latin typeface="Proxima Nova"/>
                        <a:ea typeface="Proxima Nova"/>
                        <a:cs typeface="Proxima Nova"/>
                        <a:sym typeface="Proxima Nova"/>
                      </a:endParaRPr>
                    </a:p>
                  </a:txBody>
                  <a:tcPr marT="91425" marB="91425" marR="91425" marL="91425" anchor="ctr">
                    <a:solidFill>
                      <a:schemeClr val="accent3"/>
                    </a:solidFill>
                  </a:tcPr>
                </a:tc>
                <a:tc>
                  <a:txBody>
                    <a:bodyPr/>
                    <a:lstStyle/>
                    <a:p>
                      <a:pPr indent="0" lvl="0" marL="0" rtl="0" algn="l">
                        <a:lnSpc>
                          <a:spcPct val="100000"/>
                        </a:lnSpc>
                        <a:spcBef>
                          <a:spcPts val="0"/>
                        </a:spcBef>
                        <a:spcAft>
                          <a:spcPts val="0"/>
                        </a:spcAft>
                        <a:buNone/>
                      </a:pPr>
                      <a:r>
                        <a:rPr lang="en" sz="1500">
                          <a:solidFill>
                            <a:schemeClr val="dk1"/>
                          </a:solidFill>
                          <a:latin typeface="Proxima Nova"/>
                          <a:ea typeface="Proxima Nova"/>
                          <a:cs typeface="Proxima Nova"/>
                          <a:sym typeface="Proxima Nova"/>
                        </a:rPr>
                        <a:t>Analyze and </a:t>
                      </a:r>
                      <a:r>
                        <a:rPr lang="en" sz="1500">
                          <a:solidFill>
                            <a:schemeClr val="dk1"/>
                          </a:solidFill>
                          <a:latin typeface="Proxima Nova"/>
                          <a:ea typeface="Proxima Nova"/>
                          <a:cs typeface="Proxima Nova"/>
                          <a:sym typeface="Proxima Nova"/>
                        </a:rPr>
                        <a:t>optimize ROI</a:t>
                      </a:r>
                      <a:r>
                        <a:rPr lang="en" sz="1500">
                          <a:solidFill>
                            <a:schemeClr val="dk1"/>
                          </a:solidFill>
                          <a:latin typeface="Proxima Nova"/>
                          <a:ea typeface="Proxima Nova"/>
                          <a:cs typeface="Proxima Nova"/>
                          <a:sym typeface="Proxima Nova"/>
                        </a:rPr>
                        <a:t>.</a:t>
                      </a:r>
                      <a:endParaRPr sz="1500">
                        <a:latin typeface="Proxima Nova"/>
                        <a:ea typeface="Proxima Nova"/>
                        <a:cs typeface="Proxima Nova"/>
                        <a:sym typeface="Proxima Nova"/>
                      </a:endParaRPr>
                    </a:p>
                  </a:txBody>
                  <a:tcPr marT="91425" marB="91425" marR="91425" marL="91425" anchor="ctr">
                    <a:solidFill>
                      <a:srgbClr val="FFFFFF"/>
                    </a:solidFill>
                  </a:tcPr>
                </a:tc>
              </a:tr>
              <a:tr h="585450">
                <a:tc>
                  <a:txBody>
                    <a:bodyPr/>
                    <a:lstStyle/>
                    <a:p>
                      <a:pPr indent="0" lvl="0" marL="0" rtl="0" algn="l">
                        <a:spcBef>
                          <a:spcPts val="0"/>
                        </a:spcBef>
                        <a:spcAft>
                          <a:spcPts val="0"/>
                        </a:spcAft>
                        <a:buNone/>
                      </a:pPr>
                      <a:r>
                        <a:rPr b="1" lang="en" sz="1600">
                          <a:solidFill>
                            <a:srgbClr val="FFFFFF"/>
                          </a:solidFill>
                          <a:latin typeface="Proxima Nova"/>
                          <a:ea typeface="Proxima Nova"/>
                          <a:cs typeface="Proxima Nova"/>
                          <a:sym typeface="Proxima Nova"/>
                        </a:rPr>
                        <a:t>Maintain or Kill</a:t>
                      </a:r>
                      <a:endParaRPr b="1" sz="1600">
                        <a:solidFill>
                          <a:srgbClr val="FFFFFF"/>
                        </a:solidFill>
                        <a:latin typeface="Proxima Nova"/>
                        <a:ea typeface="Proxima Nova"/>
                        <a:cs typeface="Proxima Nova"/>
                        <a:sym typeface="Proxima Nova"/>
                      </a:endParaRPr>
                    </a:p>
                  </a:txBody>
                  <a:tcPr marT="91425" marB="91425" marR="91425" marL="91425" anchor="ctr">
                    <a:solidFill>
                      <a:schemeClr val="accent4"/>
                    </a:solidFill>
                  </a:tcPr>
                </a:tc>
                <a:tc>
                  <a:txBody>
                    <a:bodyPr/>
                    <a:lstStyle/>
                    <a:p>
                      <a:pPr indent="0" lvl="0" marL="0" rtl="0" algn="l">
                        <a:lnSpc>
                          <a:spcPct val="100000"/>
                        </a:lnSpc>
                        <a:spcBef>
                          <a:spcPts val="0"/>
                        </a:spcBef>
                        <a:spcAft>
                          <a:spcPts val="0"/>
                        </a:spcAft>
                        <a:buNone/>
                      </a:pPr>
                      <a:r>
                        <a:rPr lang="en" sz="1500">
                          <a:solidFill>
                            <a:schemeClr val="dk1"/>
                          </a:solidFill>
                          <a:latin typeface="Proxima Nova"/>
                          <a:ea typeface="Proxima Nova"/>
                          <a:cs typeface="Proxima Nova"/>
                          <a:sym typeface="Proxima Nova"/>
                        </a:rPr>
                        <a:t>Decide if it’s financially viable to </a:t>
                      </a:r>
                      <a:r>
                        <a:rPr lang="en" sz="1500">
                          <a:solidFill>
                            <a:schemeClr val="dk1"/>
                          </a:solidFill>
                          <a:latin typeface="Proxima Nova"/>
                          <a:ea typeface="Proxima Nova"/>
                          <a:cs typeface="Proxima Nova"/>
                          <a:sym typeface="Proxima Nova"/>
                        </a:rPr>
                        <a:t>maintain a product or sunset it</a:t>
                      </a:r>
                      <a:r>
                        <a:rPr lang="en" sz="1500">
                          <a:solidFill>
                            <a:schemeClr val="dk1"/>
                          </a:solidFill>
                          <a:latin typeface="Proxima Nova"/>
                          <a:ea typeface="Proxima Nova"/>
                          <a:cs typeface="Proxima Nova"/>
                          <a:sym typeface="Proxima Nova"/>
                        </a:rPr>
                        <a:t> and move on.</a:t>
                      </a:r>
                      <a:endParaRPr sz="1500">
                        <a:latin typeface="Proxima Nova"/>
                        <a:ea typeface="Proxima Nova"/>
                        <a:cs typeface="Proxima Nova"/>
                        <a:sym typeface="Proxima Nova"/>
                      </a:endParaRPr>
                    </a:p>
                  </a:txBody>
                  <a:tcPr marT="91425" marB="91425" marR="91425" marL="91425" anchor="ctr">
                    <a:solidFill>
                      <a:srgbClr val="FFFFFF"/>
                    </a:solidFill>
                  </a:tcPr>
                </a:tc>
              </a:tr>
            </a:tbl>
          </a:graphicData>
        </a:graphic>
      </p:graphicFrame>
      <p:sp>
        <p:nvSpPr>
          <p:cNvPr id="656" name="Google Shape;656;p59"/>
          <p:cNvSpPr txBox="1"/>
          <p:nvPr>
            <p:ph idx="1"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0" name="Shape 660"/>
        <p:cNvGrpSpPr/>
        <p:nvPr/>
      </p:nvGrpSpPr>
      <p:grpSpPr>
        <a:xfrm>
          <a:off x="0" y="0"/>
          <a:ext cx="0" cy="0"/>
          <a:chOff x="0" y="0"/>
          <a:chExt cx="0" cy="0"/>
        </a:xfrm>
      </p:grpSpPr>
      <p:sp>
        <p:nvSpPr>
          <p:cNvPr id="661" name="Google Shape;661;p60"/>
          <p:cNvSpPr txBox="1"/>
          <p:nvPr>
            <p:ph idx="1" type="body"/>
          </p:nvPr>
        </p:nvSpPr>
        <p:spPr>
          <a:xfrm>
            <a:off x="457200" y="1143000"/>
            <a:ext cx="8229600" cy="293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Now that we’ve seen the </a:t>
            </a:r>
            <a:r>
              <a:rPr lang="en"/>
              <a:t>product development </a:t>
            </a:r>
            <a:r>
              <a:rPr lang="en"/>
              <a:t>process</a:t>
            </a:r>
            <a:r>
              <a:rPr lang="en"/>
              <a:t>…</a:t>
            </a:r>
            <a:endParaRPr/>
          </a:p>
          <a:p>
            <a:pPr indent="-342900" lvl="0" marL="457200" rtl="0" algn="l">
              <a:spcBef>
                <a:spcPts val="1600"/>
              </a:spcBef>
              <a:spcAft>
                <a:spcPts val="0"/>
              </a:spcAft>
              <a:buSzPts val="1800"/>
              <a:buChar char="●"/>
            </a:pPr>
            <a:r>
              <a:rPr lang="en"/>
              <a:t>Which phases stand out to you? Why? </a:t>
            </a:r>
            <a:endParaRPr/>
          </a:p>
          <a:p>
            <a:pPr indent="-342900" lvl="0" marL="457200" rtl="0" algn="l">
              <a:spcBef>
                <a:spcPts val="0"/>
              </a:spcBef>
              <a:spcAft>
                <a:spcPts val="0"/>
              </a:spcAft>
              <a:buSzPts val="1800"/>
              <a:buChar char="●"/>
            </a:pPr>
            <a:r>
              <a:rPr lang="en"/>
              <a:t>Which phases seem the most complicated? </a:t>
            </a:r>
            <a:endParaRPr/>
          </a:p>
          <a:p>
            <a:pPr indent="-342900" lvl="0" marL="457200" rtl="0" algn="l">
              <a:spcBef>
                <a:spcPts val="0"/>
              </a:spcBef>
              <a:spcAft>
                <a:spcPts val="0"/>
              </a:spcAft>
              <a:buSzPts val="1800"/>
              <a:buChar char="●"/>
            </a:pPr>
            <a:r>
              <a:rPr lang="en"/>
              <a:t>Which phases do you have the most questions about? </a:t>
            </a:r>
            <a:endParaRPr/>
          </a:p>
        </p:txBody>
      </p:sp>
      <p:sp>
        <p:nvSpPr>
          <p:cNvPr id="662" name="Google Shape;662;p60"/>
          <p:cNvSpPr txBox="1"/>
          <p:nvPr>
            <p:ph type="title"/>
          </p:nvPr>
        </p:nvSpPr>
        <p:spPr>
          <a:xfrm>
            <a:off x="908850" y="237038"/>
            <a:ext cx="5009400" cy="45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Process Debrief</a:t>
            </a:r>
            <a:endParaRPr/>
          </a:p>
        </p:txBody>
      </p:sp>
      <p:sp>
        <p:nvSpPr>
          <p:cNvPr id="663" name="Google Shape;663;p60"/>
          <p:cNvSpPr txBox="1"/>
          <p:nvPr>
            <p:ph idx="2"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
        <p:nvSpPr>
          <p:cNvPr id="664" name="Google Shape;664;p60"/>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2021 General Assembly</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8" name="Shape 668"/>
        <p:cNvGrpSpPr/>
        <p:nvPr/>
      </p:nvGrpSpPr>
      <p:grpSpPr>
        <a:xfrm>
          <a:off x="0" y="0"/>
          <a:ext cx="0" cy="0"/>
          <a:chOff x="0" y="0"/>
          <a:chExt cx="0" cy="0"/>
        </a:xfrm>
      </p:grpSpPr>
      <p:sp>
        <p:nvSpPr>
          <p:cNvPr id="669" name="Google Shape;669;p61"/>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a:t>
            </a:r>
            <a:r>
              <a:rPr lang="en"/>
              <a:t>Work Gets Done</a:t>
            </a:r>
            <a:endParaRPr/>
          </a:p>
        </p:txBody>
      </p:sp>
      <p:sp>
        <p:nvSpPr>
          <p:cNvPr id="670" name="Google Shape;670;p61"/>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2021 General Assembly</a:t>
            </a:r>
            <a:endParaRPr/>
          </a:p>
        </p:txBody>
      </p:sp>
      <p:sp>
        <p:nvSpPr>
          <p:cNvPr id="671" name="Google Shape;671;p61"/>
          <p:cNvSpPr/>
          <p:nvPr/>
        </p:nvSpPr>
        <p:spPr>
          <a:xfrm>
            <a:off x="-6162695" y="4003366"/>
            <a:ext cx="874800" cy="383100"/>
          </a:xfrm>
          <a:prstGeom prst="rightArrow">
            <a:avLst>
              <a:gd fmla="val 63429" name="adj1"/>
              <a:gd fmla="val 61901" name="adj2"/>
            </a:avLst>
          </a:prstGeom>
          <a:solidFill>
            <a:srgbClr val="FFB0C3"/>
          </a:solidFill>
          <a:ln>
            <a:noFill/>
          </a:ln>
        </p:spPr>
        <p:txBody>
          <a:bodyPr anchorCtr="0" anchor="ctr" bIns="50750" lIns="50750" spcFirstLastPara="1" rIns="50750" wrap="square" tIns="50750">
            <a:noAutofit/>
          </a:bodyPr>
          <a:lstStyle/>
          <a:p>
            <a:pPr indent="0" lvl="0" marL="0" marR="0" rtl="0" algn="ctr">
              <a:lnSpc>
                <a:spcPct val="100000"/>
              </a:lnSpc>
              <a:spcBef>
                <a:spcPts val="0"/>
              </a:spcBef>
              <a:spcAft>
                <a:spcPts val="0"/>
              </a:spcAft>
              <a:buClr>
                <a:srgbClr val="FFFFFF"/>
              </a:buClr>
              <a:buSzPts val="5300"/>
              <a:buFont typeface="Helvetica Neue"/>
              <a:buNone/>
            </a:pPr>
            <a:r>
              <a:t/>
            </a:r>
            <a:endParaRPr b="0" i="0" sz="5300" u="none" cap="none" strike="noStrike">
              <a:solidFill>
                <a:srgbClr val="FFFFFF"/>
              </a:solidFill>
              <a:latin typeface="Helvetica Neue"/>
              <a:ea typeface="Helvetica Neue"/>
              <a:cs typeface="Helvetica Neue"/>
              <a:sym typeface="Helvetica Neue"/>
            </a:endParaRPr>
          </a:p>
        </p:txBody>
      </p:sp>
      <p:grpSp>
        <p:nvGrpSpPr>
          <p:cNvPr id="672" name="Google Shape;672;p61"/>
          <p:cNvGrpSpPr/>
          <p:nvPr/>
        </p:nvGrpSpPr>
        <p:grpSpPr>
          <a:xfrm>
            <a:off x="887992" y="1489703"/>
            <a:ext cx="1563600" cy="1519200"/>
            <a:chOff x="532504" y="1493753"/>
            <a:chExt cx="1563600" cy="1519200"/>
          </a:xfrm>
        </p:grpSpPr>
        <p:sp>
          <p:nvSpPr>
            <p:cNvPr id="673" name="Google Shape;673;p61"/>
            <p:cNvSpPr/>
            <p:nvPr/>
          </p:nvSpPr>
          <p:spPr>
            <a:xfrm>
              <a:off x="532504" y="1493753"/>
              <a:ext cx="1563600" cy="1519200"/>
            </a:xfrm>
            <a:prstGeom prst="ellipse">
              <a:avLst/>
            </a:prstGeom>
            <a:solidFill>
              <a:srgbClr val="92EFE0"/>
            </a:solidFill>
            <a:ln>
              <a:noFill/>
            </a:ln>
          </p:spPr>
          <p:txBody>
            <a:bodyPr anchorCtr="0" anchor="t" bIns="26800" lIns="26800" spcFirstLastPara="1" rIns="26800" wrap="square" tIns="26800">
              <a:noAutofit/>
            </a:bodyPr>
            <a:lstStyle/>
            <a:p>
              <a:pPr indent="0" lvl="0" marL="0" marR="0" rtl="0" algn="ctr">
                <a:lnSpc>
                  <a:spcPct val="100000"/>
                </a:lnSpc>
                <a:spcBef>
                  <a:spcPts val="0"/>
                </a:spcBef>
                <a:spcAft>
                  <a:spcPts val="0"/>
                </a:spcAft>
                <a:buClr>
                  <a:srgbClr val="FFFFFF"/>
                </a:buClr>
                <a:buSzPts val="3800"/>
                <a:buFont typeface="Helvetica Neue"/>
                <a:buNone/>
              </a:pPr>
              <a:r>
                <a:t/>
              </a:r>
              <a:endParaRPr b="0" i="0" sz="3800" u="none" cap="none" strike="noStrike">
                <a:solidFill>
                  <a:srgbClr val="FFFFFF"/>
                </a:solidFill>
                <a:latin typeface="Helvetica Neue"/>
                <a:ea typeface="Helvetica Neue"/>
                <a:cs typeface="Helvetica Neue"/>
                <a:sym typeface="Helvetica Neue"/>
              </a:endParaRPr>
            </a:p>
          </p:txBody>
        </p:sp>
        <p:pic>
          <p:nvPicPr>
            <p:cNvPr id="674" name="Google Shape;674;p61"/>
            <p:cNvPicPr preferRelativeResize="0"/>
            <p:nvPr/>
          </p:nvPicPr>
          <p:blipFill rotWithShape="1">
            <a:blip r:embed="rId3">
              <a:alphaModFix/>
            </a:blip>
            <a:srcRect b="0" l="0" r="0" t="0"/>
            <a:stretch/>
          </p:blipFill>
          <p:spPr>
            <a:xfrm flipH="1">
              <a:off x="839960" y="1778086"/>
              <a:ext cx="948672" cy="948672"/>
            </a:xfrm>
            <a:custGeom>
              <a:rect b="b" l="l" r="r" t="t"/>
              <a:pathLst>
                <a:path extrusionOk="0" h="21600" w="21600">
                  <a:moveTo>
                    <a:pt x="0" y="0"/>
                  </a:moveTo>
                  <a:lnTo>
                    <a:pt x="0" y="10800"/>
                  </a:lnTo>
                  <a:lnTo>
                    <a:pt x="0" y="21600"/>
                  </a:lnTo>
                  <a:lnTo>
                    <a:pt x="5870" y="21600"/>
                  </a:lnTo>
                  <a:cubicBezTo>
                    <a:pt x="9097" y="21600"/>
                    <a:pt x="11676" y="21495"/>
                    <a:pt x="11600" y="21371"/>
                  </a:cubicBezTo>
                  <a:cubicBezTo>
                    <a:pt x="11292" y="20863"/>
                    <a:pt x="12006" y="17972"/>
                    <a:pt x="12706" y="16899"/>
                  </a:cubicBezTo>
                  <a:cubicBezTo>
                    <a:pt x="13211" y="16124"/>
                    <a:pt x="13613" y="14813"/>
                    <a:pt x="13938" y="12896"/>
                  </a:cubicBezTo>
                  <a:cubicBezTo>
                    <a:pt x="14012" y="12459"/>
                    <a:pt x="14108" y="12051"/>
                    <a:pt x="14205" y="11651"/>
                  </a:cubicBezTo>
                  <a:cubicBezTo>
                    <a:pt x="14307" y="11169"/>
                    <a:pt x="14425" y="10735"/>
                    <a:pt x="14580" y="10343"/>
                  </a:cubicBezTo>
                  <a:cubicBezTo>
                    <a:pt x="15087" y="8871"/>
                    <a:pt x="15743" y="7849"/>
                    <a:pt x="16416" y="7585"/>
                  </a:cubicBezTo>
                  <a:cubicBezTo>
                    <a:pt x="16736" y="7194"/>
                    <a:pt x="17027" y="6824"/>
                    <a:pt x="17331" y="6423"/>
                  </a:cubicBezTo>
                  <a:cubicBezTo>
                    <a:pt x="18247" y="4666"/>
                    <a:pt x="20476" y="2803"/>
                    <a:pt x="21251" y="3132"/>
                  </a:cubicBezTo>
                  <a:cubicBezTo>
                    <a:pt x="21351" y="3156"/>
                    <a:pt x="21425" y="3097"/>
                    <a:pt x="21479" y="2948"/>
                  </a:cubicBezTo>
                  <a:cubicBezTo>
                    <a:pt x="21551" y="2708"/>
                    <a:pt x="21599" y="2279"/>
                    <a:pt x="21600" y="1684"/>
                  </a:cubicBezTo>
                  <a:cubicBezTo>
                    <a:pt x="21600" y="1677"/>
                    <a:pt x="21600" y="1671"/>
                    <a:pt x="21600" y="1664"/>
                  </a:cubicBezTo>
                  <a:lnTo>
                    <a:pt x="21600" y="1639"/>
                  </a:lnTo>
                  <a:lnTo>
                    <a:pt x="21600" y="0"/>
                  </a:lnTo>
                  <a:lnTo>
                    <a:pt x="10800" y="0"/>
                  </a:lnTo>
                  <a:lnTo>
                    <a:pt x="0" y="0"/>
                  </a:lnTo>
                  <a:close/>
                </a:path>
              </a:pathLst>
            </a:custGeom>
            <a:noFill/>
            <a:ln>
              <a:noFill/>
            </a:ln>
          </p:spPr>
        </p:pic>
      </p:grpSp>
      <p:grpSp>
        <p:nvGrpSpPr>
          <p:cNvPr id="675" name="Google Shape;675;p61"/>
          <p:cNvGrpSpPr/>
          <p:nvPr/>
        </p:nvGrpSpPr>
        <p:grpSpPr>
          <a:xfrm>
            <a:off x="3748717" y="1489710"/>
            <a:ext cx="1563600" cy="1519200"/>
            <a:chOff x="457204" y="1713385"/>
            <a:chExt cx="1563600" cy="1519200"/>
          </a:xfrm>
        </p:grpSpPr>
        <p:sp>
          <p:nvSpPr>
            <p:cNvPr id="676" name="Google Shape;676;p61"/>
            <p:cNvSpPr/>
            <p:nvPr/>
          </p:nvSpPr>
          <p:spPr>
            <a:xfrm>
              <a:off x="457204" y="1713385"/>
              <a:ext cx="1563600" cy="1519200"/>
            </a:xfrm>
            <a:prstGeom prst="ellipse">
              <a:avLst/>
            </a:prstGeom>
            <a:solidFill>
              <a:srgbClr val="FFB0C3"/>
            </a:solidFill>
            <a:ln>
              <a:noFill/>
            </a:ln>
          </p:spPr>
          <p:txBody>
            <a:bodyPr anchorCtr="0" anchor="t" bIns="26800" lIns="26800" spcFirstLastPara="1" rIns="26800" wrap="square" tIns="26800">
              <a:noAutofit/>
            </a:bodyPr>
            <a:lstStyle/>
            <a:p>
              <a:pPr indent="0" lvl="0" marL="0" marR="0" rtl="0" algn="ctr">
                <a:lnSpc>
                  <a:spcPct val="100000"/>
                </a:lnSpc>
                <a:spcBef>
                  <a:spcPts val="0"/>
                </a:spcBef>
                <a:spcAft>
                  <a:spcPts val="0"/>
                </a:spcAft>
                <a:buClr>
                  <a:srgbClr val="FFFFFF"/>
                </a:buClr>
                <a:buSzPts val="3800"/>
                <a:buFont typeface="Helvetica Neue"/>
                <a:buNone/>
              </a:pPr>
              <a:r>
                <a:t/>
              </a:r>
              <a:endParaRPr b="0" i="0" sz="3800" u="none" cap="none" strike="noStrike">
                <a:solidFill>
                  <a:srgbClr val="FFFFFF"/>
                </a:solidFill>
                <a:latin typeface="Helvetica Neue"/>
                <a:ea typeface="Helvetica Neue"/>
                <a:cs typeface="Helvetica Neue"/>
                <a:sym typeface="Helvetica Neue"/>
              </a:endParaRPr>
            </a:p>
          </p:txBody>
        </p:sp>
        <p:pic>
          <p:nvPicPr>
            <p:cNvPr id="677" name="Google Shape;677;p61"/>
            <p:cNvPicPr preferRelativeResize="0"/>
            <p:nvPr/>
          </p:nvPicPr>
          <p:blipFill rotWithShape="1">
            <a:blip r:embed="rId4">
              <a:alphaModFix/>
            </a:blip>
            <a:srcRect b="25148" l="0" r="0" t="8233"/>
            <a:stretch/>
          </p:blipFill>
          <p:spPr>
            <a:xfrm>
              <a:off x="752030" y="2066759"/>
              <a:ext cx="1032407" cy="803751"/>
            </a:xfrm>
            <a:prstGeom prst="rect">
              <a:avLst/>
            </a:prstGeom>
            <a:noFill/>
            <a:ln>
              <a:noFill/>
            </a:ln>
          </p:spPr>
        </p:pic>
      </p:grpSp>
      <p:grpSp>
        <p:nvGrpSpPr>
          <p:cNvPr id="678" name="Google Shape;678;p61"/>
          <p:cNvGrpSpPr/>
          <p:nvPr/>
        </p:nvGrpSpPr>
        <p:grpSpPr>
          <a:xfrm>
            <a:off x="6609428" y="1514489"/>
            <a:ext cx="1518861" cy="1469628"/>
            <a:chOff x="476284" y="1262999"/>
            <a:chExt cx="1545600" cy="1495500"/>
          </a:xfrm>
        </p:grpSpPr>
        <p:sp>
          <p:nvSpPr>
            <p:cNvPr id="679" name="Google Shape;679;p61"/>
            <p:cNvSpPr/>
            <p:nvPr/>
          </p:nvSpPr>
          <p:spPr>
            <a:xfrm>
              <a:off x="476284" y="1262999"/>
              <a:ext cx="1545600" cy="1495500"/>
            </a:xfrm>
            <a:prstGeom prst="ellipse">
              <a:avLst/>
            </a:prstGeom>
            <a:solidFill>
              <a:srgbClr val="ED332F"/>
            </a:solidFill>
            <a:ln>
              <a:noFill/>
            </a:ln>
          </p:spPr>
          <p:txBody>
            <a:bodyPr anchorCtr="0" anchor="t" bIns="34250" lIns="34250" spcFirstLastPara="1" rIns="34250" wrap="square" tIns="34250">
              <a:noAutofit/>
            </a:bodyPr>
            <a:lstStyle/>
            <a:p>
              <a:pPr indent="0" lvl="0" marL="0" marR="0" rtl="0" algn="ctr">
                <a:lnSpc>
                  <a:spcPct val="100000"/>
                </a:lnSpc>
                <a:spcBef>
                  <a:spcPts val="0"/>
                </a:spcBef>
                <a:spcAft>
                  <a:spcPts val="0"/>
                </a:spcAft>
                <a:buClr>
                  <a:srgbClr val="FFFFFF"/>
                </a:buClr>
                <a:buSzPts val="4800"/>
                <a:buFont typeface="Helvetica Neue"/>
                <a:buNone/>
              </a:pPr>
              <a:r>
                <a:t/>
              </a:r>
              <a:endParaRPr b="0" i="0" sz="4800" u="none" cap="none" strike="noStrike">
                <a:solidFill>
                  <a:srgbClr val="FFFFFF"/>
                </a:solidFill>
                <a:latin typeface="Helvetica Neue"/>
                <a:ea typeface="Helvetica Neue"/>
                <a:cs typeface="Helvetica Neue"/>
                <a:sym typeface="Helvetica Neue"/>
              </a:endParaRPr>
            </a:p>
          </p:txBody>
        </p:sp>
        <p:pic>
          <p:nvPicPr>
            <p:cNvPr id="680" name="Google Shape;680;p61"/>
            <p:cNvPicPr preferRelativeResize="0"/>
            <p:nvPr/>
          </p:nvPicPr>
          <p:blipFill rotWithShape="1">
            <a:blip r:embed="rId5">
              <a:alphaModFix/>
            </a:blip>
            <a:srcRect b="0" l="0" r="0" t="0"/>
            <a:stretch/>
          </p:blipFill>
          <p:spPr>
            <a:xfrm>
              <a:off x="577906" y="1341198"/>
              <a:ext cx="1339130" cy="1339131"/>
            </a:xfrm>
            <a:prstGeom prst="rect">
              <a:avLst/>
            </a:prstGeom>
            <a:noFill/>
            <a:ln>
              <a:noFill/>
            </a:ln>
          </p:spPr>
        </p:pic>
      </p:grpSp>
      <p:sp>
        <p:nvSpPr>
          <p:cNvPr id="681" name="Google Shape;681;p61"/>
          <p:cNvSpPr/>
          <p:nvPr/>
        </p:nvSpPr>
        <p:spPr>
          <a:xfrm>
            <a:off x="3825739" y="3113188"/>
            <a:ext cx="1371600" cy="540600"/>
          </a:xfrm>
          <a:prstGeom prst="rect">
            <a:avLst/>
          </a:prstGeom>
          <a:noFill/>
          <a:ln>
            <a:noFill/>
          </a:ln>
        </p:spPr>
        <p:txBody>
          <a:bodyPr anchorCtr="0" anchor="t" bIns="35750" lIns="35750" spcFirstLastPara="1" rIns="35750" wrap="square" tIns="35750">
            <a:noAutofit/>
          </a:bodyPr>
          <a:lstStyle/>
          <a:p>
            <a:pPr indent="0" lvl="0" marL="0" marR="0" rtl="0" algn="ctr">
              <a:lnSpc>
                <a:spcPct val="100000"/>
              </a:lnSpc>
              <a:spcBef>
                <a:spcPts val="0"/>
              </a:spcBef>
              <a:spcAft>
                <a:spcPts val="0"/>
              </a:spcAft>
              <a:buClr>
                <a:srgbClr val="000000"/>
              </a:buClr>
              <a:buSzPts val="3800"/>
              <a:buFont typeface="Helvetica Neue"/>
              <a:buNone/>
            </a:pPr>
            <a:r>
              <a:rPr b="1" lang="en" sz="2000">
                <a:latin typeface="Proxima Nova"/>
                <a:ea typeface="Proxima Nova"/>
                <a:cs typeface="Proxima Nova"/>
                <a:sym typeface="Proxima Nova"/>
              </a:rPr>
              <a:t>Agile</a:t>
            </a:r>
            <a:endParaRPr b="1" i="0" sz="2000" u="none" cap="none" strike="noStrike">
              <a:solidFill>
                <a:srgbClr val="000000"/>
              </a:solidFill>
              <a:latin typeface="Proxima Nova"/>
              <a:ea typeface="Proxima Nova"/>
              <a:cs typeface="Proxima Nova"/>
              <a:sym typeface="Proxima Nova"/>
            </a:endParaRPr>
          </a:p>
          <a:p>
            <a:pPr indent="0" lvl="0" marL="0" marR="0" rtl="0" algn="ctr">
              <a:lnSpc>
                <a:spcPct val="100000"/>
              </a:lnSpc>
              <a:spcBef>
                <a:spcPts val="1000"/>
              </a:spcBef>
              <a:spcAft>
                <a:spcPts val="0"/>
              </a:spcAft>
              <a:buClr>
                <a:srgbClr val="000000"/>
              </a:buClr>
              <a:buSzPts val="3800"/>
              <a:buFont typeface="Helvetica Neue"/>
              <a:buNone/>
            </a:pPr>
            <a:r>
              <a:rPr lang="en" sz="2000">
                <a:latin typeface="Proxima Nova"/>
                <a:ea typeface="Proxima Nova"/>
                <a:cs typeface="Proxima Nova"/>
                <a:sym typeface="Proxima Nova"/>
              </a:rPr>
              <a:t>Iterative</a:t>
            </a:r>
            <a:endParaRPr sz="2000">
              <a:latin typeface="Proxima Nova"/>
              <a:ea typeface="Proxima Nova"/>
              <a:cs typeface="Proxima Nova"/>
              <a:sym typeface="Proxima Nova"/>
            </a:endParaRPr>
          </a:p>
        </p:txBody>
      </p:sp>
      <p:sp>
        <p:nvSpPr>
          <p:cNvPr id="682" name="Google Shape;682;p61"/>
          <p:cNvSpPr/>
          <p:nvPr/>
        </p:nvSpPr>
        <p:spPr>
          <a:xfrm>
            <a:off x="965014" y="3113188"/>
            <a:ext cx="1371600" cy="540600"/>
          </a:xfrm>
          <a:prstGeom prst="rect">
            <a:avLst/>
          </a:prstGeom>
          <a:noFill/>
          <a:ln>
            <a:noFill/>
          </a:ln>
        </p:spPr>
        <p:txBody>
          <a:bodyPr anchorCtr="0" anchor="t" bIns="35750" lIns="35750" spcFirstLastPara="1" rIns="35750" wrap="square" tIns="35750">
            <a:noAutofit/>
          </a:bodyPr>
          <a:lstStyle/>
          <a:p>
            <a:pPr indent="0" lvl="0" marL="0" marR="0" rtl="0" algn="ctr">
              <a:lnSpc>
                <a:spcPct val="100000"/>
              </a:lnSpc>
              <a:spcBef>
                <a:spcPts val="0"/>
              </a:spcBef>
              <a:spcAft>
                <a:spcPts val="0"/>
              </a:spcAft>
              <a:buClr>
                <a:srgbClr val="000000"/>
              </a:buClr>
              <a:buSzPts val="3800"/>
              <a:buFont typeface="Helvetica Neue"/>
              <a:buNone/>
            </a:pPr>
            <a:r>
              <a:rPr b="1" lang="en" sz="2000">
                <a:latin typeface="Proxima Nova"/>
                <a:ea typeface="Proxima Nova"/>
                <a:cs typeface="Proxima Nova"/>
                <a:sym typeface="Proxima Nova"/>
              </a:rPr>
              <a:t>Waterfall</a:t>
            </a:r>
            <a:endParaRPr b="1" i="0" sz="2000" u="none" cap="none" strike="noStrike">
              <a:solidFill>
                <a:srgbClr val="000000"/>
              </a:solidFill>
              <a:latin typeface="Proxima Nova"/>
              <a:ea typeface="Proxima Nova"/>
              <a:cs typeface="Proxima Nova"/>
              <a:sym typeface="Proxima Nova"/>
            </a:endParaRPr>
          </a:p>
          <a:p>
            <a:pPr indent="0" lvl="0" marL="0" marR="0" rtl="0" algn="ctr">
              <a:lnSpc>
                <a:spcPct val="100000"/>
              </a:lnSpc>
              <a:spcBef>
                <a:spcPts val="1000"/>
              </a:spcBef>
              <a:spcAft>
                <a:spcPts val="0"/>
              </a:spcAft>
              <a:buClr>
                <a:srgbClr val="000000"/>
              </a:buClr>
              <a:buSzPts val="3800"/>
              <a:buFont typeface="Helvetica Neue"/>
              <a:buNone/>
            </a:pPr>
            <a:r>
              <a:rPr lang="en" sz="2000">
                <a:latin typeface="Proxima Nova"/>
                <a:ea typeface="Proxima Nova"/>
                <a:cs typeface="Proxima Nova"/>
                <a:sym typeface="Proxima Nova"/>
              </a:rPr>
              <a:t>All at once</a:t>
            </a:r>
            <a:endParaRPr sz="2000">
              <a:latin typeface="Proxima Nova"/>
              <a:ea typeface="Proxima Nova"/>
              <a:cs typeface="Proxima Nova"/>
              <a:sym typeface="Proxima Nova"/>
            </a:endParaRPr>
          </a:p>
        </p:txBody>
      </p:sp>
      <p:sp>
        <p:nvSpPr>
          <p:cNvPr id="683" name="Google Shape;683;p61"/>
          <p:cNvSpPr/>
          <p:nvPr/>
        </p:nvSpPr>
        <p:spPr>
          <a:xfrm>
            <a:off x="6557412" y="3113188"/>
            <a:ext cx="1698600" cy="540600"/>
          </a:xfrm>
          <a:prstGeom prst="rect">
            <a:avLst/>
          </a:prstGeom>
          <a:noFill/>
          <a:ln>
            <a:noFill/>
          </a:ln>
        </p:spPr>
        <p:txBody>
          <a:bodyPr anchorCtr="0" anchor="t" bIns="35750" lIns="35750" spcFirstLastPara="1" rIns="35750" wrap="square" tIns="35750">
            <a:noAutofit/>
          </a:bodyPr>
          <a:lstStyle/>
          <a:p>
            <a:pPr indent="0" lvl="0" marL="0" marR="0" rtl="0" algn="ctr">
              <a:lnSpc>
                <a:spcPct val="100000"/>
              </a:lnSpc>
              <a:spcBef>
                <a:spcPts val="0"/>
              </a:spcBef>
              <a:spcAft>
                <a:spcPts val="0"/>
              </a:spcAft>
              <a:buClr>
                <a:srgbClr val="000000"/>
              </a:buClr>
              <a:buSzPts val="3800"/>
              <a:buFont typeface="Helvetica Neue"/>
              <a:buNone/>
            </a:pPr>
            <a:r>
              <a:rPr b="1" lang="en" sz="2000">
                <a:latin typeface="Proxima Nova"/>
                <a:ea typeface="Proxima Nova"/>
                <a:cs typeface="Proxima Nova"/>
                <a:sym typeface="Proxima Nova"/>
              </a:rPr>
              <a:t>Lean</a:t>
            </a:r>
            <a:endParaRPr b="1" i="0" sz="2000" u="none" cap="none" strike="noStrike">
              <a:solidFill>
                <a:srgbClr val="000000"/>
              </a:solidFill>
              <a:latin typeface="Proxima Nova"/>
              <a:ea typeface="Proxima Nova"/>
              <a:cs typeface="Proxima Nova"/>
              <a:sym typeface="Proxima Nova"/>
            </a:endParaRPr>
          </a:p>
          <a:p>
            <a:pPr indent="0" lvl="0" marL="0" marR="0" rtl="0" algn="ctr">
              <a:lnSpc>
                <a:spcPct val="100000"/>
              </a:lnSpc>
              <a:spcBef>
                <a:spcPts val="1000"/>
              </a:spcBef>
              <a:spcAft>
                <a:spcPts val="0"/>
              </a:spcAft>
              <a:buClr>
                <a:srgbClr val="000000"/>
              </a:buClr>
              <a:buSzPts val="3800"/>
              <a:buFont typeface="Helvetica Neue"/>
              <a:buNone/>
            </a:pPr>
            <a:r>
              <a:rPr lang="en" sz="2000">
                <a:latin typeface="Proxima Nova"/>
                <a:ea typeface="Proxima Nova"/>
                <a:cs typeface="Proxima Nova"/>
                <a:sym typeface="Proxima Nova"/>
              </a:rPr>
              <a:t>Deliver value quickly</a:t>
            </a:r>
            <a:endParaRPr sz="2000">
              <a:latin typeface="Proxima Nova"/>
              <a:ea typeface="Proxima Nova"/>
              <a:cs typeface="Proxima Nova"/>
              <a:sym typeface="Proxima Nova"/>
            </a:endParaRPr>
          </a:p>
        </p:txBody>
      </p:sp>
      <p:sp>
        <p:nvSpPr>
          <p:cNvPr id="684" name="Google Shape;684;p61"/>
          <p:cNvSpPr txBox="1"/>
          <p:nvPr>
            <p:ph idx="1"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8" name="Shape 688"/>
        <p:cNvGrpSpPr/>
        <p:nvPr/>
      </p:nvGrpSpPr>
      <p:grpSpPr>
        <a:xfrm>
          <a:off x="0" y="0"/>
          <a:ext cx="0" cy="0"/>
          <a:chOff x="0" y="0"/>
          <a:chExt cx="0" cy="0"/>
        </a:xfrm>
      </p:grpSpPr>
      <p:sp>
        <p:nvSpPr>
          <p:cNvPr id="689" name="Google Shape;689;p62"/>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solidFill>
                  <a:srgbClr val="FFFFFF"/>
                </a:solidFill>
              </a:rPr>
              <a:t>‹#›</a:t>
            </a:fld>
            <a:r>
              <a:rPr lang="en">
                <a:solidFill>
                  <a:srgbClr val="FFFFFF"/>
                </a:solidFill>
              </a:rPr>
              <a:t> | © 2021 General Assembly</a:t>
            </a:r>
            <a:endParaRPr>
              <a:solidFill>
                <a:srgbClr val="FFFFFF"/>
              </a:solidFill>
            </a:endParaRPr>
          </a:p>
        </p:txBody>
      </p:sp>
      <p:sp>
        <p:nvSpPr>
          <p:cNvPr id="690" name="Google Shape;690;p62"/>
          <p:cNvSpPr/>
          <p:nvPr/>
        </p:nvSpPr>
        <p:spPr>
          <a:xfrm>
            <a:off x="458325" y="3772900"/>
            <a:ext cx="3456300" cy="7992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600">
                <a:latin typeface="Proxima Nova"/>
                <a:ea typeface="Proxima Nova"/>
                <a:cs typeface="Proxima Nova"/>
                <a:sym typeface="Proxima Nova"/>
              </a:rPr>
              <a:t>Healthcare, government, sales teams</a:t>
            </a:r>
            <a:endParaRPr b="1" sz="1600">
              <a:latin typeface="Proxima Nova"/>
              <a:ea typeface="Proxima Nova"/>
              <a:cs typeface="Proxima Nova"/>
              <a:sym typeface="Proxima Nova"/>
            </a:endParaRPr>
          </a:p>
        </p:txBody>
      </p:sp>
      <p:sp>
        <p:nvSpPr>
          <p:cNvPr id="691" name="Google Shape;691;p62"/>
          <p:cNvSpPr/>
          <p:nvPr/>
        </p:nvSpPr>
        <p:spPr>
          <a:xfrm>
            <a:off x="4990125" y="3772900"/>
            <a:ext cx="3456300" cy="7992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600">
                <a:latin typeface="Proxima Nova"/>
                <a:ea typeface="Proxima Nova"/>
                <a:cs typeface="Proxima Nova"/>
                <a:sym typeface="Proxima Nova"/>
              </a:rPr>
              <a:t>Software teams, IT, marketing, </a:t>
            </a:r>
            <a:br>
              <a:rPr b="1" lang="en" sz="1600">
                <a:latin typeface="Proxima Nova"/>
                <a:ea typeface="Proxima Nova"/>
                <a:cs typeface="Proxima Nova"/>
                <a:sym typeface="Proxima Nova"/>
              </a:rPr>
            </a:br>
            <a:r>
              <a:rPr b="1" lang="en" sz="1600">
                <a:latin typeface="Proxima Nova"/>
                <a:ea typeface="Proxima Nova"/>
                <a:cs typeface="Proxima Nova"/>
                <a:sym typeface="Proxima Nova"/>
              </a:rPr>
              <a:t>SaaS businesses</a:t>
            </a:r>
            <a:endParaRPr b="1" sz="1600">
              <a:latin typeface="Proxima Nova"/>
              <a:ea typeface="Proxima Nova"/>
              <a:cs typeface="Proxima Nova"/>
              <a:sym typeface="Proxima Nova"/>
            </a:endParaRPr>
          </a:p>
        </p:txBody>
      </p:sp>
      <p:sp>
        <p:nvSpPr>
          <p:cNvPr id="692" name="Google Shape;692;p62"/>
          <p:cNvSpPr txBox="1"/>
          <p:nvPr>
            <p:ph idx="3" type="body"/>
          </p:nvPr>
        </p:nvSpPr>
        <p:spPr>
          <a:xfrm>
            <a:off x="458325" y="1058875"/>
            <a:ext cx="3456300" cy="28083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sz="1600"/>
              <a:t>Market conditions are stable and predictable.</a:t>
            </a:r>
            <a:endParaRPr sz="1600"/>
          </a:p>
          <a:p>
            <a:pPr indent="-330200" lvl="0" marL="457200" rtl="0" algn="l">
              <a:spcBef>
                <a:spcPts val="1000"/>
              </a:spcBef>
              <a:spcAft>
                <a:spcPts val="0"/>
              </a:spcAft>
              <a:buSzPts val="1600"/>
              <a:buChar char="●"/>
            </a:pPr>
            <a:r>
              <a:rPr lang="en" sz="1600"/>
              <a:t>Requirements are clear at the outset and remain clear.</a:t>
            </a:r>
            <a:endParaRPr sz="1600"/>
          </a:p>
          <a:p>
            <a:pPr indent="-330200" lvl="0" marL="457200" rtl="0" algn="l">
              <a:spcBef>
                <a:spcPts val="1000"/>
              </a:spcBef>
              <a:spcAft>
                <a:spcPts val="0"/>
              </a:spcAft>
              <a:buSzPts val="1600"/>
              <a:buChar char="●"/>
            </a:pPr>
            <a:r>
              <a:rPr lang="en" sz="1600"/>
              <a:t>Late changes are expensive or impossible.</a:t>
            </a:r>
            <a:endParaRPr sz="1600"/>
          </a:p>
          <a:p>
            <a:pPr indent="-330200" lvl="0" marL="457200" rtl="0" algn="l">
              <a:spcBef>
                <a:spcPts val="1000"/>
              </a:spcBef>
              <a:spcAft>
                <a:spcPts val="1000"/>
              </a:spcAft>
              <a:buSzPts val="1600"/>
              <a:buChar char="●"/>
            </a:pPr>
            <a:r>
              <a:rPr lang="en" sz="1600"/>
              <a:t>Mistakes are catastrophic.</a:t>
            </a:r>
            <a:endParaRPr sz="1600"/>
          </a:p>
        </p:txBody>
      </p:sp>
      <p:sp>
        <p:nvSpPr>
          <p:cNvPr id="693" name="Google Shape;693;p62"/>
          <p:cNvSpPr txBox="1"/>
          <p:nvPr>
            <p:ph type="title"/>
          </p:nvPr>
        </p:nvSpPr>
        <p:spPr>
          <a:xfrm>
            <a:off x="457210" y="257255"/>
            <a:ext cx="3393900" cy="57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Waterfall: Great If… </a:t>
            </a:r>
            <a:endParaRPr/>
          </a:p>
        </p:txBody>
      </p:sp>
      <p:sp>
        <p:nvSpPr>
          <p:cNvPr id="694" name="Google Shape;694;p62"/>
          <p:cNvSpPr txBox="1"/>
          <p:nvPr>
            <p:ph idx="2" type="title"/>
          </p:nvPr>
        </p:nvSpPr>
        <p:spPr>
          <a:xfrm>
            <a:off x="4847170" y="257255"/>
            <a:ext cx="3393900" cy="57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Agile: Great If… </a:t>
            </a:r>
            <a:endParaRPr/>
          </a:p>
        </p:txBody>
      </p:sp>
      <p:sp>
        <p:nvSpPr>
          <p:cNvPr id="695" name="Google Shape;695;p62"/>
          <p:cNvSpPr txBox="1"/>
          <p:nvPr>
            <p:ph idx="5" type="body"/>
          </p:nvPr>
        </p:nvSpPr>
        <p:spPr>
          <a:xfrm>
            <a:off x="4847175" y="1058875"/>
            <a:ext cx="3839700" cy="28083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Char char="●"/>
            </a:pPr>
            <a:r>
              <a:rPr lang="en" sz="1600">
                <a:solidFill>
                  <a:schemeClr val="dk1"/>
                </a:solidFill>
              </a:rPr>
              <a:t>Customer preferences change frequently.</a:t>
            </a:r>
            <a:endParaRPr sz="1600">
              <a:solidFill>
                <a:schemeClr val="dk1"/>
              </a:solidFill>
            </a:endParaRPr>
          </a:p>
          <a:p>
            <a:pPr indent="-317500" lvl="0" marL="457200" rtl="0" algn="l">
              <a:spcBef>
                <a:spcPts val="1000"/>
              </a:spcBef>
              <a:spcAft>
                <a:spcPts val="0"/>
              </a:spcAft>
              <a:buClr>
                <a:schemeClr val="dk1"/>
              </a:buClr>
              <a:buSzPts val="1400"/>
              <a:buChar char="●"/>
            </a:pPr>
            <a:r>
              <a:rPr lang="en" sz="1600">
                <a:solidFill>
                  <a:schemeClr val="dk1"/>
                </a:solidFill>
              </a:rPr>
              <a:t>Customer collaboration and feedback is easy.</a:t>
            </a:r>
            <a:endParaRPr sz="1600">
              <a:solidFill>
                <a:schemeClr val="dk1"/>
              </a:solidFill>
            </a:endParaRPr>
          </a:p>
          <a:p>
            <a:pPr indent="-317500" lvl="0" marL="457200" rtl="0" algn="l">
              <a:spcBef>
                <a:spcPts val="1000"/>
              </a:spcBef>
              <a:spcAft>
                <a:spcPts val="0"/>
              </a:spcAft>
              <a:buClr>
                <a:schemeClr val="dk1"/>
              </a:buClr>
              <a:buSzPts val="1400"/>
              <a:buChar char="●"/>
            </a:pPr>
            <a:r>
              <a:rPr lang="en" sz="1600">
                <a:solidFill>
                  <a:schemeClr val="dk1"/>
                </a:solidFill>
              </a:rPr>
              <a:t>Scope and specifications might change.</a:t>
            </a:r>
            <a:endParaRPr sz="1600">
              <a:solidFill>
                <a:schemeClr val="dk1"/>
              </a:solidFill>
            </a:endParaRPr>
          </a:p>
          <a:p>
            <a:pPr indent="-317500" lvl="0" marL="457200" rtl="0" algn="l">
              <a:spcBef>
                <a:spcPts val="1000"/>
              </a:spcBef>
              <a:spcAft>
                <a:spcPts val="0"/>
              </a:spcAft>
              <a:buClr>
                <a:schemeClr val="dk1"/>
              </a:buClr>
              <a:buSzPts val="1400"/>
              <a:buChar char="●"/>
            </a:pPr>
            <a:r>
              <a:rPr lang="en" sz="1600">
                <a:solidFill>
                  <a:schemeClr val="dk1"/>
                </a:solidFill>
              </a:rPr>
              <a:t>Late changes are manageable.</a:t>
            </a:r>
            <a:endParaRPr sz="1600">
              <a:solidFill>
                <a:schemeClr val="dk1"/>
              </a:solidFill>
            </a:endParaRPr>
          </a:p>
          <a:p>
            <a:pPr indent="0" lvl="0" marL="0" rtl="0" algn="l">
              <a:spcBef>
                <a:spcPts val="1000"/>
              </a:spcBef>
              <a:spcAft>
                <a:spcPts val="1000"/>
              </a:spcAft>
              <a:buNone/>
            </a:pPr>
            <a:r>
              <a:t/>
            </a:r>
            <a:endParaRPr sz="16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36"/>
          <p:cNvSpPr txBox="1"/>
          <p:nvPr>
            <p:ph type="title"/>
          </p:nvPr>
        </p:nvSpPr>
        <p:spPr>
          <a:xfrm>
            <a:off x="457200" y="1777050"/>
            <a:ext cx="7287900" cy="158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Product Management Bootcamp</a:t>
            </a:r>
            <a:endParaRPr/>
          </a:p>
        </p:txBody>
      </p:sp>
      <p:sp>
        <p:nvSpPr>
          <p:cNvPr id="300" name="Google Shape;300;p36"/>
          <p:cNvSpPr txBox="1"/>
          <p:nvPr>
            <p:ph idx="1" type="subTitle"/>
          </p:nvPr>
        </p:nvSpPr>
        <p:spPr>
          <a:xfrm>
            <a:off x="502325" y="1221643"/>
            <a:ext cx="7457700" cy="411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General Assembly</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9" name="Shape 699"/>
        <p:cNvGrpSpPr/>
        <p:nvPr/>
      </p:nvGrpSpPr>
      <p:grpSpPr>
        <a:xfrm>
          <a:off x="0" y="0"/>
          <a:ext cx="0" cy="0"/>
          <a:chOff x="0" y="0"/>
          <a:chExt cx="0" cy="0"/>
        </a:xfrm>
      </p:grpSpPr>
      <p:sp>
        <p:nvSpPr>
          <p:cNvPr id="700" name="Google Shape;700;p63"/>
          <p:cNvSpPr txBox="1"/>
          <p:nvPr/>
        </p:nvSpPr>
        <p:spPr>
          <a:xfrm>
            <a:off x="4340375" y="3309400"/>
            <a:ext cx="1218000" cy="911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500">
                <a:solidFill>
                  <a:srgbClr val="FFFFFF"/>
                </a:solidFill>
                <a:latin typeface="Proxima Nova"/>
                <a:ea typeface="Proxima Nova"/>
                <a:cs typeface="Proxima Nova"/>
                <a:sym typeface="Proxima Nova"/>
              </a:rPr>
              <a:t>Analyzing Data </a:t>
            </a:r>
            <a:endParaRPr sz="1500">
              <a:solidFill>
                <a:srgbClr val="FFFFFF"/>
              </a:solidFill>
              <a:latin typeface="Proxima Nova"/>
              <a:ea typeface="Proxima Nova"/>
              <a:cs typeface="Proxima Nova"/>
              <a:sym typeface="Proxima Nova"/>
            </a:endParaRPr>
          </a:p>
        </p:txBody>
      </p:sp>
      <p:sp>
        <p:nvSpPr>
          <p:cNvPr id="701" name="Google Shape;701;p63"/>
          <p:cNvSpPr txBox="1"/>
          <p:nvPr>
            <p:ph type="title"/>
          </p:nvPr>
        </p:nvSpPr>
        <p:spPr>
          <a:xfrm>
            <a:off x="455225" y="1777050"/>
            <a:ext cx="7551900" cy="158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Foundational Market Research</a:t>
            </a:r>
            <a:endParaRPr/>
          </a:p>
        </p:txBody>
      </p:sp>
      <p:sp>
        <p:nvSpPr>
          <p:cNvPr id="702" name="Google Shape;702;p63"/>
          <p:cNvSpPr txBox="1"/>
          <p:nvPr>
            <p:ph idx="1" type="subTitle"/>
          </p:nvPr>
        </p:nvSpPr>
        <p:spPr>
          <a:xfrm>
            <a:off x="502325" y="1221643"/>
            <a:ext cx="7457700" cy="411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Product Management Bootcamp </a:t>
            </a:r>
            <a:endParaRPr/>
          </a:p>
        </p:txBody>
      </p:sp>
      <p:sp>
        <p:nvSpPr>
          <p:cNvPr id="703" name="Google Shape;703;p63"/>
          <p:cNvSpPr txBox="1"/>
          <p:nvPr/>
        </p:nvSpPr>
        <p:spPr>
          <a:xfrm>
            <a:off x="278810" y="3309388"/>
            <a:ext cx="1472700" cy="911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n" sz="1500">
                <a:solidFill>
                  <a:srgbClr val="FFFFFF"/>
                </a:solidFill>
                <a:latin typeface="Proxima Nova"/>
                <a:ea typeface="Proxima Nova"/>
                <a:cs typeface="Proxima Nova"/>
                <a:sym typeface="Proxima Nova"/>
              </a:rPr>
              <a:t>Products and Product Managers</a:t>
            </a:r>
            <a:endParaRPr sz="1500">
              <a:solidFill>
                <a:srgbClr val="FFFFFF"/>
              </a:solidFill>
              <a:latin typeface="Proxima Nova"/>
              <a:ea typeface="Proxima Nova"/>
              <a:cs typeface="Proxima Nova"/>
              <a:sym typeface="Proxima Nova"/>
            </a:endParaRPr>
          </a:p>
        </p:txBody>
      </p:sp>
      <p:sp>
        <p:nvSpPr>
          <p:cNvPr id="704" name="Google Shape;704;p63"/>
          <p:cNvSpPr txBox="1"/>
          <p:nvPr/>
        </p:nvSpPr>
        <p:spPr>
          <a:xfrm>
            <a:off x="6701540" y="3309388"/>
            <a:ext cx="1218000" cy="91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1500">
                <a:solidFill>
                  <a:srgbClr val="FFFFFF"/>
                </a:solidFill>
                <a:latin typeface="Proxima Nova"/>
                <a:ea typeface="Proxima Nova"/>
                <a:cs typeface="Proxima Nova"/>
                <a:sym typeface="Proxima Nova"/>
              </a:rPr>
              <a:t>Choosing the Right MVP</a:t>
            </a:r>
            <a:endParaRPr sz="1500">
              <a:solidFill>
                <a:srgbClr val="FFFFFF"/>
              </a:solidFill>
              <a:latin typeface="Proxima Nova"/>
              <a:ea typeface="Proxima Nova"/>
              <a:cs typeface="Proxima Nova"/>
              <a:sym typeface="Proxima Nova"/>
            </a:endParaRPr>
          </a:p>
          <a:p>
            <a:pPr indent="0" lvl="0" marL="0" rtl="0" algn="ctr">
              <a:lnSpc>
                <a:spcPct val="100000"/>
              </a:lnSpc>
              <a:spcBef>
                <a:spcPts val="1600"/>
              </a:spcBef>
              <a:spcAft>
                <a:spcPts val="1600"/>
              </a:spcAft>
              <a:buNone/>
            </a:pPr>
            <a:r>
              <a:t/>
            </a:r>
            <a:endParaRPr>
              <a:solidFill>
                <a:srgbClr val="FFFFFF"/>
              </a:solidFill>
              <a:latin typeface="Proxima Nova"/>
              <a:ea typeface="Proxima Nova"/>
              <a:cs typeface="Proxima Nova"/>
              <a:sym typeface="Proxima Nova"/>
            </a:endParaRPr>
          </a:p>
        </p:txBody>
      </p:sp>
      <p:sp>
        <p:nvSpPr>
          <p:cNvPr id="705" name="Google Shape;705;p63"/>
          <p:cNvSpPr txBox="1"/>
          <p:nvPr/>
        </p:nvSpPr>
        <p:spPr>
          <a:xfrm>
            <a:off x="2166502" y="3309400"/>
            <a:ext cx="1472700" cy="911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b="1" lang="en" sz="1500">
                <a:solidFill>
                  <a:srgbClr val="FFFFFF"/>
                </a:solidFill>
                <a:latin typeface="Proxima Nova"/>
                <a:ea typeface="Proxima Nova"/>
                <a:cs typeface="Proxima Nova"/>
                <a:sym typeface="Proxima Nova"/>
              </a:rPr>
              <a:t>Foundational Market Research </a:t>
            </a:r>
            <a:endParaRPr b="1" sz="1500">
              <a:solidFill>
                <a:srgbClr val="FFFFFF"/>
              </a:solidFill>
              <a:latin typeface="Proxima Nova"/>
              <a:ea typeface="Proxima Nova"/>
              <a:cs typeface="Proxima Nova"/>
              <a:sym typeface="Proxima Nova"/>
            </a:endParaRPr>
          </a:p>
        </p:txBody>
      </p:sp>
      <p:grpSp>
        <p:nvGrpSpPr>
          <p:cNvPr id="706" name="Google Shape;706;p63"/>
          <p:cNvGrpSpPr/>
          <p:nvPr/>
        </p:nvGrpSpPr>
        <p:grpSpPr>
          <a:xfrm>
            <a:off x="730201" y="2946200"/>
            <a:ext cx="6464700" cy="238950"/>
            <a:chOff x="730201" y="2946200"/>
            <a:chExt cx="6464700" cy="238950"/>
          </a:xfrm>
        </p:grpSpPr>
        <p:cxnSp>
          <p:nvCxnSpPr>
            <p:cNvPr id="707" name="Google Shape;707;p63"/>
            <p:cNvCxnSpPr>
              <a:stCxn id="708" idx="6"/>
            </p:cNvCxnSpPr>
            <p:nvPr/>
          </p:nvCxnSpPr>
          <p:spPr>
            <a:xfrm>
              <a:off x="961501" y="3061850"/>
              <a:ext cx="6233400" cy="15300"/>
            </a:xfrm>
            <a:prstGeom prst="straightConnector1">
              <a:avLst/>
            </a:prstGeom>
            <a:noFill/>
            <a:ln cap="flat" cmpd="sng" w="28575">
              <a:solidFill>
                <a:schemeClr val="accent1"/>
              </a:solidFill>
              <a:prstDash val="solid"/>
              <a:round/>
              <a:headEnd len="med" w="med" type="none"/>
              <a:tailEnd len="med" w="med" type="none"/>
            </a:ln>
          </p:spPr>
        </p:cxnSp>
        <p:sp>
          <p:nvSpPr>
            <p:cNvPr id="709" name="Google Shape;709;p63"/>
            <p:cNvSpPr/>
            <p:nvPr/>
          </p:nvSpPr>
          <p:spPr>
            <a:xfrm>
              <a:off x="4844201" y="2953850"/>
              <a:ext cx="231300" cy="231300"/>
            </a:xfrm>
            <a:prstGeom prst="ellipse">
              <a:avLst/>
            </a:prstGeom>
            <a:solidFill>
              <a:schemeClr val="accent1"/>
            </a:solid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63"/>
            <p:cNvSpPr/>
            <p:nvPr/>
          </p:nvSpPr>
          <p:spPr>
            <a:xfrm>
              <a:off x="730201" y="2946200"/>
              <a:ext cx="231300" cy="231300"/>
            </a:xfrm>
            <a:prstGeom prst="ellipse">
              <a:avLst/>
            </a:prstGeom>
            <a:solidFill>
              <a:schemeClr val="accent1"/>
            </a:solid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0" name="Google Shape;710;p63"/>
          <p:cNvSpPr/>
          <p:nvPr/>
        </p:nvSpPr>
        <p:spPr>
          <a:xfrm>
            <a:off x="7194901" y="2946200"/>
            <a:ext cx="231300" cy="231300"/>
          </a:xfrm>
          <a:prstGeom prst="ellipse">
            <a:avLst/>
          </a:prstGeom>
          <a:solidFill>
            <a:schemeClr val="accent1"/>
          </a:solid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63"/>
          <p:cNvSpPr/>
          <p:nvPr/>
        </p:nvSpPr>
        <p:spPr>
          <a:xfrm>
            <a:off x="2787201" y="2946200"/>
            <a:ext cx="231300" cy="231300"/>
          </a:xfrm>
          <a:prstGeom prst="ellipse">
            <a:avLst/>
          </a:prstGeom>
          <a:solidFill>
            <a:schemeClr val="accent2"/>
          </a:solid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5" name="Shape 715"/>
        <p:cNvGrpSpPr/>
        <p:nvPr/>
      </p:nvGrpSpPr>
      <p:grpSpPr>
        <a:xfrm>
          <a:off x="0" y="0"/>
          <a:ext cx="0" cy="0"/>
          <a:chOff x="0" y="0"/>
          <a:chExt cx="0" cy="0"/>
        </a:xfrm>
      </p:grpSpPr>
      <p:sp>
        <p:nvSpPr>
          <p:cNvPr id="716" name="Google Shape;716;p64"/>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t>What’s Coming</a:t>
            </a:r>
            <a:endParaRPr/>
          </a:p>
        </p:txBody>
      </p:sp>
      <p:pic>
        <p:nvPicPr>
          <p:cNvPr id="717" name="Google Shape;717;p64"/>
          <p:cNvPicPr preferRelativeResize="0"/>
          <p:nvPr/>
        </p:nvPicPr>
        <p:blipFill>
          <a:blip r:embed="rId3">
            <a:alphaModFix/>
          </a:blip>
          <a:stretch>
            <a:fillRect/>
          </a:stretch>
        </p:blipFill>
        <p:spPr>
          <a:xfrm>
            <a:off x="5941600" y="1199150"/>
            <a:ext cx="2745199" cy="2745199"/>
          </a:xfrm>
          <a:prstGeom prst="rect">
            <a:avLst/>
          </a:prstGeom>
          <a:noFill/>
          <a:ln>
            <a:noFill/>
          </a:ln>
        </p:spPr>
      </p:pic>
      <p:sp>
        <p:nvSpPr>
          <p:cNvPr id="718" name="Google Shape;718;p64"/>
          <p:cNvSpPr txBox="1"/>
          <p:nvPr/>
        </p:nvSpPr>
        <p:spPr>
          <a:xfrm>
            <a:off x="457200" y="4662725"/>
            <a:ext cx="2372100" cy="393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sz="900">
                <a:solidFill>
                  <a:srgbClr val="000000"/>
                </a:solidFill>
                <a:latin typeface="Proxima Nova"/>
                <a:ea typeface="Proxima Nova"/>
                <a:cs typeface="Proxima Nova"/>
                <a:sym typeface="Proxima Nova"/>
              </a:rPr>
              <a:t>‹#›</a:t>
            </a:fld>
            <a:r>
              <a:rPr lang="en" sz="900">
                <a:solidFill>
                  <a:srgbClr val="000000"/>
                </a:solidFill>
                <a:latin typeface="Proxima Nova"/>
                <a:ea typeface="Proxima Nova"/>
                <a:cs typeface="Proxima Nova"/>
                <a:sym typeface="Proxima Nova"/>
              </a:rPr>
              <a:t> | © </a:t>
            </a:r>
            <a:r>
              <a:rPr lang="en" sz="900">
                <a:latin typeface="Proxima Nova"/>
                <a:ea typeface="Proxima Nova"/>
                <a:cs typeface="Proxima Nova"/>
                <a:sym typeface="Proxima Nova"/>
              </a:rPr>
              <a:t>2021</a:t>
            </a:r>
            <a:r>
              <a:rPr lang="en" sz="900">
                <a:solidFill>
                  <a:srgbClr val="000000"/>
                </a:solidFill>
                <a:latin typeface="Proxima Nova"/>
                <a:ea typeface="Proxima Nova"/>
                <a:cs typeface="Proxima Nova"/>
                <a:sym typeface="Proxima Nova"/>
              </a:rPr>
              <a:t> General Assembly</a:t>
            </a:r>
            <a:endParaRPr sz="900">
              <a:solidFill>
                <a:srgbClr val="000000"/>
              </a:solidFill>
              <a:latin typeface="Proxima Nova"/>
              <a:ea typeface="Proxima Nova"/>
              <a:cs typeface="Proxima Nova"/>
              <a:sym typeface="Proxima Nova"/>
            </a:endParaRPr>
          </a:p>
        </p:txBody>
      </p:sp>
      <p:sp>
        <p:nvSpPr>
          <p:cNvPr id="719" name="Google Shape;719;p64"/>
          <p:cNvSpPr txBox="1"/>
          <p:nvPr>
            <p:ph idx="1" type="body"/>
          </p:nvPr>
        </p:nvSpPr>
        <p:spPr>
          <a:xfrm>
            <a:off x="457200" y="1143000"/>
            <a:ext cx="5125500" cy="29379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Char char="●"/>
            </a:pPr>
            <a:r>
              <a:rPr lang="en">
                <a:solidFill>
                  <a:schemeClr val="dk1"/>
                </a:solidFill>
              </a:rPr>
              <a:t>Develop problem statements and hypotheses in business scenarios.</a:t>
            </a:r>
            <a:endParaRPr>
              <a:solidFill>
                <a:schemeClr val="dk1"/>
              </a:solidFill>
            </a:endParaRPr>
          </a:p>
          <a:p>
            <a:pPr indent="-342900" lvl="0" marL="457200" rtl="0" algn="l">
              <a:spcBef>
                <a:spcPts val="1000"/>
              </a:spcBef>
              <a:spcAft>
                <a:spcPts val="0"/>
              </a:spcAft>
              <a:buClr>
                <a:schemeClr val="dk1"/>
              </a:buClr>
              <a:buSzPts val="1800"/>
              <a:buChar char="●"/>
            </a:pPr>
            <a:r>
              <a:rPr lang="en">
                <a:solidFill>
                  <a:schemeClr val="dk1"/>
                </a:solidFill>
              </a:rPr>
              <a:t>Apply best practices when creating questions for user interviews.</a:t>
            </a:r>
            <a:endParaRPr>
              <a:solidFill>
                <a:schemeClr val="dk1"/>
              </a:solidFill>
            </a:endParaRPr>
          </a:p>
          <a:p>
            <a:pPr indent="-342900" lvl="0" marL="457200" rtl="0" algn="l">
              <a:spcBef>
                <a:spcPts val="1000"/>
              </a:spcBef>
              <a:spcAft>
                <a:spcPts val="0"/>
              </a:spcAft>
              <a:buClr>
                <a:schemeClr val="dk1"/>
              </a:buClr>
              <a:buSzPts val="1800"/>
              <a:buChar char="●"/>
            </a:pPr>
            <a:r>
              <a:rPr lang="en">
                <a:solidFill>
                  <a:schemeClr val="dk1"/>
                </a:solidFill>
              </a:rPr>
              <a:t>Conduct user interviews to validate hypotheses and gain insight into the customer experience. </a:t>
            </a:r>
            <a:endParaRPr>
              <a:solidFill>
                <a:schemeClr val="dk1"/>
              </a:solidFill>
            </a:endParaRPr>
          </a:p>
          <a:p>
            <a:pPr indent="0" lvl="0" marL="914400" rtl="0" algn="l">
              <a:spcBef>
                <a:spcPts val="1000"/>
              </a:spcBef>
              <a:spcAft>
                <a:spcPts val="0"/>
              </a:spcAft>
              <a:buNone/>
            </a:pPr>
            <a:r>
              <a:t/>
            </a:r>
            <a:endParaRPr>
              <a:solidFill>
                <a:schemeClr val="dk1"/>
              </a:solidFill>
            </a:endParaRPr>
          </a:p>
          <a:p>
            <a:pPr indent="0" lvl="0" marL="0" rtl="0" algn="l">
              <a:spcBef>
                <a:spcPts val="1000"/>
              </a:spcBef>
              <a:spcAft>
                <a:spcPts val="0"/>
              </a:spcAft>
              <a:buClr>
                <a:schemeClr val="dk1"/>
              </a:buClr>
              <a:buSzPts val="1100"/>
              <a:buFont typeface="Arial"/>
              <a:buNone/>
            </a:pPr>
            <a:r>
              <a:t/>
            </a:r>
            <a:endParaRPr sz="2000">
              <a:solidFill>
                <a:schemeClr val="dk1"/>
              </a:solidFill>
            </a:endParaRPr>
          </a:p>
          <a:p>
            <a:pPr indent="0" lvl="0" marL="0" rtl="0" algn="l">
              <a:spcBef>
                <a:spcPts val="1000"/>
              </a:spcBef>
              <a:spcAft>
                <a:spcPts val="1000"/>
              </a:spcAft>
              <a:buNone/>
            </a:pPr>
            <a:r>
              <a:t/>
            </a:r>
            <a:endParaRPr sz="2000">
              <a:solidFill>
                <a:schemeClr val="dk1"/>
              </a:solidFill>
            </a:endParaRPr>
          </a:p>
        </p:txBody>
      </p:sp>
      <p:sp>
        <p:nvSpPr>
          <p:cNvPr id="720" name="Google Shape;720;p64"/>
          <p:cNvSpPr txBox="1"/>
          <p:nvPr>
            <p:ph idx="2"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24" name="Shape 724"/>
        <p:cNvGrpSpPr/>
        <p:nvPr/>
      </p:nvGrpSpPr>
      <p:grpSpPr>
        <a:xfrm>
          <a:off x="0" y="0"/>
          <a:ext cx="0" cy="0"/>
          <a:chOff x="0" y="0"/>
          <a:chExt cx="0" cy="0"/>
        </a:xfrm>
      </p:grpSpPr>
      <p:sp>
        <p:nvSpPr>
          <p:cNvPr id="725" name="Google Shape;725;p65"/>
          <p:cNvSpPr txBox="1"/>
          <p:nvPr>
            <p:ph idx="1" type="body"/>
          </p:nvPr>
        </p:nvSpPr>
        <p:spPr>
          <a:xfrm>
            <a:off x="979500" y="1078375"/>
            <a:ext cx="7099500" cy="363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500">
                <a:solidFill>
                  <a:schemeClr val="dk1"/>
                </a:solidFill>
              </a:rPr>
              <a:t>Overview</a:t>
            </a:r>
            <a:endParaRPr b="1" sz="1500">
              <a:solidFill>
                <a:schemeClr val="dk1"/>
              </a:solidFill>
            </a:endParaRPr>
          </a:p>
          <a:p>
            <a:pPr indent="0" lvl="0" marL="0" rtl="0" algn="l">
              <a:lnSpc>
                <a:spcPct val="115000"/>
              </a:lnSpc>
              <a:spcBef>
                <a:spcPts val="0"/>
              </a:spcBef>
              <a:spcAft>
                <a:spcPts val="0"/>
              </a:spcAft>
              <a:buNone/>
            </a:pPr>
            <a:r>
              <a:rPr lang="en" sz="1500">
                <a:solidFill>
                  <a:schemeClr val="dk1"/>
                </a:solidFill>
              </a:rPr>
              <a:t>Before diving into the core materials of the day, introduce the group project, which will act as a narrative thread that ties all the in-class exercises together. </a:t>
            </a:r>
            <a:r>
              <a:rPr lang="en" sz="1500">
                <a:solidFill>
                  <a:schemeClr val="dk1"/>
                </a:solidFill>
              </a:rPr>
              <a:t>Students</a:t>
            </a:r>
            <a:r>
              <a:rPr lang="en" sz="1500">
                <a:solidFill>
                  <a:schemeClr val="dk1"/>
                </a:solidFill>
              </a:rPr>
              <a:t> will choose from the </a:t>
            </a:r>
            <a:r>
              <a:rPr lang="en" sz="1500" u="sng">
                <a:solidFill>
                  <a:schemeClr val="hlink"/>
                </a:solidFill>
                <a:hlinkClick r:id="rId3"/>
              </a:rPr>
              <a:t>scenarios here</a:t>
            </a:r>
            <a:r>
              <a:rPr lang="en" sz="1500"/>
              <a:t> and use the </a:t>
            </a:r>
            <a:r>
              <a:rPr lang="en" sz="1500" u="sng">
                <a:solidFill>
                  <a:schemeClr val="hlink"/>
                </a:solidFill>
                <a:hlinkClick r:id="rId4"/>
              </a:rPr>
              <a:t>product management worksheet</a:t>
            </a:r>
            <a:r>
              <a:rPr lang="en" sz="1500"/>
              <a:t> to document their process throughout the day.</a:t>
            </a:r>
            <a:endParaRPr sz="1500"/>
          </a:p>
          <a:p>
            <a:pPr indent="0" lvl="0" marL="0" marR="0" rtl="0" algn="l">
              <a:lnSpc>
                <a:spcPct val="115000"/>
              </a:lnSpc>
              <a:spcBef>
                <a:spcPts val="1600"/>
              </a:spcBef>
              <a:spcAft>
                <a:spcPts val="0"/>
              </a:spcAft>
              <a:buNone/>
            </a:pPr>
            <a:r>
              <a:rPr b="1" lang="en" sz="1500">
                <a:solidFill>
                  <a:schemeClr val="dk1"/>
                </a:solidFill>
              </a:rPr>
              <a:t>Activity</a:t>
            </a:r>
            <a:endParaRPr b="1" sz="1500">
              <a:solidFill>
                <a:schemeClr val="dk1"/>
              </a:solidFill>
            </a:endParaRPr>
          </a:p>
          <a:p>
            <a:pPr indent="0" lvl="0" marL="0" marR="0" rtl="0" algn="l">
              <a:lnSpc>
                <a:spcPct val="115000"/>
              </a:lnSpc>
              <a:spcBef>
                <a:spcPts val="0"/>
              </a:spcBef>
              <a:spcAft>
                <a:spcPts val="0"/>
              </a:spcAft>
              <a:buNone/>
            </a:pPr>
            <a:r>
              <a:rPr lang="en" sz="1500">
                <a:solidFill>
                  <a:schemeClr val="dk1"/>
                </a:solidFill>
              </a:rPr>
              <a:t>The following activity slide provides time for you to...</a:t>
            </a:r>
            <a:endParaRPr sz="1500">
              <a:solidFill>
                <a:schemeClr val="dk1"/>
              </a:solidFill>
            </a:endParaRPr>
          </a:p>
          <a:p>
            <a:pPr indent="-323850" lvl="0" marL="457200" marR="0" rtl="0" algn="l">
              <a:lnSpc>
                <a:spcPct val="115000"/>
              </a:lnSpc>
              <a:spcBef>
                <a:spcPts val="0"/>
              </a:spcBef>
              <a:spcAft>
                <a:spcPts val="0"/>
              </a:spcAft>
              <a:buClr>
                <a:schemeClr val="dk1"/>
              </a:buClr>
              <a:buSzPts val="1500"/>
              <a:buChar char="●"/>
            </a:pPr>
            <a:r>
              <a:rPr lang="en" sz="1500">
                <a:solidFill>
                  <a:schemeClr val="dk1"/>
                </a:solidFill>
              </a:rPr>
              <a:t>Divide the class into groups (max four people/group).</a:t>
            </a:r>
            <a:endParaRPr sz="1500">
              <a:solidFill>
                <a:schemeClr val="dk1"/>
              </a:solidFill>
            </a:endParaRPr>
          </a:p>
          <a:p>
            <a:pPr indent="-323850" lvl="0" marL="457200" marR="0" rtl="0" algn="l">
              <a:lnSpc>
                <a:spcPct val="115000"/>
              </a:lnSpc>
              <a:spcBef>
                <a:spcPts val="0"/>
              </a:spcBef>
              <a:spcAft>
                <a:spcPts val="0"/>
              </a:spcAft>
              <a:buClr>
                <a:schemeClr val="dk1"/>
              </a:buClr>
              <a:buSzPts val="1500"/>
              <a:buChar char="●"/>
            </a:pPr>
            <a:r>
              <a:rPr lang="en" sz="1500">
                <a:solidFill>
                  <a:schemeClr val="dk1"/>
                </a:solidFill>
              </a:rPr>
              <a:t>Assign or ask each group to select their scenario.</a:t>
            </a:r>
            <a:endParaRPr sz="1500">
              <a:solidFill>
                <a:schemeClr val="dk1"/>
              </a:solidFill>
            </a:endParaRPr>
          </a:p>
          <a:p>
            <a:pPr indent="-323850" lvl="0" marL="457200" marR="0" rtl="0" algn="l">
              <a:lnSpc>
                <a:spcPct val="115000"/>
              </a:lnSpc>
              <a:spcBef>
                <a:spcPts val="0"/>
              </a:spcBef>
              <a:spcAft>
                <a:spcPts val="0"/>
              </a:spcAft>
              <a:buClr>
                <a:schemeClr val="dk1"/>
              </a:buClr>
              <a:buSzPts val="1500"/>
              <a:buChar char="●"/>
            </a:pPr>
            <a:r>
              <a:rPr lang="en" sz="1500">
                <a:solidFill>
                  <a:schemeClr val="dk1"/>
                </a:solidFill>
              </a:rPr>
              <a:t>Introduce the worksheet that they will be completing throughout the day. </a:t>
            </a:r>
            <a:endParaRPr sz="1500">
              <a:solidFill>
                <a:schemeClr val="dk1"/>
              </a:solidFill>
            </a:endParaRPr>
          </a:p>
          <a:p>
            <a:pPr indent="0" lvl="0" marL="0" marR="0" rtl="0" algn="l">
              <a:lnSpc>
                <a:spcPct val="115000"/>
              </a:lnSpc>
              <a:spcBef>
                <a:spcPts val="0"/>
              </a:spcBef>
              <a:spcAft>
                <a:spcPts val="0"/>
              </a:spcAft>
              <a:buNone/>
            </a:pPr>
            <a:r>
              <a:t/>
            </a:r>
            <a:endParaRPr sz="1500">
              <a:solidFill>
                <a:schemeClr val="dk1"/>
              </a:solidFill>
            </a:endParaRPr>
          </a:p>
          <a:p>
            <a:pPr indent="0" lvl="0" marL="0" marR="0" rtl="0" algn="l">
              <a:lnSpc>
                <a:spcPct val="115000"/>
              </a:lnSpc>
              <a:spcBef>
                <a:spcPts val="0"/>
              </a:spcBef>
              <a:spcAft>
                <a:spcPts val="0"/>
              </a:spcAft>
              <a:buNone/>
            </a:pPr>
            <a:r>
              <a:t/>
            </a:r>
            <a:endParaRPr sz="1500">
              <a:solidFill>
                <a:schemeClr val="dk1"/>
              </a:solidFill>
            </a:endParaRPr>
          </a:p>
        </p:txBody>
      </p:sp>
      <p:sp>
        <p:nvSpPr>
          <p:cNvPr id="726" name="Google Shape;726;p65"/>
          <p:cNvSpPr txBox="1"/>
          <p:nvPr>
            <p:ph type="title"/>
          </p:nvPr>
        </p:nvSpPr>
        <p:spPr>
          <a:xfrm>
            <a:off x="979500" y="332100"/>
            <a:ext cx="7185000" cy="65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Introducing the Project</a:t>
            </a:r>
            <a:endParaRPr/>
          </a:p>
        </p:txBody>
      </p:sp>
      <p:sp>
        <p:nvSpPr>
          <p:cNvPr id="727" name="Google Shape;727;p65"/>
          <p:cNvSpPr txBox="1"/>
          <p:nvPr>
            <p:ph idx="2"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
        <p:nvSpPr>
          <p:cNvPr id="728" name="Google Shape;728;p65"/>
          <p:cNvSpPr/>
          <p:nvPr/>
        </p:nvSpPr>
        <p:spPr>
          <a:xfrm>
            <a:off x="8079000" y="58200"/>
            <a:ext cx="927000" cy="927000"/>
          </a:xfrm>
          <a:prstGeom prst="teardrop">
            <a:avLst>
              <a:gd fmla="val 100000" name="adj"/>
            </a:avLst>
          </a:prstGeom>
          <a:solidFill>
            <a:srgbClr val="017991"/>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chemeClr val="lt1"/>
                </a:solidFill>
                <a:latin typeface="Proxima Nova"/>
                <a:ea typeface="Proxima Nova"/>
                <a:cs typeface="Proxima Nova"/>
                <a:sym typeface="Proxima Nova"/>
              </a:rPr>
              <a:t>Activity + </a:t>
            </a:r>
            <a:r>
              <a:rPr b="1" lang="en" sz="1000">
                <a:solidFill>
                  <a:schemeClr val="lt1"/>
                </a:solidFill>
                <a:latin typeface="Proxima Nova"/>
                <a:ea typeface="Proxima Nova"/>
                <a:cs typeface="Proxima Nova"/>
                <a:sym typeface="Proxima Nova"/>
              </a:rPr>
              <a:t>Debrief</a:t>
            </a:r>
            <a:r>
              <a:rPr b="1" lang="en" sz="1000">
                <a:solidFill>
                  <a:schemeClr val="lt1"/>
                </a:solidFill>
                <a:latin typeface="Proxima Nova"/>
                <a:ea typeface="Proxima Nova"/>
                <a:cs typeface="Proxima Nova"/>
                <a:sym typeface="Proxima Nova"/>
              </a:rPr>
              <a:t> Guide</a:t>
            </a:r>
            <a:endParaRPr b="1" sz="1000">
              <a:solidFill>
                <a:schemeClr val="lt1"/>
              </a:solidFill>
              <a:latin typeface="Proxima Nova"/>
              <a:ea typeface="Proxima Nova"/>
              <a:cs typeface="Proxima Nova"/>
              <a:sym typeface="Proxima Nova"/>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2" name="Shape 732"/>
        <p:cNvGrpSpPr/>
        <p:nvPr/>
      </p:nvGrpSpPr>
      <p:grpSpPr>
        <a:xfrm>
          <a:off x="0" y="0"/>
          <a:ext cx="0" cy="0"/>
          <a:chOff x="0" y="0"/>
          <a:chExt cx="0" cy="0"/>
        </a:xfrm>
      </p:grpSpPr>
      <p:sp>
        <p:nvSpPr>
          <p:cNvPr id="733" name="Google Shape;733;p66"/>
          <p:cNvSpPr txBox="1"/>
          <p:nvPr>
            <p:ph type="title"/>
          </p:nvPr>
        </p:nvSpPr>
        <p:spPr>
          <a:xfrm>
            <a:off x="1196400" y="237038"/>
            <a:ext cx="5009400" cy="45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Your Challenge</a:t>
            </a:r>
            <a:endParaRPr/>
          </a:p>
        </p:txBody>
      </p:sp>
      <p:sp>
        <p:nvSpPr>
          <p:cNvPr id="734" name="Google Shape;734;p66"/>
          <p:cNvSpPr txBox="1"/>
          <p:nvPr>
            <p:ph idx="1" type="body"/>
          </p:nvPr>
        </p:nvSpPr>
        <p:spPr>
          <a:xfrm>
            <a:off x="457200" y="1070275"/>
            <a:ext cx="4655700" cy="353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700"/>
              <a:t>Throughout the day, you’ll apply some of the most essential product management skills using </a:t>
            </a:r>
            <a:r>
              <a:rPr lang="en" sz="1700"/>
              <a:t>fictional</a:t>
            </a:r>
            <a:r>
              <a:rPr lang="en" sz="1700"/>
              <a:t> companies</a:t>
            </a:r>
            <a:r>
              <a:rPr lang="en" sz="1700"/>
              <a:t> with real problems. </a:t>
            </a:r>
            <a:endParaRPr sz="1700"/>
          </a:p>
          <a:p>
            <a:pPr indent="-330200" lvl="0" marL="457200" rtl="0" algn="l">
              <a:spcBef>
                <a:spcPts val="1600"/>
              </a:spcBef>
              <a:spcAft>
                <a:spcPts val="0"/>
              </a:spcAft>
              <a:buSzPts val="1600"/>
              <a:buAutoNum type="arabicPeriod"/>
            </a:pPr>
            <a:r>
              <a:rPr lang="en" sz="1600"/>
              <a:t>Take a few minutes to review the worksheet. This will serve as the brief you’ll be putting together to collect data for your company. </a:t>
            </a:r>
            <a:endParaRPr sz="1600"/>
          </a:p>
          <a:p>
            <a:pPr indent="-330200" lvl="0" marL="457200" rtl="0" algn="l">
              <a:spcBef>
                <a:spcPts val="1000"/>
              </a:spcBef>
              <a:spcAft>
                <a:spcPts val="1000"/>
              </a:spcAft>
              <a:buSzPts val="1600"/>
              <a:buAutoNum type="arabicPeriod"/>
            </a:pPr>
            <a:r>
              <a:rPr lang="en" sz="1600"/>
              <a:t>As a group, review the assigned scenario. Start sharing your understanding of what the problem is and some ideas about how it can be solved.</a:t>
            </a:r>
            <a:endParaRPr sz="1600"/>
          </a:p>
        </p:txBody>
      </p:sp>
      <p:sp>
        <p:nvSpPr>
          <p:cNvPr id="735" name="Google Shape;735;p66"/>
          <p:cNvSpPr txBox="1"/>
          <p:nvPr>
            <p:ph idx="3"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
        <p:nvSpPr>
          <p:cNvPr id="736" name="Google Shape;736;p66"/>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2021 General Assembly</a:t>
            </a:r>
            <a:endParaRPr/>
          </a:p>
        </p:txBody>
      </p:sp>
      <p:sp>
        <p:nvSpPr>
          <p:cNvPr id="737" name="Google Shape;737;p66"/>
          <p:cNvSpPr/>
          <p:nvPr/>
        </p:nvSpPr>
        <p:spPr>
          <a:xfrm>
            <a:off x="7307950" y="800100"/>
            <a:ext cx="1836000" cy="5289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66"/>
          <p:cNvSpPr txBox="1"/>
          <p:nvPr/>
        </p:nvSpPr>
        <p:spPr>
          <a:xfrm>
            <a:off x="7643975" y="800100"/>
            <a:ext cx="1500000" cy="5289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b="1" lang="en" sz="1000" u="sng">
                <a:solidFill>
                  <a:schemeClr val="hlink"/>
                </a:solidFill>
                <a:latin typeface="Proxima Nova"/>
                <a:ea typeface="Proxima Nova"/>
                <a:cs typeface="Proxima Nova"/>
                <a:sym typeface="Proxima Nova"/>
                <a:hlinkClick r:id="rId3"/>
              </a:rPr>
              <a:t>Product Management Worksheet </a:t>
            </a:r>
            <a:endParaRPr b="1" sz="1000">
              <a:latin typeface="Proxima Nova"/>
              <a:ea typeface="Proxima Nova"/>
              <a:cs typeface="Proxima Nova"/>
              <a:sym typeface="Proxima Nova"/>
            </a:endParaRPr>
          </a:p>
        </p:txBody>
      </p:sp>
      <p:pic>
        <p:nvPicPr>
          <p:cNvPr id="739" name="Google Shape;739;p66"/>
          <p:cNvPicPr preferRelativeResize="0"/>
          <p:nvPr/>
        </p:nvPicPr>
        <p:blipFill>
          <a:blip r:embed="rId4">
            <a:alphaModFix/>
          </a:blip>
          <a:stretch>
            <a:fillRect/>
          </a:stretch>
        </p:blipFill>
        <p:spPr>
          <a:xfrm>
            <a:off x="7358160" y="900149"/>
            <a:ext cx="335813" cy="328800"/>
          </a:xfrm>
          <a:prstGeom prst="rect">
            <a:avLst/>
          </a:prstGeom>
          <a:noFill/>
          <a:ln>
            <a:noFill/>
          </a:ln>
        </p:spPr>
      </p:pic>
      <p:sp>
        <p:nvSpPr>
          <p:cNvPr id="740" name="Google Shape;740;p66"/>
          <p:cNvSpPr txBox="1"/>
          <p:nvPr>
            <p:ph idx="2" type="subTitle"/>
          </p:nvPr>
        </p:nvSpPr>
        <p:spPr>
          <a:xfrm>
            <a:off x="7003805" y="211738"/>
            <a:ext cx="1336200" cy="3288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lang="en"/>
              <a:t>8</a:t>
            </a:r>
            <a:r>
              <a:rPr lang="en"/>
              <a:t> minutes</a:t>
            </a:r>
            <a:endParaRPr/>
          </a:p>
        </p:txBody>
      </p:sp>
      <p:pic>
        <p:nvPicPr>
          <p:cNvPr id="741" name="Google Shape;741;p66"/>
          <p:cNvPicPr preferRelativeResize="0"/>
          <p:nvPr/>
        </p:nvPicPr>
        <p:blipFill>
          <a:blip r:embed="rId5">
            <a:alphaModFix/>
          </a:blip>
          <a:stretch>
            <a:fillRect/>
          </a:stretch>
        </p:blipFill>
        <p:spPr>
          <a:xfrm>
            <a:off x="5776650" y="1418124"/>
            <a:ext cx="2563346" cy="3075263"/>
          </a:xfrm>
          <a:prstGeom prst="rect">
            <a:avLst/>
          </a:prstGeom>
          <a:noFill/>
          <a:ln cap="flat" cmpd="sng" w="9525">
            <a:solidFill>
              <a:srgbClr val="999999"/>
            </a:solidFill>
            <a:prstDash val="solid"/>
            <a:round/>
            <a:headEnd len="sm" w="sm" type="none"/>
            <a:tailEnd len="sm" w="sm" type="none"/>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5" name="Shape 745"/>
        <p:cNvGrpSpPr/>
        <p:nvPr/>
      </p:nvGrpSpPr>
      <p:grpSpPr>
        <a:xfrm>
          <a:off x="0" y="0"/>
          <a:ext cx="0" cy="0"/>
          <a:chOff x="0" y="0"/>
          <a:chExt cx="0" cy="0"/>
        </a:xfrm>
      </p:grpSpPr>
      <p:sp>
        <p:nvSpPr>
          <p:cNvPr id="746" name="Google Shape;746;p67"/>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In-Class Project</a:t>
            </a:r>
            <a:endParaRPr/>
          </a:p>
        </p:txBody>
      </p:sp>
      <p:graphicFrame>
        <p:nvGraphicFramePr>
          <p:cNvPr id="747" name="Google Shape;747;p67"/>
          <p:cNvGraphicFramePr/>
          <p:nvPr/>
        </p:nvGraphicFramePr>
        <p:xfrm>
          <a:off x="457200" y="905405"/>
          <a:ext cx="3000000" cy="3000000"/>
        </p:xfrm>
        <a:graphic>
          <a:graphicData uri="http://schemas.openxmlformats.org/drawingml/2006/table">
            <a:tbl>
              <a:tblPr>
                <a:noFill/>
                <a:tableStyleId>{348CAD56-33A2-433F-953C-6A80100E3405}</a:tableStyleId>
              </a:tblPr>
              <a:tblGrid>
                <a:gridCol w="713850"/>
                <a:gridCol w="7622500"/>
              </a:tblGrid>
              <a:tr h="731400">
                <a:tc>
                  <a:txBody>
                    <a:bodyPr/>
                    <a:lstStyle/>
                    <a:p>
                      <a:pPr indent="0" lvl="0" marL="0" rtl="0" algn="ctr">
                        <a:lnSpc>
                          <a:spcPct val="100000"/>
                        </a:lnSpc>
                        <a:spcBef>
                          <a:spcPts val="0"/>
                        </a:spcBef>
                        <a:spcAft>
                          <a:spcPts val="0"/>
                        </a:spcAft>
                        <a:buNone/>
                      </a:pPr>
                      <a:r>
                        <a:rPr b="1" lang="en" sz="1100">
                          <a:solidFill>
                            <a:srgbClr val="FFFFFF"/>
                          </a:solidFill>
                          <a:latin typeface="Proxima Nova"/>
                          <a:ea typeface="Proxima Nova"/>
                          <a:cs typeface="Proxima Nova"/>
                          <a:sym typeface="Proxima Nova"/>
                        </a:rPr>
                        <a:t>WalkMe</a:t>
                      </a:r>
                      <a:endParaRPr sz="1100">
                        <a:solidFill>
                          <a:srgbClr val="FFFFFF"/>
                        </a:solidFill>
                        <a:latin typeface="Proxima Nova"/>
                        <a:ea typeface="Proxima Nova"/>
                        <a:cs typeface="Proxima Nova"/>
                        <a:sym typeface="Proxima Nova"/>
                      </a:endParaRPr>
                    </a:p>
                  </a:txBody>
                  <a:tcPr marT="45700" marB="45700" marR="45700" marL="45700" anchor="ctr">
                    <a:solidFill>
                      <a:srgbClr val="000000"/>
                    </a:solidFill>
                  </a:tcPr>
                </a:tc>
                <a:tc>
                  <a:txBody>
                    <a:bodyPr/>
                    <a:lstStyle/>
                    <a:p>
                      <a:pPr indent="-149225" lvl="0" marL="177800" rtl="0" algn="l">
                        <a:lnSpc>
                          <a:spcPct val="100000"/>
                        </a:lnSpc>
                        <a:spcBef>
                          <a:spcPts val="0"/>
                        </a:spcBef>
                        <a:spcAft>
                          <a:spcPts val="0"/>
                        </a:spcAft>
                        <a:buClr>
                          <a:srgbClr val="000000"/>
                        </a:buClr>
                        <a:buSzPts val="950"/>
                        <a:buFont typeface="Proxima Nova"/>
                        <a:buChar char="●"/>
                      </a:pPr>
                      <a:r>
                        <a:rPr b="1" lang="en" sz="950">
                          <a:solidFill>
                            <a:srgbClr val="000000"/>
                          </a:solidFill>
                          <a:latin typeface="Proxima Nova"/>
                          <a:ea typeface="Proxima Nova"/>
                          <a:cs typeface="Proxima Nova"/>
                          <a:sym typeface="Proxima Nova"/>
                        </a:rPr>
                        <a:t>The business:</a:t>
                      </a:r>
                      <a:r>
                        <a:rPr lang="en" sz="950">
                          <a:latin typeface="Proxima Nova"/>
                          <a:ea typeface="Proxima Nova"/>
                          <a:cs typeface="Proxima Nova"/>
                          <a:sym typeface="Proxima Nova"/>
                        </a:rPr>
                        <a:t> </a:t>
                      </a:r>
                      <a:r>
                        <a:rPr i="1" lang="en" sz="950">
                          <a:latin typeface="Proxima Nova"/>
                          <a:ea typeface="Proxima Nova"/>
                          <a:cs typeface="Proxima Nova"/>
                          <a:sym typeface="Proxima Nova"/>
                        </a:rPr>
                        <a:t>Dog Walking Service Mobile App</a:t>
                      </a:r>
                      <a:endParaRPr sz="950">
                        <a:solidFill>
                          <a:srgbClr val="000000"/>
                        </a:solidFill>
                        <a:latin typeface="Proxima Nova"/>
                        <a:ea typeface="Proxima Nova"/>
                        <a:cs typeface="Proxima Nova"/>
                        <a:sym typeface="Proxima Nova"/>
                      </a:endParaRPr>
                    </a:p>
                    <a:p>
                      <a:pPr indent="-149225" lvl="0" marL="177800" rtl="0" algn="l">
                        <a:lnSpc>
                          <a:spcPct val="100000"/>
                        </a:lnSpc>
                        <a:spcBef>
                          <a:spcPts val="500"/>
                        </a:spcBef>
                        <a:spcAft>
                          <a:spcPts val="0"/>
                        </a:spcAft>
                        <a:buClr>
                          <a:srgbClr val="000000"/>
                        </a:buClr>
                        <a:buSzPts val="950"/>
                        <a:buFont typeface="Proxima Nova"/>
                        <a:buChar char="●"/>
                      </a:pPr>
                      <a:r>
                        <a:rPr b="1" lang="en" sz="950">
                          <a:solidFill>
                            <a:srgbClr val="000000"/>
                          </a:solidFill>
                          <a:latin typeface="Proxima Nova"/>
                          <a:ea typeface="Proxima Nova"/>
                          <a:cs typeface="Proxima Nova"/>
                          <a:sym typeface="Proxima Nova"/>
                        </a:rPr>
                        <a:t>The problem: </a:t>
                      </a:r>
                      <a:r>
                        <a:rPr lang="en" sz="950">
                          <a:solidFill>
                            <a:srgbClr val="000000"/>
                          </a:solidFill>
                          <a:latin typeface="Proxima Nova"/>
                          <a:ea typeface="Proxima Nova"/>
                          <a:cs typeface="Proxima Nova"/>
                          <a:sym typeface="Proxima Nova"/>
                        </a:rPr>
                        <a:t>You’ve noticed from talking to friends and neighbors that th</a:t>
                      </a:r>
                      <a:r>
                        <a:rPr lang="en" sz="950">
                          <a:latin typeface="Proxima Nova"/>
                          <a:ea typeface="Proxima Nova"/>
                          <a:cs typeface="Proxima Nova"/>
                          <a:sym typeface="Proxima Nova"/>
                        </a:rPr>
                        <a:t>ey have trouble f</a:t>
                      </a:r>
                      <a:r>
                        <a:rPr lang="en" sz="950">
                          <a:solidFill>
                            <a:srgbClr val="000000"/>
                          </a:solidFill>
                          <a:latin typeface="Proxima Nova"/>
                          <a:ea typeface="Proxima Nova"/>
                          <a:cs typeface="Proxima Nova"/>
                          <a:sym typeface="Proxima Nova"/>
                        </a:rPr>
                        <a:t>inding and retaining reliable, high</a:t>
                      </a:r>
                      <a:r>
                        <a:rPr lang="en" sz="950">
                          <a:latin typeface="Proxima Nova"/>
                          <a:ea typeface="Proxima Nova"/>
                          <a:cs typeface="Proxima Nova"/>
                          <a:sym typeface="Proxima Nova"/>
                        </a:rPr>
                        <a:t>-</a:t>
                      </a:r>
                      <a:r>
                        <a:rPr lang="en" sz="950">
                          <a:solidFill>
                            <a:srgbClr val="000000"/>
                          </a:solidFill>
                          <a:latin typeface="Proxima Nova"/>
                          <a:ea typeface="Proxima Nova"/>
                          <a:cs typeface="Proxima Nova"/>
                          <a:sym typeface="Proxima Nova"/>
                        </a:rPr>
                        <a:t>quality dog walkers. You think there might be an opportunity to create an app that matches dog owners with </a:t>
                      </a:r>
                      <a:r>
                        <a:rPr lang="en" sz="950">
                          <a:latin typeface="Proxima Nova"/>
                          <a:ea typeface="Proxima Nova"/>
                          <a:cs typeface="Proxima Nova"/>
                          <a:sym typeface="Proxima Nova"/>
                        </a:rPr>
                        <a:t>reliable</a:t>
                      </a:r>
                      <a:r>
                        <a:rPr lang="en" sz="950">
                          <a:solidFill>
                            <a:srgbClr val="000000"/>
                          </a:solidFill>
                          <a:latin typeface="Proxima Nova"/>
                          <a:ea typeface="Proxima Nova"/>
                          <a:cs typeface="Proxima Nova"/>
                          <a:sym typeface="Proxima Nova"/>
                        </a:rPr>
                        <a:t> dog walkers. </a:t>
                      </a:r>
                      <a:endParaRPr sz="950">
                        <a:solidFill>
                          <a:srgbClr val="000000"/>
                        </a:solidFill>
                        <a:latin typeface="Proxima Nova"/>
                        <a:ea typeface="Proxima Nova"/>
                        <a:cs typeface="Proxima Nova"/>
                        <a:sym typeface="Proxima Nova"/>
                      </a:endParaRPr>
                    </a:p>
                    <a:p>
                      <a:pPr indent="-149225" lvl="0" marL="177800" rtl="0" algn="l">
                        <a:lnSpc>
                          <a:spcPct val="100000"/>
                        </a:lnSpc>
                        <a:spcBef>
                          <a:spcPts val="500"/>
                        </a:spcBef>
                        <a:spcAft>
                          <a:spcPts val="500"/>
                        </a:spcAft>
                        <a:buClr>
                          <a:srgbClr val="000000"/>
                        </a:buClr>
                        <a:buSzPts val="950"/>
                        <a:buFont typeface="Proxima Nova"/>
                        <a:buChar char="●"/>
                      </a:pPr>
                      <a:r>
                        <a:rPr b="1" lang="en" sz="950">
                          <a:solidFill>
                            <a:srgbClr val="000000"/>
                          </a:solidFill>
                          <a:latin typeface="Proxima Nova"/>
                          <a:ea typeface="Proxima Nova"/>
                          <a:cs typeface="Proxima Nova"/>
                          <a:sym typeface="Proxima Nova"/>
                        </a:rPr>
                        <a:t>Your goal:</a:t>
                      </a:r>
                      <a:r>
                        <a:rPr b="1" lang="en" sz="950">
                          <a:latin typeface="Proxima Nova"/>
                          <a:ea typeface="Proxima Nova"/>
                          <a:cs typeface="Proxima Nova"/>
                          <a:sym typeface="Proxima Nova"/>
                        </a:rPr>
                        <a:t> </a:t>
                      </a:r>
                      <a:r>
                        <a:rPr lang="en" sz="950">
                          <a:latin typeface="Proxima Nova"/>
                          <a:ea typeface="Proxima Nova"/>
                          <a:cs typeface="Proxima Nova"/>
                          <a:sym typeface="Proxima Nova"/>
                        </a:rPr>
                        <a:t>U</a:t>
                      </a:r>
                      <a:r>
                        <a:rPr lang="en" sz="950">
                          <a:solidFill>
                            <a:srgbClr val="000000"/>
                          </a:solidFill>
                          <a:latin typeface="Proxima Nova"/>
                          <a:ea typeface="Proxima Nova"/>
                          <a:cs typeface="Proxima Nova"/>
                          <a:sym typeface="Proxima Nova"/>
                        </a:rPr>
                        <a:t>nderstand the problems pet owners</a:t>
                      </a:r>
                      <a:r>
                        <a:rPr lang="en" sz="950">
                          <a:latin typeface="Proxima Nova"/>
                          <a:ea typeface="Proxima Nova"/>
                          <a:cs typeface="Proxima Nova"/>
                          <a:sym typeface="Proxima Nova"/>
                        </a:rPr>
                        <a:t> have with existing</a:t>
                      </a:r>
                      <a:r>
                        <a:rPr lang="en" sz="950">
                          <a:solidFill>
                            <a:srgbClr val="000000"/>
                          </a:solidFill>
                          <a:latin typeface="Proxima Nova"/>
                          <a:ea typeface="Proxima Nova"/>
                          <a:cs typeface="Proxima Nova"/>
                          <a:sym typeface="Proxima Nova"/>
                        </a:rPr>
                        <a:t> dog</a:t>
                      </a:r>
                      <a:r>
                        <a:rPr lang="en" sz="950">
                          <a:latin typeface="Proxima Nova"/>
                          <a:ea typeface="Proxima Nova"/>
                          <a:cs typeface="Proxima Nova"/>
                          <a:sym typeface="Proxima Nova"/>
                        </a:rPr>
                        <a:t>-</a:t>
                      </a:r>
                      <a:r>
                        <a:rPr lang="en" sz="950">
                          <a:solidFill>
                            <a:srgbClr val="000000"/>
                          </a:solidFill>
                          <a:latin typeface="Proxima Nova"/>
                          <a:ea typeface="Proxima Nova"/>
                          <a:cs typeface="Proxima Nova"/>
                          <a:sym typeface="Proxima Nova"/>
                        </a:rPr>
                        <a:t>walking options and design an MVP to </a:t>
                      </a:r>
                      <a:r>
                        <a:rPr lang="en" sz="950">
                          <a:latin typeface="Proxima Nova"/>
                          <a:ea typeface="Proxima Nova"/>
                          <a:cs typeface="Proxima Nova"/>
                          <a:sym typeface="Proxima Nova"/>
                        </a:rPr>
                        <a:t>test</a:t>
                      </a:r>
                      <a:r>
                        <a:rPr lang="en" sz="950">
                          <a:solidFill>
                            <a:srgbClr val="000000"/>
                          </a:solidFill>
                          <a:latin typeface="Proxima Nova"/>
                          <a:ea typeface="Proxima Nova"/>
                          <a:cs typeface="Proxima Nova"/>
                          <a:sym typeface="Proxima Nova"/>
                        </a:rPr>
                        <a:t> your key assumptions</a:t>
                      </a:r>
                      <a:r>
                        <a:rPr lang="en" sz="950">
                          <a:latin typeface="Proxima Nova"/>
                          <a:ea typeface="Proxima Nova"/>
                          <a:cs typeface="Proxima Nova"/>
                          <a:sym typeface="Proxima Nova"/>
                        </a:rPr>
                        <a:t>. </a:t>
                      </a:r>
                      <a:endParaRPr b="1" sz="950">
                        <a:latin typeface="Proxima Nova"/>
                        <a:ea typeface="Proxima Nova"/>
                        <a:cs typeface="Proxima Nova"/>
                        <a:sym typeface="Proxima Nova"/>
                      </a:endParaRPr>
                    </a:p>
                  </a:txBody>
                  <a:tcPr marT="45700" marB="45700" marR="45700" marL="45700" anchor="ctr">
                    <a:solidFill>
                      <a:srgbClr val="EFEFEF"/>
                    </a:solidFill>
                  </a:tcPr>
                </a:tc>
              </a:tr>
              <a:tr h="810700">
                <a:tc>
                  <a:txBody>
                    <a:bodyPr/>
                    <a:lstStyle/>
                    <a:p>
                      <a:pPr indent="0" lvl="0" marL="0" rtl="0" algn="ctr">
                        <a:lnSpc>
                          <a:spcPct val="100000"/>
                        </a:lnSpc>
                        <a:spcBef>
                          <a:spcPts val="0"/>
                        </a:spcBef>
                        <a:spcAft>
                          <a:spcPts val="0"/>
                        </a:spcAft>
                        <a:buNone/>
                      </a:pPr>
                      <a:r>
                        <a:rPr b="1" lang="en" sz="1100">
                          <a:solidFill>
                            <a:srgbClr val="FFFFFF"/>
                          </a:solidFill>
                          <a:latin typeface="Proxima Nova"/>
                          <a:ea typeface="Proxima Nova"/>
                          <a:cs typeface="Proxima Nova"/>
                          <a:sym typeface="Proxima Nova"/>
                        </a:rPr>
                        <a:t>Bake It All</a:t>
                      </a:r>
                      <a:endParaRPr sz="1100">
                        <a:solidFill>
                          <a:srgbClr val="FFFFFF"/>
                        </a:solidFill>
                        <a:latin typeface="Proxima Nova"/>
                        <a:ea typeface="Proxima Nova"/>
                        <a:cs typeface="Proxima Nova"/>
                        <a:sym typeface="Proxima Nova"/>
                      </a:endParaRPr>
                    </a:p>
                  </a:txBody>
                  <a:tcPr marT="45700" marB="45700" marR="45700" marL="45700" anchor="ctr">
                    <a:solidFill>
                      <a:srgbClr val="000000"/>
                    </a:solidFill>
                  </a:tcPr>
                </a:tc>
                <a:tc>
                  <a:txBody>
                    <a:bodyPr/>
                    <a:lstStyle/>
                    <a:p>
                      <a:pPr indent="-149225" lvl="0" marL="177800" rtl="0" algn="l">
                        <a:lnSpc>
                          <a:spcPct val="100000"/>
                        </a:lnSpc>
                        <a:spcBef>
                          <a:spcPts val="0"/>
                        </a:spcBef>
                        <a:spcAft>
                          <a:spcPts val="0"/>
                        </a:spcAft>
                        <a:buClr>
                          <a:srgbClr val="000000"/>
                        </a:buClr>
                        <a:buSzPts val="950"/>
                        <a:buFont typeface="Proxima Nova"/>
                        <a:buChar char="●"/>
                      </a:pPr>
                      <a:r>
                        <a:rPr b="1" lang="en" sz="950">
                          <a:solidFill>
                            <a:srgbClr val="000000"/>
                          </a:solidFill>
                          <a:latin typeface="Proxima Nova"/>
                          <a:ea typeface="Proxima Nova"/>
                          <a:cs typeface="Proxima Nova"/>
                          <a:sym typeface="Proxima Nova"/>
                        </a:rPr>
                        <a:t>The business:</a:t>
                      </a:r>
                      <a:r>
                        <a:rPr lang="en" sz="950">
                          <a:solidFill>
                            <a:srgbClr val="000000"/>
                          </a:solidFill>
                          <a:latin typeface="Proxima Nova"/>
                          <a:ea typeface="Proxima Nova"/>
                          <a:cs typeface="Proxima Nova"/>
                          <a:sym typeface="Proxima Nova"/>
                        </a:rPr>
                        <a:t> </a:t>
                      </a:r>
                      <a:r>
                        <a:rPr i="1" lang="en" sz="950">
                          <a:solidFill>
                            <a:srgbClr val="000000"/>
                          </a:solidFill>
                          <a:latin typeface="Proxima Nova"/>
                          <a:ea typeface="Proxima Nova"/>
                          <a:cs typeface="Proxima Nova"/>
                          <a:sym typeface="Proxima Nova"/>
                        </a:rPr>
                        <a:t>Home </a:t>
                      </a:r>
                      <a:r>
                        <a:rPr i="1" lang="en" sz="950">
                          <a:latin typeface="Proxima Nova"/>
                          <a:ea typeface="Proxima Nova"/>
                          <a:cs typeface="Proxima Nova"/>
                          <a:sym typeface="Proxima Nova"/>
                        </a:rPr>
                        <a:t>Baking Supplies Website</a:t>
                      </a:r>
                      <a:endParaRPr sz="950">
                        <a:solidFill>
                          <a:srgbClr val="000000"/>
                        </a:solidFill>
                        <a:latin typeface="Proxima Nova"/>
                        <a:ea typeface="Proxima Nova"/>
                        <a:cs typeface="Proxima Nova"/>
                        <a:sym typeface="Proxima Nova"/>
                      </a:endParaRPr>
                    </a:p>
                    <a:p>
                      <a:pPr indent="-149225" lvl="0" marL="177800" rtl="0" algn="l">
                        <a:lnSpc>
                          <a:spcPct val="100000"/>
                        </a:lnSpc>
                        <a:spcBef>
                          <a:spcPts val="500"/>
                        </a:spcBef>
                        <a:spcAft>
                          <a:spcPts val="0"/>
                        </a:spcAft>
                        <a:buClr>
                          <a:srgbClr val="000000"/>
                        </a:buClr>
                        <a:buSzPts val="950"/>
                        <a:buFont typeface="Proxima Nova"/>
                        <a:buChar char="●"/>
                      </a:pPr>
                      <a:r>
                        <a:rPr b="1" lang="en" sz="950">
                          <a:solidFill>
                            <a:srgbClr val="000000"/>
                          </a:solidFill>
                          <a:latin typeface="Proxima Nova"/>
                          <a:ea typeface="Proxima Nova"/>
                          <a:cs typeface="Proxima Nova"/>
                          <a:sym typeface="Proxima Nova"/>
                        </a:rPr>
                        <a:t>The problem:</a:t>
                      </a:r>
                      <a:r>
                        <a:rPr lang="en" sz="950">
                          <a:solidFill>
                            <a:srgbClr val="000000"/>
                          </a:solidFill>
                          <a:latin typeface="Proxima Nova"/>
                          <a:ea typeface="Proxima Nova"/>
                          <a:cs typeface="Proxima Nova"/>
                          <a:sym typeface="Proxima Nova"/>
                        </a:rPr>
                        <a:t> </a:t>
                      </a:r>
                      <a:r>
                        <a:rPr lang="en" sz="950">
                          <a:latin typeface="Proxima Nova"/>
                          <a:ea typeface="Proxima Nova"/>
                          <a:cs typeface="Proxima Nova"/>
                          <a:sym typeface="Proxima Nova"/>
                        </a:rPr>
                        <a:t>One tasty byproduct of the recent pandemic is the huge increase in the popularity of home baking. After several months of explosive growth at </a:t>
                      </a:r>
                      <a:r>
                        <a:rPr lang="en" sz="950">
                          <a:solidFill>
                            <a:schemeClr val="dk1"/>
                          </a:solidFill>
                          <a:latin typeface="Proxima Nova"/>
                          <a:ea typeface="Proxima Nova"/>
                          <a:cs typeface="Proxima Nova"/>
                          <a:sym typeface="Proxima Nova"/>
                        </a:rPr>
                        <a:t>Bakeitall.com,</a:t>
                      </a:r>
                      <a:r>
                        <a:rPr lang="en" sz="950">
                          <a:latin typeface="Proxima Nova"/>
                          <a:ea typeface="Proxima Nova"/>
                          <a:cs typeface="Proxima Nova"/>
                          <a:sym typeface="Proxima Nova"/>
                        </a:rPr>
                        <a:t> sales of cake decorating supplies have plummeted. They’re looking to you to figure out why.</a:t>
                      </a:r>
                      <a:endParaRPr sz="950">
                        <a:solidFill>
                          <a:srgbClr val="000000"/>
                        </a:solidFill>
                        <a:latin typeface="Proxima Nova"/>
                        <a:ea typeface="Proxima Nova"/>
                        <a:cs typeface="Proxima Nova"/>
                        <a:sym typeface="Proxima Nova"/>
                      </a:endParaRPr>
                    </a:p>
                    <a:p>
                      <a:pPr indent="-149225" lvl="0" marL="177800" rtl="0" algn="l">
                        <a:lnSpc>
                          <a:spcPct val="100000"/>
                        </a:lnSpc>
                        <a:spcBef>
                          <a:spcPts val="500"/>
                        </a:spcBef>
                        <a:spcAft>
                          <a:spcPts val="500"/>
                        </a:spcAft>
                        <a:buClr>
                          <a:srgbClr val="000000"/>
                        </a:buClr>
                        <a:buSzPts val="950"/>
                        <a:buFont typeface="Proxima Nova"/>
                        <a:buChar char="●"/>
                      </a:pPr>
                      <a:r>
                        <a:rPr b="1" lang="en" sz="950">
                          <a:solidFill>
                            <a:srgbClr val="000000"/>
                          </a:solidFill>
                          <a:latin typeface="Proxima Nova"/>
                          <a:ea typeface="Proxima Nova"/>
                          <a:cs typeface="Proxima Nova"/>
                          <a:sym typeface="Proxima Nova"/>
                        </a:rPr>
                        <a:t>Your goal: </a:t>
                      </a:r>
                      <a:r>
                        <a:rPr lang="en" sz="950">
                          <a:solidFill>
                            <a:srgbClr val="000000"/>
                          </a:solidFill>
                          <a:latin typeface="Proxima Nova"/>
                          <a:ea typeface="Proxima Nova"/>
                          <a:cs typeface="Proxima Nova"/>
                          <a:sym typeface="Proxima Nova"/>
                        </a:rPr>
                        <a:t>Understand why c</a:t>
                      </a:r>
                      <a:r>
                        <a:rPr lang="en" sz="950">
                          <a:latin typeface="Proxima Nova"/>
                          <a:ea typeface="Proxima Nova"/>
                          <a:cs typeface="Proxima Nova"/>
                          <a:sym typeface="Proxima Nova"/>
                        </a:rPr>
                        <a:t>ustomers have stopped buying your cake-decorating supplies and propose an MVP to address their concerns. </a:t>
                      </a:r>
                      <a:endParaRPr b="1" sz="950">
                        <a:latin typeface="Proxima Nova"/>
                        <a:ea typeface="Proxima Nova"/>
                        <a:cs typeface="Proxima Nova"/>
                        <a:sym typeface="Proxima Nova"/>
                      </a:endParaRPr>
                    </a:p>
                  </a:txBody>
                  <a:tcPr marT="45700" marB="45700" marR="45700" marL="45700" anchor="ctr"/>
                </a:tc>
              </a:tr>
              <a:tr h="852500">
                <a:tc>
                  <a:txBody>
                    <a:bodyPr/>
                    <a:lstStyle/>
                    <a:p>
                      <a:pPr indent="0" lvl="0" marL="0" rtl="0" algn="ctr">
                        <a:lnSpc>
                          <a:spcPct val="100000"/>
                        </a:lnSpc>
                        <a:spcBef>
                          <a:spcPts val="0"/>
                        </a:spcBef>
                        <a:spcAft>
                          <a:spcPts val="0"/>
                        </a:spcAft>
                        <a:buNone/>
                      </a:pPr>
                      <a:r>
                        <a:rPr b="1" lang="en" sz="1100">
                          <a:solidFill>
                            <a:srgbClr val="FFFFFF"/>
                          </a:solidFill>
                          <a:latin typeface="Proxima Nova"/>
                          <a:ea typeface="Proxima Nova"/>
                          <a:cs typeface="Proxima Nova"/>
                          <a:sym typeface="Proxima Nova"/>
                        </a:rPr>
                        <a:t>NextGen Analytics</a:t>
                      </a:r>
                      <a:endParaRPr sz="1100">
                        <a:solidFill>
                          <a:srgbClr val="FFFFFF"/>
                        </a:solidFill>
                        <a:latin typeface="Proxima Nova"/>
                        <a:ea typeface="Proxima Nova"/>
                        <a:cs typeface="Proxima Nova"/>
                        <a:sym typeface="Proxima Nova"/>
                      </a:endParaRPr>
                    </a:p>
                  </a:txBody>
                  <a:tcPr marT="45700" marB="45700" marR="45700" marL="45700" anchor="ctr">
                    <a:solidFill>
                      <a:srgbClr val="000000"/>
                    </a:solidFill>
                  </a:tcPr>
                </a:tc>
                <a:tc>
                  <a:txBody>
                    <a:bodyPr/>
                    <a:lstStyle/>
                    <a:p>
                      <a:pPr indent="-149225" lvl="0" marL="177800" rtl="0" algn="l">
                        <a:lnSpc>
                          <a:spcPct val="100000"/>
                        </a:lnSpc>
                        <a:spcBef>
                          <a:spcPts val="0"/>
                        </a:spcBef>
                        <a:spcAft>
                          <a:spcPts val="0"/>
                        </a:spcAft>
                        <a:buClr>
                          <a:srgbClr val="000000"/>
                        </a:buClr>
                        <a:buSzPts val="950"/>
                        <a:buFont typeface="Proxima Nova"/>
                        <a:buChar char="●"/>
                      </a:pPr>
                      <a:r>
                        <a:rPr b="1" lang="en" sz="950">
                          <a:solidFill>
                            <a:srgbClr val="000000"/>
                          </a:solidFill>
                          <a:latin typeface="Proxima Nova"/>
                          <a:ea typeface="Proxima Nova"/>
                          <a:cs typeface="Proxima Nova"/>
                          <a:sym typeface="Proxima Nova"/>
                        </a:rPr>
                        <a:t>The business: </a:t>
                      </a:r>
                      <a:r>
                        <a:rPr i="1" lang="en" sz="950">
                          <a:latin typeface="Proxima Nova"/>
                          <a:ea typeface="Proxima Nova"/>
                          <a:cs typeface="Proxima Nova"/>
                          <a:sym typeface="Proxima Nova"/>
                        </a:rPr>
                        <a:t>Enterprise Analytics Tool</a:t>
                      </a:r>
                      <a:endParaRPr i="1" sz="950">
                        <a:solidFill>
                          <a:srgbClr val="000000"/>
                        </a:solidFill>
                        <a:latin typeface="Proxima Nova"/>
                        <a:ea typeface="Proxima Nova"/>
                        <a:cs typeface="Proxima Nova"/>
                        <a:sym typeface="Proxima Nova"/>
                      </a:endParaRPr>
                    </a:p>
                    <a:p>
                      <a:pPr indent="-149225" lvl="0" marL="177800" rtl="0" algn="l">
                        <a:lnSpc>
                          <a:spcPct val="100000"/>
                        </a:lnSpc>
                        <a:spcBef>
                          <a:spcPts val="500"/>
                        </a:spcBef>
                        <a:spcAft>
                          <a:spcPts val="0"/>
                        </a:spcAft>
                        <a:buClr>
                          <a:srgbClr val="000000"/>
                        </a:buClr>
                        <a:buSzPts val="950"/>
                        <a:buFont typeface="Proxima Nova"/>
                        <a:buChar char="●"/>
                      </a:pPr>
                      <a:r>
                        <a:rPr b="1" lang="en" sz="950">
                          <a:solidFill>
                            <a:srgbClr val="000000"/>
                          </a:solidFill>
                          <a:latin typeface="Proxima Nova"/>
                          <a:ea typeface="Proxima Nova"/>
                          <a:cs typeface="Proxima Nova"/>
                          <a:sym typeface="Proxima Nova"/>
                        </a:rPr>
                        <a:t>The problem:</a:t>
                      </a:r>
                      <a:r>
                        <a:rPr b="1" lang="en" sz="950">
                          <a:latin typeface="Proxima Nova"/>
                          <a:ea typeface="Proxima Nova"/>
                          <a:cs typeface="Proxima Nova"/>
                          <a:sym typeface="Proxima Nova"/>
                        </a:rPr>
                        <a:t> </a:t>
                      </a:r>
                      <a:r>
                        <a:rPr lang="en" sz="950">
                          <a:latin typeface="Proxima Nova"/>
                          <a:ea typeface="Proxima Nova"/>
                          <a:cs typeface="Proxima Nova"/>
                          <a:sym typeface="Proxima Nova"/>
                        </a:rPr>
                        <a:t>You’re a product manager at NextGen Analytics, a fast-growing SaaS company in a highly competitive market. You have one of the hottest products going, but, despite thousands of downloads of your free trial version, you’re having trouble getting users convert to the paid version.</a:t>
                      </a:r>
                      <a:endParaRPr sz="950">
                        <a:latin typeface="Proxima Nova"/>
                        <a:ea typeface="Proxima Nova"/>
                        <a:cs typeface="Proxima Nova"/>
                        <a:sym typeface="Proxima Nova"/>
                      </a:endParaRPr>
                    </a:p>
                    <a:p>
                      <a:pPr indent="-149225" lvl="0" marL="177800" rtl="0" algn="l">
                        <a:lnSpc>
                          <a:spcPct val="100000"/>
                        </a:lnSpc>
                        <a:spcBef>
                          <a:spcPts val="500"/>
                        </a:spcBef>
                        <a:spcAft>
                          <a:spcPts val="500"/>
                        </a:spcAft>
                        <a:buClr>
                          <a:srgbClr val="000000"/>
                        </a:buClr>
                        <a:buSzPts val="950"/>
                        <a:buFont typeface="Proxima Nova"/>
                        <a:buChar char="●"/>
                      </a:pPr>
                      <a:r>
                        <a:rPr b="1" lang="en" sz="950">
                          <a:solidFill>
                            <a:srgbClr val="000000"/>
                          </a:solidFill>
                          <a:latin typeface="Proxima Nova"/>
                          <a:ea typeface="Proxima Nova"/>
                          <a:cs typeface="Proxima Nova"/>
                          <a:sym typeface="Proxima Nova"/>
                        </a:rPr>
                        <a:t>Your goal: </a:t>
                      </a:r>
                      <a:r>
                        <a:rPr lang="en" sz="950">
                          <a:solidFill>
                            <a:srgbClr val="000000"/>
                          </a:solidFill>
                          <a:latin typeface="Proxima Nova"/>
                          <a:ea typeface="Proxima Nova"/>
                          <a:cs typeface="Proxima Nova"/>
                          <a:sym typeface="Proxima Nova"/>
                        </a:rPr>
                        <a:t>Understand w</a:t>
                      </a:r>
                      <a:r>
                        <a:rPr lang="en" sz="950">
                          <a:latin typeface="Proxima Nova"/>
                          <a:ea typeface="Proxima Nova"/>
                          <a:cs typeface="Proxima Nova"/>
                          <a:sym typeface="Proxima Nova"/>
                        </a:rPr>
                        <a:t>hat is preventing customers from becoming paid subscribers and craft an MVP that will increase conversions.</a:t>
                      </a:r>
                      <a:endParaRPr b="1" sz="950">
                        <a:latin typeface="Proxima Nova"/>
                        <a:ea typeface="Proxima Nova"/>
                        <a:cs typeface="Proxima Nova"/>
                        <a:sym typeface="Proxima Nova"/>
                      </a:endParaRPr>
                    </a:p>
                  </a:txBody>
                  <a:tcPr marT="45700" marB="45700" marR="45700" marL="45700" anchor="ctr">
                    <a:solidFill>
                      <a:srgbClr val="EFEFEF"/>
                    </a:solidFill>
                  </a:tcPr>
                </a:tc>
              </a:tr>
              <a:tr h="852500">
                <a:tc>
                  <a:txBody>
                    <a:bodyPr/>
                    <a:lstStyle/>
                    <a:p>
                      <a:pPr indent="0" lvl="0" marL="0" rtl="0" algn="ctr">
                        <a:lnSpc>
                          <a:spcPct val="100000"/>
                        </a:lnSpc>
                        <a:spcBef>
                          <a:spcPts val="0"/>
                        </a:spcBef>
                        <a:spcAft>
                          <a:spcPts val="0"/>
                        </a:spcAft>
                        <a:buNone/>
                      </a:pPr>
                      <a:r>
                        <a:rPr b="1" lang="en" sz="1100">
                          <a:solidFill>
                            <a:srgbClr val="FFFFFF"/>
                          </a:solidFill>
                          <a:latin typeface="Proxima Nova"/>
                          <a:ea typeface="Proxima Nova"/>
                          <a:cs typeface="Proxima Nova"/>
                          <a:sym typeface="Proxima Nova"/>
                        </a:rPr>
                        <a:t>StayHere</a:t>
                      </a:r>
                      <a:endParaRPr sz="1100">
                        <a:solidFill>
                          <a:srgbClr val="FFFFFF"/>
                        </a:solidFill>
                        <a:latin typeface="Proxima Nova"/>
                        <a:ea typeface="Proxima Nova"/>
                        <a:cs typeface="Proxima Nova"/>
                        <a:sym typeface="Proxima Nova"/>
                      </a:endParaRPr>
                    </a:p>
                  </a:txBody>
                  <a:tcPr marT="45700" marB="45700" marR="45700" marL="45700" anchor="ctr">
                    <a:solidFill>
                      <a:srgbClr val="000000"/>
                    </a:solidFill>
                  </a:tcPr>
                </a:tc>
                <a:tc>
                  <a:txBody>
                    <a:bodyPr/>
                    <a:lstStyle/>
                    <a:p>
                      <a:pPr indent="-149225" lvl="0" marL="177800" rtl="0" algn="l">
                        <a:lnSpc>
                          <a:spcPct val="100000"/>
                        </a:lnSpc>
                        <a:spcBef>
                          <a:spcPts val="0"/>
                        </a:spcBef>
                        <a:spcAft>
                          <a:spcPts val="0"/>
                        </a:spcAft>
                        <a:buClr>
                          <a:srgbClr val="000000"/>
                        </a:buClr>
                        <a:buSzPts val="950"/>
                        <a:buFont typeface="Proxima Nova"/>
                        <a:buChar char="●"/>
                      </a:pPr>
                      <a:r>
                        <a:rPr b="1" lang="en" sz="950">
                          <a:solidFill>
                            <a:srgbClr val="000000"/>
                          </a:solidFill>
                          <a:latin typeface="Proxima Nova"/>
                          <a:ea typeface="Proxima Nova"/>
                          <a:cs typeface="Proxima Nova"/>
                          <a:sym typeface="Proxima Nova"/>
                        </a:rPr>
                        <a:t>The business: </a:t>
                      </a:r>
                      <a:r>
                        <a:rPr i="1" lang="en" sz="950">
                          <a:solidFill>
                            <a:srgbClr val="000000"/>
                          </a:solidFill>
                          <a:latin typeface="Proxima Nova"/>
                          <a:ea typeface="Proxima Nova"/>
                          <a:cs typeface="Proxima Nova"/>
                          <a:sym typeface="Proxima Nova"/>
                        </a:rPr>
                        <a:t>Stayhere</a:t>
                      </a:r>
                      <a:r>
                        <a:rPr b="1" i="1" lang="en" sz="950">
                          <a:latin typeface="Proxima Nova"/>
                          <a:ea typeface="Proxima Nova"/>
                          <a:cs typeface="Proxima Nova"/>
                          <a:sym typeface="Proxima Nova"/>
                        </a:rPr>
                        <a:t> </a:t>
                      </a:r>
                      <a:r>
                        <a:rPr i="1" lang="en" sz="950">
                          <a:latin typeface="Proxima Nova"/>
                          <a:ea typeface="Proxima Nova"/>
                          <a:cs typeface="Proxima Nova"/>
                          <a:sym typeface="Proxima Nova"/>
                        </a:rPr>
                        <a:t>V</a:t>
                      </a:r>
                      <a:r>
                        <a:rPr i="1" lang="en" sz="950">
                          <a:solidFill>
                            <a:srgbClr val="000000"/>
                          </a:solidFill>
                          <a:latin typeface="Proxima Nova"/>
                          <a:ea typeface="Proxima Nova"/>
                          <a:cs typeface="Proxima Nova"/>
                          <a:sym typeface="Proxima Nova"/>
                        </a:rPr>
                        <a:t>acation </a:t>
                      </a:r>
                      <a:r>
                        <a:rPr i="1" lang="en" sz="950">
                          <a:latin typeface="Proxima Nova"/>
                          <a:ea typeface="Proxima Nova"/>
                          <a:cs typeface="Proxima Nova"/>
                          <a:sym typeface="Proxima Nova"/>
                        </a:rPr>
                        <a:t>R</a:t>
                      </a:r>
                      <a:r>
                        <a:rPr i="1" lang="en" sz="950">
                          <a:solidFill>
                            <a:srgbClr val="000000"/>
                          </a:solidFill>
                          <a:latin typeface="Proxima Nova"/>
                          <a:ea typeface="Proxima Nova"/>
                          <a:cs typeface="Proxima Nova"/>
                          <a:sym typeface="Proxima Nova"/>
                        </a:rPr>
                        <a:t>entals </a:t>
                      </a:r>
                      <a:endParaRPr sz="950">
                        <a:latin typeface="Proxima Nova"/>
                        <a:ea typeface="Proxima Nova"/>
                        <a:cs typeface="Proxima Nova"/>
                        <a:sym typeface="Proxima Nova"/>
                      </a:endParaRPr>
                    </a:p>
                    <a:p>
                      <a:pPr indent="-149225" lvl="0" marL="177800" rtl="0" algn="l">
                        <a:lnSpc>
                          <a:spcPct val="100000"/>
                        </a:lnSpc>
                        <a:spcBef>
                          <a:spcPts val="500"/>
                        </a:spcBef>
                        <a:spcAft>
                          <a:spcPts val="0"/>
                        </a:spcAft>
                        <a:buClr>
                          <a:srgbClr val="000000"/>
                        </a:buClr>
                        <a:buSzPts val="950"/>
                        <a:buFont typeface="Proxima Nova"/>
                        <a:buChar char="●"/>
                      </a:pPr>
                      <a:r>
                        <a:rPr b="1" lang="en" sz="950">
                          <a:solidFill>
                            <a:srgbClr val="000000"/>
                          </a:solidFill>
                          <a:latin typeface="Proxima Nova"/>
                          <a:ea typeface="Proxima Nova"/>
                          <a:cs typeface="Proxima Nova"/>
                          <a:sym typeface="Proxima Nova"/>
                        </a:rPr>
                        <a:t>The problem:</a:t>
                      </a:r>
                      <a:r>
                        <a:rPr lang="en" sz="950">
                          <a:solidFill>
                            <a:srgbClr val="000000"/>
                          </a:solidFill>
                          <a:latin typeface="Proxima Nova"/>
                          <a:ea typeface="Proxima Nova"/>
                          <a:cs typeface="Proxima Nova"/>
                          <a:sym typeface="Proxima Nova"/>
                        </a:rPr>
                        <a:t> St</a:t>
                      </a:r>
                      <a:r>
                        <a:rPr lang="en" sz="950">
                          <a:latin typeface="Proxima Nova"/>
                          <a:ea typeface="Proxima Nova"/>
                          <a:cs typeface="Proxima Nova"/>
                          <a:sym typeface="Proxima Nova"/>
                        </a:rPr>
                        <a:t>ayhere is a scrappy startup in the </a:t>
                      </a:r>
                      <a:r>
                        <a:rPr lang="en" sz="950">
                          <a:solidFill>
                            <a:schemeClr val="dk1"/>
                          </a:solidFill>
                          <a:latin typeface="Proxima Nova"/>
                          <a:ea typeface="Proxima Nova"/>
                          <a:cs typeface="Proxima Nova"/>
                          <a:sym typeface="Proxima Nova"/>
                        </a:rPr>
                        <a:t>online vacation rental marketplace. With large competitors like Airbnb, it is always looking for new ways to differentiate its offering. As a product manager looking to get noticed, you’ve identified auto rental as a new service that might be of interest for Stayhere users. </a:t>
                      </a:r>
                      <a:endParaRPr sz="950">
                        <a:solidFill>
                          <a:schemeClr val="dk1"/>
                        </a:solidFill>
                        <a:latin typeface="Proxima Nova"/>
                        <a:ea typeface="Proxima Nova"/>
                        <a:cs typeface="Proxima Nova"/>
                        <a:sym typeface="Proxima Nova"/>
                      </a:endParaRPr>
                    </a:p>
                    <a:p>
                      <a:pPr indent="-149225" lvl="0" marL="177800" rtl="0" algn="l">
                        <a:lnSpc>
                          <a:spcPct val="100000"/>
                        </a:lnSpc>
                        <a:spcBef>
                          <a:spcPts val="500"/>
                        </a:spcBef>
                        <a:spcAft>
                          <a:spcPts val="500"/>
                        </a:spcAft>
                        <a:buClr>
                          <a:srgbClr val="000000"/>
                        </a:buClr>
                        <a:buSzPts val="950"/>
                        <a:buFont typeface="Proxima Nova"/>
                        <a:buChar char="●"/>
                      </a:pPr>
                      <a:r>
                        <a:rPr b="1" lang="en" sz="950">
                          <a:solidFill>
                            <a:srgbClr val="000000"/>
                          </a:solidFill>
                          <a:latin typeface="Proxima Nova"/>
                          <a:ea typeface="Proxima Nova"/>
                          <a:cs typeface="Proxima Nova"/>
                          <a:sym typeface="Proxima Nova"/>
                        </a:rPr>
                        <a:t>Your goal:</a:t>
                      </a:r>
                      <a:r>
                        <a:rPr lang="en" sz="950">
                          <a:solidFill>
                            <a:srgbClr val="000000"/>
                          </a:solidFill>
                          <a:latin typeface="Proxima Nova"/>
                          <a:ea typeface="Proxima Nova"/>
                          <a:cs typeface="Proxima Nova"/>
                          <a:sym typeface="Proxima Nova"/>
                        </a:rPr>
                        <a:t> </a:t>
                      </a:r>
                      <a:r>
                        <a:rPr lang="en" sz="950">
                          <a:latin typeface="Proxima Nova"/>
                          <a:ea typeface="Proxima Nova"/>
                          <a:cs typeface="Proxima Nova"/>
                          <a:sym typeface="Proxima Nova"/>
                        </a:rPr>
                        <a:t>Determine if car rental is viable for Stayhere by understanding users’ needs and proposing an MVP to test your assumptions. </a:t>
                      </a:r>
                      <a:endParaRPr b="1" sz="950">
                        <a:latin typeface="Proxima Nova"/>
                        <a:ea typeface="Proxima Nova"/>
                        <a:cs typeface="Proxima Nova"/>
                        <a:sym typeface="Proxima Nova"/>
                      </a:endParaRPr>
                    </a:p>
                  </a:txBody>
                  <a:tcPr marT="45700" marB="45700" marR="45700" marL="45700" anchor="ctr"/>
                </a:tc>
              </a:tr>
            </a:tbl>
          </a:graphicData>
        </a:graphic>
      </p:graphicFrame>
      <p:sp>
        <p:nvSpPr>
          <p:cNvPr id="748" name="Google Shape;748;p67"/>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2021 General Assembly</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2" name="Shape 752"/>
        <p:cNvGrpSpPr/>
        <p:nvPr/>
      </p:nvGrpSpPr>
      <p:grpSpPr>
        <a:xfrm>
          <a:off x="0" y="0"/>
          <a:ext cx="0" cy="0"/>
          <a:chOff x="0" y="0"/>
          <a:chExt cx="0" cy="0"/>
        </a:xfrm>
      </p:grpSpPr>
      <p:sp>
        <p:nvSpPr>
          <p:cNvPr id="753" name="Google Shape;753;p68"/>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Why Do We Do Market </a:t>
            </a:r>
            <a:r>
              <a:rPr lang="en"/>
              <a:t>Research</a:t>
            </a:r>
            <a:r>
              <a:rPr lang="en"/>
              <a:t>?</a:t>
            </a:r>
            <a:endParaRPr/>
          </a:p>
        </p:txBody>
      </p:sp>
      <p:sp>
        <p:nvSpPr>
          <p:cNvPr id="754" name="Google Shape;754;p68"/>
          <p:cNvSpPr txBox="1"/>
          <p:nvPr>
            <p:ph idx="4294967295" type="body"/>
          </p:nvPr>
        </p:nvSpPr>
        <p:spPr>
          <a:xfrm>
            <a:off x="457200" y="1143000"/>
            <a:ext cx="4889700" cy="3404700"/>
          </a:xfrm>
          <a:prstGeom prst="rect">
            <a:avLst/>
          </a:prstGeom>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Clr>
                <a:schemeClr val="dk1"/>
              </a:buClr>
              <a:buSzPts val="1600"/>
              <a:buChar char="●"/>
            </a:pPr>
            <a:r>
              <a:rPr lang="en" sz="1600">
                <a:solidFill>
                  <a:schemeClr val="dk1"/>
                </a:solidFill>
              </a:rPr>
              <a:t>To understand the reasons customers buy our product.</a:t>
            </a:r>
            <a:endParaRPr sz="1200">
              <a:solidFill>
                <a:schemeClr val="dk1"/>
              </a:solidFill>
            </a:endParaRPr>
          </a:p>
          <a:p>
            <a:pPr indent="-330200" lvl="0" marL="457200" rtl="0" algn="l">
              <a:lnSpc>
                <a:spcPct val="115000"/>
              </a:lnSpc>
              <a:spcBef>
                <a:spcPts val="500"/>
              </a:spcBef>
              <a:spcAft>
                <a:spcPts val="0"/>
              </a:spcAft>
              <a:buClr>
                <a:schemeClr val="dk1"/>
              </a:buClr>
              <a:buSzPts val="1600"/>
              <a:buChar char="●"/>
            </a:pPr>
            <a:r>
              <a:rPr lang="en" sz="1600">
                <a:solidFill>
                  <a:schemeClr val="dk1"/>
                </a:solidFill>
              </a:rPr>
              <a:t>To discover factors that influence customer behavior.</a:t>
            </a:r>
            <a:endParaRPr sz="1200">
              <a:solidFill>
                <a:schemeClr val="dk1"/>
              </a:solidFill>
            </a:endParaRPr>
          </a:p>
          <a:p>
            <a:pPr indent="-330200" lvl="0" marL="457200" rtl="0" algn="l">
              <a:lnSpc>
                <a:spcPct val="115000"/>
              </a:lnSpc>
              <a:spcBef>
                <a:spcPts val="500"/>
              </a:spcBef>
              <a:spcAft>
                <a:spcPts val="0"/>
              </a:spcAft>
              <a:buClr>
                <a:schemeClr val="dk1"/>
              </a:buClr>
              <a:buSzPts val="1600"/>
              <a:buChar char="●"/>
            </a:pPr>
            <a:r>
              <a:rPr lang="en" sz="1600">
                <a:solidFill>
                  <a:schemeClr val="dk1"/>
                </a:solidFill>
              </a:rPr>
              <a:t>To measure the size of the potential market.</a:t>
            </a:r>
            <a:endParaRPr sz="1600">
              <a:solidFill>
                <a:schemeClr val="dk1"/>
              </a:solidFill>
            </a:endParaRPr>
          </a:p>
          <a:p>
            <a:pPr indent="-330200" lvl="0" marL="457200" rtl="0" algn="l">
              <a:lnSpc>
                <a:spcPct val="115000"/>
              </a:lnSpc>
              <a:spcBef>
                <a:spcPts val="500"/>
              </a:spcBef>
              <a:spcAft>
                <a:spcPts val="0"/>
              </a:spcAft>
              <a:buClr>
                <a:schemeClr val="dk1"/>
              </a:buClr>
              <a:buSzPts val="1600"/>
              <a:buChar char="●"/>
            </a:pPr>
            <a:r>
              <a:rPr lang="en" sz="1600">
                <a:solidFill>
                  <a:schemeClr val="dk1"/>
                </a:solidFill>
              </a:rPr>
              <a:t>To see how competitors approach common problems.</a:t>
            </a:r>
            <a:endParaRPr sz="1200">
              <a:solidFill>
                <a:schemeClr val="dk1"/>
              </a:solidFill>
            </a:endParaRPr>
          </a:p>
          <a:p>
            <a:pPr indent="-330200" lvl="0" marL="457200" rtl="0" algn="l">
              <a:lnSpc>
                <a:spcPct val="115000"/>
              </a:lnSpc>
              <a:spcBef>
                <a:spcPts val="500"/>
              </a:spcBef>
              <a:spcAft>
                <a:spcPts val="0"/>
              </a:spcAft>
              <a:buClr>
                <a:schemeClr val="dk1"/>
              </a:buClr>
              <a:buSzPts val="1600"/>
              <a:buChar char="●"/>
            </a:pPr>
            <a:r>
              <a:rPr lang="en" sz="1600">
                <a:solidFill>
                  <a:schemeClr val="dk1"/>
                </a:solidFill>
              </a:rPr>
              <a:t>To identify opportunities to differentiate or innovate.</a:t>
            </a:r>
            <a:endParaRPr sz="1600">
              <a:solidFill>
                <a:schemeClr val="dk1"/>
              </a:solidFill>
            </a:endParaRPr>
          </a:p>
          <a:p>
            <a:pPr indent="0" lvl="0" marL="0" rtl="0" algn="l">
              <a:lnSpc>
                <a:spcPct val="115000"/>
              </a:lnSpc>
              <a:spcBef>
                <a:spcPts val="500"/>
              </a:spcBef>
              <a:spcAft>
                <a:spcPts val="500"/>
              </a:spcAft>
              <a:buNone/>
            </a:pPr>
            <a:r>
              <a:t/>
            </a:r>
            <a:endParaRPr sz="1600">
              <a:solidFill>
                <a:schemeClr val="dk1"/>
              </a:solidFill>
            </a:endParaRPr>
          </a:p>
        </p:txBody>
      </p:sp>
      <p:sp>
        <p:nvSpPr>
          <p:cNvPr id="755" name="Google Shape;755;p68"/>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2021 General Assembly</a:t>
            </a:r>
            <a:endParaRPr/>
          </a:p>
        </p:txBody>
      </p:sp>
      <p:pic>
        <p:nvPicPr>
          <p:cNvPr id="756" name="Google Shape;756;p68"/>
          <p:cNvPicPr preferRelativeResize="0"/>
          <p:nvPr/>
        </p:nvPicPr>
        <p:blipFill rotWithShape="1">
          <a:blip r:embed="rId3">
            <a:alphaModFix/>
          </a:blip>
          <a:srcRect b="30947" l="0" r="0" t="30659"/>
          <a:stretch/>
        </p:blipFill>
        <p:spPr>
          <a:xfrm>
            <a:off x="5580600" y="1617325"/>
            <a:ext cx="3195923" cy="1226998"/>
          </a:xfrm>
          <a:prstGeom prst="rect">
            <a:avLst/>
          </a:prstGeom>
          <a:noFill/>
          <a:ln>
            <a:noFill/>
          </a:ln>
        </p:spPr>
      </p:pic>
      <p:sp>
        <p:nvSpPr>
          <p:cNvPr id="757" name="Google Shape;757;p68"/>
          <p:cNvSpPr txBox="1"/>
          <p:nvPr>
            <p:ph idx="1"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1" name="Shape 761"/>
        <p:cNvGrpSpPr/>
        <p:nvPr/>
      </p:nvGrpSpPr>
      <p:grpSpPr>
        <a:xfrm>
          <a:off x="0" y="0"/>
          <a:ext cx="0" cy="0"/>
          <a:chOff x="0" y="0"/>
          <a:chExt cx="0" cy="0"/>
        </a:xfrm>
      </p:grpSpPr>
      <p:sp>
        <p:nvSpPr>
          <p:cNvPr id="762" name="Google Shape;762;p69"/>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2021 General Assembly</a:t>
            </a:r>
            <a:endParaRPr/>
          </a:p>
        </p:txBody>
      </p:sp>
      <p:sp>
        <p:nvSpPr>
          <p:cNvPr id="763" name="Google Shape;763;p69"/>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Consumer Research?</a:t>
            </a:r>
            <a:endParaRPr/>
          </a:p>
        </p:txBody>
      </p:sp>
      <p:sp>
        <p:nvSpPr>
          <p:cNvPr id="764" name="Google Shape;764;p69"/>
          <p:cNvSpPr txBox="1"/>
          <p:nvPr>
            <p:ph type="title"/>
          </p:nvPr>
        </p:nvSpPr>
        <p:spPr>
          <a:xfrm>
            <a:off x="587250" y="1473475"/>
            <a:ext cx="7969500" cy="2013600"/>
          </a:xfrm>
          <a:prstGeom prst="rect">
            <a:avLst/>
          </a:prstGeom>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2200">
                <a:solidFill>
                  <a:srgbClr val="000000"/>
                </a:solidFill>
              </a:rPr>
              <a:t>Customer research involves</a:t>
            </a:r>
            <a:r>
              <a:rPr lang="en" sz="2200">
                <a:solidFill>
                  <a:schemeClr val="dk2"/>
                </a:solidFill>
              </a:rPr>
              <a:t> frequent interactions </a:t>
            </a:r>
            <a:r>
              <a:rPr lang="en" sz="2200">
                <a:solidFill>
                  <a:srgbClr val="000000"/>
                </a:solidFill>
              </a:rPr>
              <a:t>and iterations with potential</a:t>
            </a:r>
            <a:r>
              <a:rPr lang="en" sz="2200">
                <a:solidFill>
                  <a:schemeClr val="dk2"/>
                </a:solidFill>
              </a:rPr>
              <a:t> </a:t>
            </a:r>
            <a:r>
              <a:rPr lang="en" sz="2200">
                <a:solidFill>
                  <a:schemeClr val="dk2"/>
                </a:solidFill>
              </a:rPr>
              <a:t>customers </a:t>
            </a:r>
            <a:r>
              <a:rPr lang="en" sz="2200">
                <a:solidFill>
                  <a:srgbClr val="000000"/>
                </a:solidFill>
              </a:rPr>
              <a:t>to</a:t>
            </a:r>
            <a:r>
              <a:rPr lang="en" sz="2200">
                <a:solidFill>
                  <a:schemeClr val="dk2"/>
                </a:solidFill>
              </a:rPr>
              <a:t> build the best products</a:t>
            </a:r>
            <a:r>
              <a:rPr lang="en" sz="2200">
                <a:solidFill>
                  <a:schemeClr val="dk2"/>
                </a:solidFill>
              </a:rPr>
              <a:t>.</a:t>
            </a:r>
            <a:endParaRPr sz="2200">
              <a:solidFill>
                <a:schemeClr val="dk2"/>
              </a:solidFill>
            </a:endParaRPr>
          </a:p>
        </p:txBody>
      </p:sp>
      <p:sp>
        <p:nvSpPr>
          <p:cNvPr id="765" name="Google Shape;765;p69"/>
          <p:cNvSpPr txBox="1"/>
          <p:nvPr>
            <p:ph idx="1"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9" name="Shape 769"/>
        <p:cNvGrpSpPr/>
        <p:nvPr/>
      </p:nvGrpSpPr>
      <p:grpSpPr>
        <a:xfrm>
          <a:off x="0" y="0"/>
          <a:ext cx="0" cy="0"/>
          <a:chOff x="0" y="0"/>
          <a:chExt cx="0" cy="0"/>
        </a:xfrm>
      </p:grpSpPr>
      <p:sp>
        <p:nvSpPr>
          <p:cNvPr id="770" name="Google Shape;770;p70"/>
          <p:cNvSpPr txBox="1"/>
          <p:nvPr>
            <p:ph type="title"/>
          </p:nvPr>
        </p:nvSpPr>
        <p:spPr>
          <a:xfrm>
            <a:off x="908850" y="237038"/>
            <a:ext cx="5009400" cy="45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Power of Listening</a:t>
            </a:r>
            <a:endParaRPr/>
          </a:p>
        </p:txBody>
      </p:sp>
      <p:sp>
        <p:nvSpPr>
          <p:cNvPr id="771" name="Google Shape;771;p70"/>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2021 General Assembly</a:t>
            </a:r>
            <a:endParaRPr/>
          </a:p>
        </p:txBody>
      </p:sp>
      <p:sp>
        <p:nvSpPr>
          <p:cNvPr id="772" name="Google Shape;772;p70"/>
          <p:cNvSpPr txBox="1"/>
          <p:nvPr>
            <p:ph idx="3" type="subTitle"/>
          </p:nvPr>
        </p:nvSpPr>
        <p:spPr>
          <a:xfrm>
            <a:off x="7003805" y="211738"/>
            <a:ext cx="1336200" cy="3288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lang="en"/>
              <a:t>5 minutes</a:t>
            </a:r>
            <a:endParaRPr/>
          </a:p>
        </p:txBody>
      </p:sp>
      <p:pic>
        <p:nvPicPr>
          <p:cNvPr id="773" name="Google Shape;773;p70"/>
          <p:cNvPicPr preferRelativeResize="0"/>
          <p:nvPr/>
        </p:nvPicPr>
        <p:blipFill rotWithShape="1">
          <a:blip r:embed="rId3">
            <a:alphaModFix/>
          </a:blip>
          <a:srcRect b="18418" l="0" r="0" t="16865"/>
          <a:stretch/>
        </p:blipFill>
        <p:spPr>
          <a:xfrm>
            <a:off x="4572000" y="1109000"/>
            <a:ext cx="4260424" cy="3118185"/>
          </a:xfrm>
          <a:prstGeom prst="rect">
            <a:avLst/>
          </a:prstGeom>
          <a:noFill/>
          <a:ln>
            <a:noFill/>
          </a:ln>
        </p:spPr>
      </p:pic>
      <p:sp>
        <p:nvSpPr>
          <p:cNvPr id="774" name="Google Shape;774;p70"/>
          <p:cNvSpPr txBox="1"/>
          <p:nvPr>
            <p:ph idx="2"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
        <p:nvSpPr>
          <p:cNvPr id="775" name="Google Shape;775;p70"/>
          <p:cNvSpPr txBox="1"/>
          <p:nvPr/>
        </p:nvSpPr>
        <p:spPr>
          <a:xfrm>
            <a:off x="346700" y="1051550"/>
            <a:ext cx="4125900" cy="3357900"/>
          </a:xfrm>
          <a:prstGeom prst="rect">
            <a:avLst/>
          </a:prstGeom>
          <a:noFill/>
          <a:ln>
            <a:noFill/>
          </a:ln>
        </p:spPr>
        <p:txBody>
          <a:bodyPr anchorCtr="0" anchor="t" bIns="91425" lIns="91425" spcFirstLastPara="1" rIns="91425" wrap="square" tIns="91425">
            <a:noAutofit/>
          </a:bodyPr>
          <a:lstStyle/>
          <a:p>
            <a:pPr indent="-323850" lvl="0" marL="457200" rtl="0" algn="l">
              <a:lnSpc>
                <a:spcPct val="115000"/>
              </a:lnSpc>
              <a:spcBef>
                <a:spcPts val="0"/>
              </a:spcBef>
              <a:spcAft>
                <a:spcPts val="0"/>
              </a:spcAft>
              <a:buSzPts val="1500"/>
              <a:buFont typeface="Proxima Nova"/>
              <a:buChar char="●"/>
            </a:pPr>
            <a:r>
              <a:rPr b="1" lang="en" sz="1500">
                <a:latin typeface="Proxima Nova"/>
                <a:ea typeface="Proxima Nova"/>
                <a:cs typeface="Proxima Nova"/>
                <a:sym typeface="Proxima Nova"/>
              </a:rPr>
              <a:t>Business goal: </a:t>
            </a:r>
            <a:r>
              <a:rPr lang="en" sz="1500">
                <a:latin typeface="Proxima Nova"/>
                <a:ea typeface="Proxima Nova"/>
                <a:cs typeface="Proxima Nova"/>
                <a:sym typeface="Proxima Nova"/>
              </a:rPr>
              <a:t>A London-based design firm wanted to help Samsung understand why elderly people were reluctant to use smartphones. </a:t>
            </a:r>
            <a:endParaRPr sz="1500">
              <a:latin typeface="Proxima Nova"/>
              <a:ea typeface="Proxima Nova"/>
              <a:cs typeface="Proxima Nova"/>
              <a:sym typeface="Proxima Nova"/>
            </a:endParaRPr>
          </a:p>
          <a:p>
            <a:pPr indent="-323850" lvl="0" marL="457200" rtl="0" algn="l">
              <a:lnSpc>
                <a:spcPct val="115000"/>
              </a:lnSpc>
              <a:spcBef>
                <a:spcPts val="1000"/>
              </a:spcBef>
              <a:spcAft>
                <a:spcPts val="0"/>
              </a:spcAft>
              <a:buSzPts val="1500"/>
              <a:buFont typeface="Proxima Nova"/>
              <a:buChar char="●"/>
            </a:pPr>
            <a:r>
              <a:rPr b="1" lang="en" sz="1500">
                <a:latin typeface="Proxima Nova"/>
                <a:ea typeface="Proxima Nova"/>
                <a:cs typeface="Proxima Nova"/>
                <a:sym typeface="Proxima Nova"/>
              </a:rPr>
              <a:t>The problem: </a:t>
            </a:r>
            <a:r>
              <a:rPr lang="en" sz="1500">
                <a:latin typeface="Proxima Nova"/>
                <a:ea typeface="Proxima Nova"/>
                <a:cs typeface="Proxima Nova"/>
                <a:sym typeface="Proxima Nova"/>
              </a:rPr>
              <a:t>Samsung thought that the elderly people weren’t using the phone because of digital fluency.</a:t>
            </a:r>
            <a:endParaRPr sz="1500">
              <a:latin typeface="Proxima Nova"/>
              <a:ea typeface="Proxima Nova"/>
              <a:cs typeface="Proxima Nova"/>
              <a:sym typeface="Proxima Nova"/>
            </a:endParaRPr>
          </a:p>
          <a:p>
            <a:pPr indent="-323850" lvl="0" marL="457200" rtl="0" algn="l">
              <a:lnSpc>
                <a:spcPct val="115000"/>
              </a:lnSpc>
              <a:spcBef>
                <a:spcPts val="1000"/>
              </a:spcBef>
              <a:spcAft>
                <a:spcPts val="1000"/>
              </a:spcAft>
              <a:buSzPts val="1500"/>
              <a:buFont typeface="Proxima Nova"/>
              <a:buChar char="●"/>
            </a:pPr>
            <a:r>
              <a:rPr b="1" lang="en" sz="1500">
                <a:latin typeface="Proxima Nova"/>
                <a:ea typeface="Proxima Nova"/>
                <a:cs typeface="Proxima Nova"/>
                <a:sym typeface="Proxima Nova"/>
              </a:rPr>
              <a:t>Results: </a:t>
            </a:r>
            <a:r>
              <a:rPr lang="en" sz="1500">
                <a:latin typeface="Proxima Nova"/>
                <a:ea typeface="Proxima Nova"/>
                <a:cs typeface="Proxima Nova"/>
                <a:sym typeface="Proxima Nova"/>
              </a:rPr>
              <a:t>The found that elderly people weren’t using phones because they were going straight to the manual, getting lost in the details, and becoming discouraged. </a:t>
            </a:r>
            <a:endParaRPr sz="1500">
              <a:latin typeface="Proxima Nova"/>
              <a:ea typeface="Proxima Nova"/>
              <a:cs typeface="Proxima Nova"/>
              <a:sym typeface="Proxima Nova"/>
            </a:endParaRPr>
          </a:p>
        </p:txBody>
      </p:sp>
      <p:sp>
        <p:nvSpPr>
          <p:cNvPr id="776" name="Google Shape;776;p70"/>
          <p:cNvSpPr/>
          <p:nvPr/>
        </p:nvSpPr>
        <p:spPr>
          <a:xfrm>
            <a:off x="7413000" y="432275"/>
            <a:ext cx="927000" cy="927000"/>
          </a:xfrm>
          <a:prstGeom prst="teardrop">
            <a:avLst>
              <a:gd fmla="val 100000" name="adj"/>
            </a:avLst>
          </a:prstGeom>
          <a:solidFill>
            <a:srgbClr val="FFDB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latin typeface="Proxima Nova"/>
              <a:ea typeface="Proxima Nova"/>
              <a:cs typeface="Proxima Nova"/>
              <a:sym typeface="Proxima Nova"/>
            </a:endParaRPr>
          </a:p>
        </p:txBody>
      </p:sp>
      <p:sp>
        <p:nvSpPr>
          <p:cNvPr id="777" name="Google Shape;777;p70"/>
          <p:cNvSpPr txBox="1"/>
          <p:nvPr/>
        </p:nvSpPr>
        <p:spPr>
          <a:xfrm>
            <a:off x="7362300" y="660375"/>
            <a:ext cx="1028400" cy="328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300">
                <a:latin typeface="Proxima Nova"/>
                <a:ea typeface="Proxima Nova"/>
                <a:cs typeface="Proxima Nova"/>
                <a:sym typeface="Proxima Nova"/>
              </a:rPr>
              <a:t>Customize it!</a:t>
            </a:r>
            <a:endParaRPr b="1" sz="1300">
              <a:latin typeface="Proxima Nova"/>
              <a:ea typeface="Proxima Nova"/>
              <a:cs typeface="Proxima Nova"/>
              <a:sym typeface="Proxima Nova"/>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1" name="Shape 781"/>
        <p:cNvGrpSpPr/>
        <p:nvPr/>
      </p:nvGrpSpPr>
      <p:grpSpPr>
        <a:xfrm>
          <a:off x="0" y="0"/>
          <a:ext cx="0" cy="0"/>
          <a:chOff x="0" y="0"/>
          <a:chExt cx="0" cy="0"/>
        </a:xfrm>
      </p:grpSpPr>
      <p:sp>
        <p:nvSpPr>
          <p:cNvPr id="782" name="Google Shape;782;p71"/>
          <p:cNvSpPr/>
          <p:nvPr/>
        </p:nvSpPr>
        <p:spPr>
          <a:xfrm>
            <a:off x="1251275" y="1813850"/>
            <a:ext cx="2739300" cy="2484600"/>
          </a:xfrm>
          <a:prstGeom prst="roundRect">
            <a:avLst>
              <a:gd fmla="val 16667" name="adj"/>
            </a:avLst>
          </a:prstGeom>
          <a:solidFill>
            <a:srgbClr val="EFEFEF"/>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71"/>
          <p:cNvSpPr txBox="1"/>
          <p:nvPr/>
        </p:nvSpPr>
        <p:spPr>
          <a:xfrm>
            <a:off x="1251291" y="1813992"/>
            <a:ext cx="2739300" cy="2484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000"/>
              </a:spcBef>
              <a:spcAft>
                <a:spcPts val="0"/>
              </a:spcAft>
              <a:buNone/>
            </a:pPr>
            <a:r>
              <a:rPr b="1" lang="en" sz="1800">
                <a:solidFill>
                  <a:schemeClr val="dk1"/>
                </a:solidFill>
                <a:latin typeface="Proxima Nova"/>
                <a:ea typeface="Proxima Nova"/>
                <a:cs typeface="Proxima Nova"/>
                <a:sym typeface="Proxima Nova"/>
              </a:rPr>
              <a:t>Problem Statements </a:t>
            </a:r>
            <a:endParaRPr b="1" sz="1800">
              <a:solidFill>
                <a:schemeClr val="dk1"/>
              </a:solidFill>
              <a:latin typeface="Proxima Nova"/>
              <a:ea typeface="Proxima Nova"/>
              <a:cs typeface="Proxima Nova"/>
              <a:sym typeface="Proxima Nova"/>
            </a:endParaRPr>
          </a:p>
          <a:p>
            <a:pPr indent="0" lvl="0" marL="0" rtl="0" algn="ctr">
              <a:lnSpc>
                <a:spcPct val="115000"/>
              </a:lnSpc>
              <a:spcBef>
                <a:spcPts val="0"/>
              </a:spcBef>
              <a:spcAft>
                <a:spcPts val="0"/>
              </a:spcAft>
              <a:buNone/>
            </a:pPr>
            <a:r>
              <a:t/>
            </a:r>
            <a:endParaRPr b="1" sz="1800">
              <a:solidFill>
                <a:schemeClr val="dk1"/>
              </a:solidFill>
              <a:latin typeface="Proxima Nova"/>
              <a:ea typeface="Proxima Nova"/>
              <a:cs typeface="Proxima Nova"/>
              <a:sym typeface="Proxima Nova"/>
            </a:endParaRPr>
          </a:p>
          <a:p>
            <a:pPr indent="0" lvl="0" marL="0" rtl="0" algn="ctr">
              <a:lnSpc>
                <a:spcPct val="115000"/>
              </a:lnSpc>
              <a:spcBef>
                <a:spcPts val="0"/>
              </a:spcBef>
              <a:spcAft>
                <a:spcPts val="0"/>
              </a:spcAft>
              <a:buNone/>
            </a:pPr>
            <a:r>
              <a:t/>
            </a:r>
            <a:endParaRPr b="1" sz="1800">
              <a:solidFill>
                <a:schemeClr val="dk1"/>
              </a:solidFill>
              <a:latin typeface="Proxima Nova"/>
              <a:ea typeface="Proxima Nova"/>
              <a:cs typeface="Proxima Nova"/>
              <a:sym typeface="Proxima Nova"/>
            </a:endParaRPr>
          </a:p>
          <a:p>
            <a:pPr indent="0" lvl="0" marL="0" rtl="0" algn="ctr">
              <a:lnSpc>
                <a:spcPct val="115000"/>
              </a:lnSpc>
              <a:spcBef>
                <a:spcPts val="0"/>
              </a:spcBef>
              <a:spcAft>
                <a:spcPts val="0"/>
              </a:spcAft>
              <a:buNone/>
            </a:pPr>
            <a:br>
              <a:rPr b="1" lang="en" sz="1800">
                <a:solidFill>
                  <a:schemeClr val="dk1"/>
                </a:solidFill>
                <a:latin typeface="Proxima Nova"/>
                <a:ea typeface="Proxima Nova"/>
                <a:cs typeface="Proxima Nova"/>
                <a:sym typeface="Proxima Nova"/>
              </a:rPr>
            </a:br>
            <a:r>
              <a:rPr lang="en" sz="1600">
                <a:solidFill>
                  <a:schemeClr val="dk1"/>
                </a:solidFill>
                <a:latin typeface="Proxima Nova"/>
                <a:ea typeface="Proxima Nova"/>
                <a:cs typeface="Proxima Nova"/>
                <a:sym typeface="Proxima Nova"/>
              </a:rPr>
              <a:t>Written from a customer perspective.</a:t>
            </a:r>
            <a:endParaRPr sz="1600">
              <a:solidFill>
                <a:schemeClr val="dk1"/>
              </a:solidFill>
              <a:latin typeface="Proxima Nova"/>
              <a:ea typeface="Proxima Nova"/>
              <a:cs typeface="Proxima Nova"/>
              <a:sym typeface="Proxima Nova"/>
            </a:endParaRPr>
          </a:p>
        </p:txBody>
      </p:sp>
      <p:sp>
        <p:nvSpPr>
          <p:cNvPr id="784" name="Google Shape;784;p71"/>
          <p:cNvSpPr/>
          <p:nvPr/>
        </p:nvSpPr>
        <p:spPr>
          <a:xfrm>
            <a:off x="5153384" y="1813850"/>
            <a:ext cx="2739300" cy="2484600"/>
          </a:xfrm>
          <a:prstGeom prst="roundRect">
            <a:avLst>
              <a:gd fmla="val 16667" name="adj"/>
            </a:avLst>
          </a:prstGeom>
          <a:solidFill>
            <a:srgbClr val="EFEFEF"/>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71"/>
          <p:cNvSpPr txBox="1"/>
          <p:nvPr/>
        </p:nvSpPr>
        <p:spPr>
          <a:xfrm>
            <a:off x="5153400" y="1813992"/>
            <a:ext cx="2739300" cy="2484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000"/>
              </a:spcBef>
              <a:spcAft>
                <a:spcPts val="0"/>
              </a:spcAft>
              <a:buNone/>
            </a:pPr>
            <a:r>
              <a:rPr b="1" lang="en" sz="1800">
                <a:solidFill>
                  <a:schemeClr val="dk1"/>
                </a:solidFill>
                <a:latin typeface="Proxima Nova"/>
                <a:ea typeface="Proxima Nova"/>
                <a:cs typeface="Proxima Nova"/>
                <a:sym typeface="Proxima Nova"/>
              </a:rPr>
              <a:t>Hypotheses </a:t>
            </a:r>
            <a:endParaRPr b="1" sz="1800">
              <a:solidFill>
                <a:schemeClr val="dk1"/>
              </a:solidFill>
              <a:latin typeface="Proxima Nova"/>
              <a:ea typeface="Proxima Nova"/>
              <a:cs typeface="Proxima Nova"/>
              <a:sym typeface="Proxima Nova"/>
            </a:endParaRPr>
          </a:p>
          <a:p>
            <a:pPr indent="0" lvl="0" marL="0" rtl="0" algn="l">
              <a:lnSpc>
                <a:spcPct val="115000"/>
              </a:lnSpc>
              <a:spcBef>
                <a:spcPts val="0"/>
              </a:spcBef>
              <a:spcAft>
                <a:spcPts val="0"/>
              </a:spcAft>
              <a:buNone/>
            </a:pPr>
            <a:r>
              <a:t/>
            </a:r>
            <a:endParaRPr b="1" sz="1800">
              <a:solidFill>
                <a:schemeClr val="dk1"/>
              </a:solidFill>
              <a:latin typeface="Proxima Nova"/>
              <a:ea typeface="Proxima Nova"/>
              <a:cs typeface="Proxima Nova"/>
              <a:sym typeface="Proxima Nova"/>
            </a:endParaRPr>
          </a:p>
          <a:p>
            <a:pPr indent="0" lvl="0" marL="0" rtl="0" algn="l">
              <a:lnSpc>
                <a:spcPct val="115000"/>
              </a:lnSpc>
              <a:spcBef>
                <a:spcPts val="0"/>
              </a:spcBef>
              <a:spcAft>
                <a:spcPts val="0"/>
              </a:spcAft>
              <a:buNone/>
            </a:pPr>
            <a:r>
              <a:t/>
            </a:r>
            <a:endParaRPr b="1" sz="1800">
              <a:solidFill>
                <a:schemeClr val="dk1"/>
              </a:solidFill>
              <a:latin typeface="Proxima Nova"/>
              <a:ea typeface="Proxima Nova"/>
              <a:cs typeface="Proxima Nova"/>
              <a:sym typeface="Proxima Nova"/>
            </a:endParaRPr>
          </a:p>
          <a:p>
            <a:pPr indent="0" lvl="0" marL="0" rtl="0" algn="ctr">
              <a:lnSpc>
                <a:spcPct val="115000"/>
              </a:lnSpc>
              <a:spcBef>
                <a:spcPts val="0"/>
              </a:spcBef>
              <a:spcAft>
                <a:spcPts val="0"/>
              </a:spcAft>
              <a:buNone/>
            </a:pPr>
            <a:br>
              <a:rPr b="1" lang="en" sz="1800">
                <a:solidFill>
                  <a:schemeClr val="dk1"/>
                </a:solidFill>
                <a:latin typeface="Proxima Nova"/>
                <a:ea typeface="Proxima Nova"/>
                <a:cs typeface="Proxima Nova"/>
                <a:sym typeface="Proxima Nova"/>
              </a:rPr>
            </a:br>
            <a:r>
              <a:rPr lang="en" sz="1600">
                <a:solidFill>
                  <a:schemeClr val="dk1"/>
                </a:solidFill>
                <a:latin typeface="Proxima Nova"/>
                <a:ea typeface="Proxima Nova"/>
                <a:cs typeface="Proxima Nova"/>
                <a:sym typeface="Proxima Nova"/>
              </a:rPr>
              <a:t>Your expectation of customer behavior given a certain condition.</a:t>
            </a:r>
            <a:endParaRPr b="1" sz="1600">
              <a:solidFill>
                <a:schemeClr val="dk1"/>
              </a:solidFill>
              <a:latin typeface="Proxima Nova"/>
              <a:ea typeface="Proxima Nova"/>
              <a:cs typeface="Proxima Nova"/>
              <a:sym typeface="Proxima Nova"/>
            </a:endParaRPr>
          </a:p>
        </p:txBody>
      </p:sp>
      <p:sp>
        <p:nvSpPr>
          <p:cNvPr id="786" name="Google Shape;786;p71"/>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Problem Statements and Hypotheses</a:t>
            </a:r>
            <a:endParaRPr/>
          </a:p>
        </p:txBody>
      </p:sp>
      <p:sp>
        <p:nvSpPr>
          <p:cNvPr id="787" name="Google Shape;787;p71"/>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2021 General Assembly</a:t>
            </a:r>
            <a:endParaRPr/>
          </a:p>
        </p:txBody>
      </p:sp>
      <p:sp>
        <p:nvSpPr>
          <p:cNvPr id="788" name="Google Shape;788;p71"/>
          <p:cNvSpPr txBox="1"/>
          <p:nvPr/>
        </p:nvSpPr>
        <p:spPr>
          <a:xfrm>
            <a:off x="457200" y="1143000"/>
            <a:ext cx="8229600" cy="669000"/>
          </a:xfrm>
          <a:prstGeom prst="rect">
            <a:avLst/>
          </a:prstGeom>
          <a:noFill/>
          <a:ln>
            <a:noFill/>
          </a:ln>
        </p:spPr>
        <p:txBody>
          <a:bodyPr anchorCtr="0" anchor="t" bIns="64325" lIns="64325" spcFirstLastPara="1" rIns="64325" wrap="square" tIns="64325">
            <a:noAutofit/>
          </a:bodyPr>
          <a:lstStyle/>
          <a:p>
            <a:pPr indent="0" lvl="0" marL="0" rtl="0" algn="l">
              <a:lnSpc>
                <a:spcPct val="115000"/>
              </a:lnSpc>
              <a:spcBef>
                <a:spcPts val="0"/>
              </a:spcBef>
              <a:spcAft>
                <a:spcPts val="0"/>
              </a:spcAft>
              <a:buNone/>
            </a:pPr>
            <a:r>
              <a:rPr lang="en" sz="1600">
                <a:solidFill>
                  <a:schemeClr val="dk1"/>
                </a:solidFill>
                <a:latin typeface="Proxima Nova"/>
                <a:ea typeface="Proxima Nova"/>
                <a:cs typeface="Proxima Nova"/>
                <a:sym typeface="Proxima Nova"/>
              </a:rPr>
              <a:t>Focus your customer research on validating </a:t>
            </a:r>
            <a:r>
              <a:rPr b="1" lang="en" sz="1600">
                <a:solidFill>
                  <a:schemeClr val="dk1"/>
                </a:solidFill>
                <a:latin typeface="Proxima Nova"/>
                <a:ea typeface="Proxima Nova"/>
                <a:cs typeface="Proxima Nova"/>
                <a:sym typeface="Proxima Nova"/>
              </a:rPr>
              <a:t>problem statements </a:t>
            </a:r>
            <a:r>
              <a:rPr lang="en" sz="1600">
                <a:solidFill>
                  <a:schemeClr val="dk1"/>
                </a:solidFill>
                <a:latin typeface="Proxima Nova"/>
                <a:ea typeface="Proxima Nova"/>
                <a:cs typeface="Proxima Nova"/>
                <a:sym typeface="Proxima Nova"/>
              </a:rPr>
              <a:t>and </a:t>
            </a:r>
            <a:r>
              <a:rPr b="1" lang="en" sz="1600">
                <a:solidFill>
                  <a:schemeClr val="dk1"/>
                </a:solidFill>
                <a:latin typeface="Proxima Nova"/>
                <a:ea typeface="Proxima Nova"/>
                <a:cs typeface="Proxima Nova"/>
                <a:sym typeface="Proxima Nova"/>
              </a:rPr>
              <a:t>hypotheses</a:t>
            </a:r>
            <a:r>
              <a:rPr lang="en" sz="1600">
                <a:solidFill>
                  <a:schemeClr val="dk1"/>
                </a:solidFill>
                <a:latin typeface="Proxima Nova"/>
                <a:ea typeface="Proxima Nova"/>
                <a:cs typeface="Proxima Nova"/>
                <a:sym typeface="Proxima Nova"/>
              </a:rPr>
              <a:t>.</a:t>
            </a:r>
            <a:endParaRPr sz="1600">
              <a:latin typeface="Proxima Nova"/>
              <a:ea typeface="Proxima Nova"/>
              <a:cs typeface="Proxima Nova"/>
              <a:sym typeface="Proxima Nova"/>
            </a:endParaRPr>
          </a:p>
        </p:txBody>
      </p:sp>
      <p:pic>
        <p:nvPicPr>
          <p:cNvPr id="789" name="Google Shape;789;p71"/>
          <p:cNvPicPr preferRelativeResize="0"/>
          <p:nvPr/>
        </p:nvPicPr>
        <p:blipFill>
          <a:blip r:embed="rId3">
            <a:alphaModFix/>
          </a:blip>
          <a:stretch>
            <a:fillRect/>
          </a:stretch>
        </p:blipFill>
        <p:spPr>
          <a:xfrm>
            <a:off x="6142563" y="2402500"/>
            <a:ext cx="760976" cy="760976"/>
          </a:xfrm>
          <a:prstGeom prst="rect">
            <a:avLst/>
          </a:prstGeom>
          <a:noFill/>
          <a:ln>
            <a:noFill/>
          </a:ln>
        </p:spPr>
      </p:pic>
      <p:pic>
        <p:nvPicPr>
          <p:cNvPr id="790" name="Google Shape;790;p71"/>
          <p:cNvPicPr preferRelativeResize="0"/>
          <p:nvPr/>
        </p:nvPicPr>
        <p:blipFill>
          <a:blip r:embed="rId4">
            <a:alphaModFix/>
          </a:blip>
          <a:stretch>
            <a:fillRect/>
          </a:stretch>
        </p:blipFill>
        <p:spPr>
          <a:xfrm>
            <a:off x="2240462" y="2402512"/>
            <a:ext cx="760976" cy="760976"/>
          </a:xfrm>
          <a:prstGeom prst="rect">
            <a:avLst/>
          </a:prstGeom>
          <a:noFill/>
          <a:ln>
            <a:noFill/>
          </a:ln>
        </p:spPr>
      </p:pic>
      <p:sp>
        <p:nvSpPr>
          <p:cNvPr id="791" name="Google Shape;791;p71"/>
          <p:cNvSpPr txBox="1"/>
          <p:nvPr>
            <p:ph idx="1" type="body"/>
          </p:nvPr>
        </p:nvSpPr>
        <p:spPr>
          <a:xfrm>
            <a:off x="4572000" y="4712925"/>
            <a:ext cx="36918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5" name="Shape 795"/>
        <p:cNvGrpSpPr/>
        <p:nvPr/>
      </p:nvGrpSpPr>
      <p:grpSpPr>
        <a:xfrm>
          <a:off x="0" y="0"/>
          <a:ext cx="0" cy="0"/>
          <a:chOff x="0" y="0"/>
          <a:chExt cx="0" cy="0"/>
        </a:xfrm>
      </p:grpSpPr>
      <p:sp>
        <p:nvSpPr>
          <p:cNvPr id="796" name="Google Shape;796;p72"/>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Problem Statements and Hypotheses</a:t>
            </a:r>
            <a:endParaRPr/>
          </a:p>
        </p:txBody>
      </p:sp>
      <p:sp>
        <p:nvSpPr>
          <p:cNvPr id="797" name="Google Shape;797;p72"/>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2021 General Assembly</a:t>
            </a:r>
            <a:endParaRPr/>
          </a:p>
        </p:txBody>
      </p:sp>
      <p:sp>
        <p:nvSpPr>
          <p:cNvPr id="798" name="Google Shape;798;p72"/>
          <p:cNvSpPr txBox="1"/>
          <p:nvPr/>
        </p:nvSpPr>
        <p:spPr>
          <a:xfrm>
            <a:off x="457200" y="1257900"/>
            <a:ext cx="3000000" cy="2391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800">
                <a:solidFill>
                  <a:schemeClr val="dk1"/>
                </a:solidFill>
                <a:latin typeface="Proxima Nova"/>
                <a:ea typeface="Proxima Nova"/>
                <a:cs typeface="Proxima Nova"/>
                <a:sym typeface="Proxima Nova"/>
              </a:rPr>
              <a:t>Problem Statement</a:t>
            </a:r>
            <a:endParaRPr b="1" sz="1800">
              <a:solidFill>
                <a:schemeClr val="dk1"/>
              </a:solidFill>
              <a:latin typeface="Proxima Nova"/>
              <a:ea typeface="Proxima Nova"/>
              <a:cs typeface="Proxima Nova"/>
              <a:sym typeface="Proxima Nova"/>
            </a:endParaRPr>
          </a:p>
          <a:p>
            <a:pPr indent="0" lvl="0" marL="0" rtl="0" algn="l">
              <a:lnSpc>
                <a:spcPct val="115000"/>
              </a:lnSpc>
              <a:spcBef>
                <a:spcPts val="0"/>
              </a:spcBef>
              <a:spcAft>
                <a:spcPts val="0"/>
              </a:spcAft>
              <a:buNone/>
            </a:pPr>
            <a:r>
              <a:t/>
            </a:r>
            <a:endParaRPr sz="1800">
              <a:solidFill>
                <a:schemeClr val="dk1"/>
              </a:solidFill>
              <a:latin typeface="Proxima Nova"/>
              <a:ea typeface="Proxima Nova"/>
              <a:cs typeface="Proxima Nova"/>
              <a:sym typeface="Proxima Nova"/>
            </a:endParaRPr>
          </a:p>
          <a:p>
            <a:pPr indent="0" lvl="0" marL="0" rtl="0" algn="ctr">
              <a:lnSpc>
                <a:spcPct val="115000"/>
              </a:lnSpc>
              <a:spcBef>
                <a:spcPts val="0"/>
              </a:spcBef>
              <a:spcAft>
                <a:spcPts val="0"/>
              </a:spcAft>
              <a:buClr>
                <a:schemeClr val="dk1"/>
              </a:buClr>
              <a:buSzPts val="1100"/>
              <a:buFont typeface="Arial"/>
              <a:buNone/>
            </a:pPr>
            <a:r>
              <a:rPr lang="en" sz="1800">
                <a:solidFill>
                  <a:schemeClr val="dk1"/>
                </a:solidFill>
                <a:latin typeface="Proxima Nova"/>
                <a:ea typeface="Proxima Nova"/>
                <a:cs typeface="Proxima Nova"/>
                <a:sym typeface="Proxima Nova"/>
              </a:rPr>
              <a:t>I need a way to find and pay for a taxi when I need one because I usually don’t carry cash, and many taxis don’t accept cards.</a:t>
            </a:r>
            <a:endParaRPr sz="1800">
              <a:solidFill>
                <a:schemeClr val="dk1"/>
              </a:solidFill>
              <a:latin typeface="Proxima Nova"/>
              <a:ea typeface="Proxima Nova"/>
              <a:cs typeface="Proxima Nova"/>
              <a:sym typeface="Proxima Nova"/>
            </a:endParaRPr>
          </a:p>
          <a:p>
            <a:pPr indent="0" lvl="0" marL="0" rtl="0" algn="l">
              <a:lnSpc>
                <a:spcPct val="115000"/>
              </a:lnSpc>
              <a:spcBef>
                <a:spcPts val="0"/>
              </a:spcBef>
              <a:spcAft>
                <a:spcPts val="0"/>
              </a:spcAft>
              <a:buNone/>
            </a:pPr>
            <a:r>
              <a:t/>
            </a:r>
            <a:endParaRPr sz="1800">
              <a:solidFill>
                <a:schemeClr val="dk1"/>
              </a:solidFill>
              <a:latin typeface="Proxima Nova"/>
              <a:ea typeface="Proxima Nova"/>
              <a:cs typeface="Proxima Nova"/>
              <a:sym typeface="Proxima Nova"/>
            </a:endParaRPr>
          </a:p>
        </p:txBody>
      </p:sp>
      <p:sp>
        <p:nvSpPr>
          <p:cNvPr id="799" name="Google Shape;799;p72"/>
          <p:cNvSpPr txBox="1"/>
          <p:nvPr/>
        </p:nvSpPr>
        <p:spPr>
          <a:xfrm>
            <a:off x="5822600" y="1257900"/>
            <a:ext cx="2864100" cy="3000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800">
                <a:solidFill>
                  <a:schemeClr val="dk1"/>
                </a:solidFill>
                <a:latin typeface="Proxima Nova"/>
                <a:ea typeface="Proxima Nova"/>
                <a:cs typeface="Proxima Nova"/>
                <a:sym typeface="Proxima Nova"/>
              </a:rPr>
              <a:t>Hypothesis</a:t>
            </a:r>
            <a:endParaRPr b="1" sz="1800">
              <a:solidFill>
                <a:schemeClr val="dk1"/>
              </a:solidFill>
              <a:latin typeface="Proxima Nova"/>
              <a:ea typeface="Proxima Nova"/>
              <a:cs typeface="Proxima Nova"/>
              <a:sym typeface="Proxima Nova"/>
            </a:endParaRPr>
          </a:p>
          <a:p>
            <a:pPr indent="0" lvl="0" marL="0" rtl="0" algn="r">
              <a:lnSpc>
                <a:spcPct val="115000"/>
              </a:lnSpc>
              <a:spcBef>
                <a:spcPts val="0"/>
              </a:spcBef>
              <a:spcAft>
                <a:spcPts val="0"/>
              </a:spcAft>
              <a:buNone/>
            </a:pPr>
            <a:r>
              <a:t/>
            </a:r>
            <a:endParaRPr sz="1800">
              <a:solidFill>
                <a:schemeClr val="dk1"/>
              </a:solidFill>
              <a:latin typeface="Proxima Nova"/>
              <a:ea typeface="Proxima Nova"/>
              <a:cs typeface="Proxima Nova"/>
              <a:sym typeface="Proxima Nova"/>
            </a:endParaRPr>
          </a:p>
          <a:p>
            <a:pPr indent="0" lvl="0" marL="0" rtl="0" algn="ctr">
              <a:lnSpc>
                <a:spcPct val="115000"/>
              </a:lnSpc>
              <a:spcBef>
                <a:spcPts val="0"/>
              </a:spcBef>
              <a:spcAft>
                <a:spcPts val="0"/>
              </a:spcAft>
              <a:buNone/>
            </a:pPr>
            <a:r>
              <a:rPr lang="en" sz="1800">
                <a:solidFill>
                  <a:schemeClr val="dk1"/>
                </a:solidFill>
                <a:latin typeface="Proxima Nova"/>
                <a:ea typeface="Proxima Nova"/>
                <a:cs typeface="Proxima Nova"/>
                <a:sym typeface="Proxima Nova"/>
              </a:rPr>
              <a:t>We believe that, by making it simple to pay, more riders will use our app to go where they want, when they want.</a:t>
            </a:r>
            <a:endParaRPr sz="1800">
              <a:solidFill>
                <a:schemeClr val="dk1"/>
              </a:solidFill>
            </a:endParaRPr>
          </a:p>
          <a:p>
            <a:pPr indent="0" lvl="0" marL="0" rtl="0" algn="r">
              <a:lnSpc>
                <a:spcPct val="115000"/>
              </a:lnSpc>
              <a:spcBef>
                <a:spcPts val="0"/>
              </a:spcBef>
              <a:spcAft>
                <a:spcPts val="0"/>
              </a:spcAft>
              <a:buClr>
                <a:schemeClr val="dk1"/>
              </a:buClr>
              <a:buSzPts val="1100"/>
              <a:buFont typeface="Arial"/>
              <a:buNone/>
            </a:pPr>
            <a:r>
              <a:t/>
            </a:r>
            <a:endParaRPr sz="1800">
              <a:solidFill>
                <a:schemeClr val="dk1"/>
              </a:solidFill>
              <a:latin typeface="Proxima Nova"/>
              <a:ea typeface="Proxima Nova"/>
              <a:cs typeface="Proxima Nova"/>
              <a:sym typeface="Proxima Nova"/>
            </a:endParaRPr>
          </a:p>
        </p:txBody>
      </p:sp>
      <p:pic>
        <p:nvPicPr>
          <p:cNvPr id="800" name="Google Shape;800;p72"/>
          <p:cNvPicPr preferRelativeResize="0"/>
          <p:nvPr/>
        </p:nvPicPr>
        <p:blipFill>
          <a:blip r:embed="rId3">
            <a:alphaModFix/>
          </a:blip>
          <a:stretch>
            <a:fillRect/>
          </a:stretch>
        </p:blipFill>
        <p:spPr>
          <a:xfrm>
            <a:off x="2842825" y="1166975"/>
            <a:ext cx="3458350" cy="3458350"/>
          </a:xfrm>
          <a:prstGeom prst="rect">
            <a:avLst/>
          </a:prstGeom>
          <a:noFill/>
          <a:ln>
            <a:noFill/>
          </a:ln>
        </p:spPr>
      </p:pic>
      <p:sp>
        <p:nvSpPr>
          <p:cNvPr id="801" name="Google Shape;801;p72"/>
          <p:cNvSpPr txBox="1"/>
          <p:nvPr>
            <p:ph idx="1"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37"/>
          <p:cNvSpPr txBox="1"/>
          <p:nvPr>
            <p:ph type="title"/>
          </p:nvPr>
        </p:nvSpPr>
        <p:spPr>
          <a:xfrm>
            <a:off x="457200" y="1777050"/>
            <a:ext cx="7551900" cy="158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General Assembly?</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5" name="Shape 805"/>
        <p:cNvGrpSpPr/>
        <p:nvPr/>
      </p:nvGrpSpPr>
      <p:grpSpPr>
        <a:xfrm>
          <a:off x="0" y="0"/>
          <a:ext cx="0" cy="0"/>
          <a:chOff x="0" y="0"/>
          <a:chExt cx="0" cy="0"/>
        </a:xfrm>
      </p:grpSpPr>
      <p:sp>
        <p:nvSpPr>
          <p:cNvPr id="806" name="Google Shape;806;p73"/>
          <p:cNvSpPr txBox="1"/>
          <p:nvPr>
            <p:ph type="title"/>
          </p:nvPr>
        </p:nvSpPr>
        <p:spPr>
          <a:xfrm>
            <a:off x="1196400" y="237050"/>
            <a:ext cx="5695500" cy="45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100"/>
              <a:t>Writing Problem Statements and Hypotheses</a:t>
            </a:r>
            <a:endParaRPr sz="2100"/>
          </a:p>
          <a:p>
            <a:pPr indent="0" lvl="0" marL="0" rtl="0" algn="l">
              <a:spcBef>
                <a:spcPts val="0"/>
              </a:spcBef>
              <a:spcAft>
                <a:spcPts val="0"/>
              </a:spcAft>
              <a:buNone/>
            </a:pPr>
            <a:r>
              <a:t/>
            </a:r>
            <a:endParaRPr/>
          </a:p>
        </p:txBody>
      </p:sp>
      <p:sp>
        <p:nvSpPr>
          <p:cNvPr id="807" name="Google Shape;807;p73"/>
          <p:cNvSpPr txBox="1"/>
          <p:nvPr>
            <p:ph idx="3"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
        <p:nvSpPr>
          <p:cNvPr id="808" name="Google Shape;808;p73"/>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2021 General Assembly</a:t>
            </a:r>
            <a:endParaRPr/>
          </a:p>
        </p:txBody>
      </p:sp>
      <p:sp>
        <p:nvSpPr>
          <p:cNvPr id="809" name="Google Shape;809;p73"/>
          <p:cNvSpPr txBox="1"/>
          <p:nvPr>
            <p:ph idx="1" type="body"/>
          </p:nvPr>
        </p:nvSpPr>
        <p:spPr>
          <a:xfrm>
            <a:off x="457200" y="1143000"/>
            <a:ext cx="8229600" cy="2937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solidFill>
                  <a:schemeClr val="dk1"/>
                </a:solidFill>
              </a:rPr>
              <a:t>Using this template, draft a</a:t>
            </a:r>
            <a:r>
              <a:rPr lang="en">
                <a:solidFill>
                  <a:schemeClr val="dk1"/>
                </a:solidFill>
              </a:rPr>
              <a:t> problem statement</a:t>
            </a:r>
            <a:r>
              <a:rPr lang="en">
                <a:solidFill>
                  <a:schemeClr val="dk1"/>
                </a:solidFill>
              </a:rPr>
              <a:t> for your project.</a:t>
            </a:r>
            <a:endParaRPr/>
          </a:p>
        </p:txBody>
      </p:sp>
      <p:sp>
        <p:nvSpPr>
          <p:cNvPr id="810" name="Google Shape;810;p73"/>
          <p:cNvSpPr txBox="1"/>
          <p:nvPr/>
        </p:nvSpPr>
        <p:spPr>
          <a:xfrm>
            <a:off x="457199" y="1633388"/>
            <a:ext cx="3310800" cy="2836200"/>
          </a:xfrm>
          <a:prstGeom prst="rect">
            <a:avLst/>
          </a:prstGeom>
          <a:solidFill>
            <a:srgbClr val="F4CCCC"/>
          </a:solid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600">
                <a:solidFill>
                  <a:srgbClr val="000000"/>
                </a:solidFill>
                <a:latin typeface="Proxima Nova"/>
                <a:ea typeface="Proxima Nova"/>
                <a:cs typeface="Proxima Nova"/>
                <a:sym typeface="Proxima Nova"/>
              </a:rPr>
              <a:t>Problem Statement</a:t>
            </a:r>
            <a:endParaRPr b="1" sz="1600">
              <a:solidFill>
                <a:srgbClr val="000000"/>
              </a:solidFill>
              <a:latin typeface="Proxima Nova"/>
              <a:ea typeface="Proxima Nova"/>
              <a:cs typeface="Proxima Nova"/>
              <a:sym typeface="Proxima Nova"/>
            </a:endParaRPr>
          </a:p>
          <a:p>
            <a:pPr indent="0" lvl="0" marL="0" rtl="0" algn="l">
              <a:spcBef>
                <a:spcPts val="0"/>
              </a:spcBef>
              <a:spcAft>
                <a:spcPts val="0"/>
              </a:spcAft>
              <a:buNone/>
            </a:pPr>
            <a:r>
              <a:rPr i="1" lang="en">
                <a:solidFill>
                  <a:srgbClr val="000000"/>
                </a:solidFill>
                <a:latin typeface="Proxima Nova"/>
                <a:ea typeface="Proxima Nova"/>
                <a:cs typeface="Proxima Nova"/>
                <a:sym typeface="Proxima Nova"/>
              </a:rPr>
              <a:t>Define the problem your users are facing from their perspective.</a:t>
            </a:r>
            <a:endParaRPr b="1" i="1">
              <a:solidFill>
                <a:srgbClr val="000000"/>
              </a:solidFill>
              <a:latin typeface="Proxima Nova"/>
              <a:ea typeface="Proxima Nova"/>
              <a:cs typeface="Proxima Nova"/>
              <a:sym typeface="Proxima Nova"/>
            </a:endParaRPr>
          </a:p>
          <a:p>
            <a:pPr indent="0" lvl="0" marL="0" rtl="0" algn="l">
              <a:lnSpc>
                <a:spcPct val="115000"/>
              </a:lnSpc>
              <a:spcBef>
                <a:spcPts val="0"/>
              </a:spcBef>
              <a:spcAft>
                <a:spcPts val="0"/>
              </a:spcAft>
              <a:buNone/>
            </a:pPr>
            <a:r>
              <a:t/>
            </a:r>
            <a:endParaRPr sz="1600">
              <a:solidFill>
                <a:srgbClr val="000000"/>
              </a:solidFill>
              <a:latin typeface="Proxima Nova"/>
              <a:ea typeface="Proxima Nova"/>
              <a:cs typeface="Proxima Nova"/>
              <a:sym typeface="Proxima Nova"/>
            </a:endParaRPr>
          </a:p>
          <a:p>
            <a:pPr indent="0" lvl="0" marL="0" rtl="0" algn="l">
              <a:lnSpc>
                <a:spcPct val="200000"/>
              </a:lnSpc>
              <a:spcBef>
                <a:spcPts val="0"/>
              </a:spcBef>
              <a:spcAft>
                <a:spcPts val="0"/>
              </a:spcAft>
              <a:buNone/>
            </a:pPr>
            <a:r>
              <a:rPr lang="en" sz="1600">
                <a:solidFill>
                  <a:srgbClr val="000000"/>
                </a:solidFill>
                <a:latin typeface="Proxima Nova"/>
                <a:ea typeface="Proxima Nova"/>
                <a:cs typeface="Proxima Nova"/>
                <a:sym typeface="Proxima Nova"/>
              </a:rPr>
              <a:t>I need a way to ___________ _______</a:t>
            </a:r>
            <a:r>
              <a:rPr i="1" lang="en" sz="1600">
                <a:solidFill>
                  <a:srgbClr val="000000"/>
                </a:solidFill>
                <a:latin typeface="Proxima Nova"/>
                <a:ea typeface="Proxima Nova"/>
                <a:cs typeface="Proxima Nova"/>
                <a:sym typeface="Proxima Nova"/>
              </a:rPr>
              <a:t>users</a:t>
            </a:r>
            <a:r>
              <a:rPr i="1" lang="en" sz="1600">
                <a:latin typeface="Proxima Nova"/>
                <a:ea typeface="Proxima Nova"/>
                <a:cs typeface="Proxima Nova"/>
                <a:sym typeface="Proxima Nova"/>
              </a:rPr>
              <a:t>’</a:t>
            </a:r>
            <a:r>
              <a:rPr i="1" lang="en" sz="1600">
                <a:solidFill>
                  <a:srgbClr val="000000"/>
                </a:solidFill>
                <a:latin typeface="Proxima Nova"/>
                <a:ea typeface="Proxima Nova"/>
                <a:cs typeface="Proxima Nova"/>
                <a:sym typeface="Proxima Nova"/>
              </a:rPr>
              <a:t> need</a:t>
            </a:r>
            <a:r>
              <a:rPr lang="en" sz="1600">
                <a:solidFill>
                  <a:srgbClr val="000000"/>
                </a:solidFill>
                <a:latin typeface="Proxima Nova"/>
                <a:ea typeface="Proxima Nova"/>
                <a:cs typeface="Proxima Nova"/>
                <a:sym typeface="Proxima Nova"/>
              </a:rPr>
              <a:t>_________,</a:t>
            </a:r>
            <a:endParaRPr sz="1600">
              <a:solidFill>
                <a:srgbClr val="000000"/>
              </a:solidFill>
              <a:latin typeface="Proxima Nova"/>
              <a:ea typeface="Proxima Nova"/>
              <a:cs typeface="Proxima Nova"/>
              <a:sym typeface="Proxima Nova"/>
            </a:endParaRPr>
          </a:p>
          <a:p>
            <a:pPr indent="0" lvl="0" marL="0" rtl="0" algn="l">
              <a:lnSpc>
                <a:spcPct val="200000"/>
              </a:lnSpc>
              <a:spcBef>
                <a:spcPts val="0"/>
              </a:spcBef>
              <a:spcAft>
                <a:spcPts val="0"/>
              </a:spcAft>
              <a:buNone/>
            </a:pPr>
            <a:r>
              <a:rPr lang="en" sz="1600">
                <a:solidFill>
                  <a:srgbClr val="000000"/>
                </a:solidFill>
                <a:latin typeface="Proxima Nova"/>
                <a:ea typeface="Proxima Nova"/>
                <a:cs typeface="Proxima Nova"/>
                <a:sym typeface="Proxima Nova"/>
              </a:rPr>
              <a:t>because ________________</a:t>
            </a:r>
            <a:endParaRPr sz="1600">
              <a:solidFill>
                <a:srgbClr val="000000"/>
              </a:solidFill>
              <a:latin typeface="Proxima Nova"/>
              <a:ea typeface="Proxima Nova"/>
              <a:cs typeface="Proxima Nova"/>
              <a:sym typeface="Proxima Nova"/>
            </a:endParaRPr>
          </a:p>
          <a:p>
            <a:pPr indent="0" lvl="0" marL="0" rtl="0" algn="l">
              <a:lnSpc>
                <a:spcPct val="200000"/>
              </a:lnSpc>
              <a:spcBef>
                <a:spcPts val="0"/>
              </a:spcBef>
              <a:spcAft>
                <a:spcPts val="0"/>
              </a:spcAft>
              <a:buNone/>
            </a:pPr>
            <a:r>
              <a:rPr lang="en" sz="1600">
                <a:solidFill>
                  <a:srgbClr val="000000"/>
                </a:solidFill>
                <a:latin typeface="Proxima Nova"/>
                <a:ea typeface="Proxima Nova"/>
                <a:cs typeface="Proxima Nova"/>
                <a:sym typeface="Proxima Nova"/>
              </a:rPr>
              <a:t>_________</a:t>
            </a:r>
            <a:r>
              <a:rPr i="1" lang="en" sz="1600">
                <a:solidFill>
                  <a:srgbClr val="000000"/>
                </a:solidFill>
                <a:latin typeface="Proxima Nova"/>
                <a:ea typeface="Proxima Nova"/>
                <a:cs typeface="Proxima Nova"/>
                <a:sym typeface="Proxima Nova"/>
              </a:rPr>
              <a:t>insight</a:t>
            </a:r>
            <a:r>
              <a:rPr lang="en" sz="1600">
                <a:solidFill>
                  <a:srgbClr val="000000"/>
                </a:solidFill>
                <a:latin typeface="Proxima Nova"/>
                <a:ea typeface="Proxima Nova"/>
                <a:cs typeface="Proxima Nova"/>
                <a:sym typeface="Proxima Nova"/>
              </a:rPr>
              <a:t>__________.</a:t>
            </a:r>
            <a:endParaRPr sz="1600">
              <a:solidFill>
                <a:srgbClr val="000000"/>
              </a:solidFill>
              <a:latin typeface="Proxima Nova"/>
              <a:ea typeface="Proxima Nova"/>
              <a:cs typeface="Proxima Nova"/>
              <a:sym typeface="Proxima Nova"/>
            </a:endParaRPr>
          </a:p>
        </p:txBody>
      </p:sp>
      <p:sp>
        <p:nvSpPr>
          <p:cNvPr id="811" name="Google Shape;811;p73"/>
          <p:cNvSpPr txBox="1"/>
          <p:nvPr/>
        </p:nvSpPr>
        <p:spPr>
          <a:xfrm>
            <a:off x="4253500" y="1633400"/>
            <a:ext cx="4433400" cy="265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latin typeface="Proxima Nova"/>
                <a:ea typeface="Proxima Nova"/>
                <a:cs typeface="Proxima Nova"/>
                <a:sym typeface="Proxima Nova"/>
              </a:rPr>
              <a:t>Directions</a:t>
            </a:r>
            <a:endParaRPr b="1" sz="1600">
              <a:latin typeface="Proxima Nova"/>
              <a:ea typeface="Proxima Nova"/>
              <a:cs typeface="Proxima Nova"/>
              <a:sym typeface="Proxima Nova"/>
            </a:endParaRPr>
          </a:p>
          <a:p>
            <a:pPr indent="-330200" lvl="0" marL="457200" rtl="0" algn="l">
              <a:spcBef>
                <a:spcPts val="1000"/>
              </a:spcBef>
              <a:spcAft>
                <a:spcPts val="0"/>
              </a:spcAft>
              <a:buSzPts val="1600"/>
              <a:buFont typeface="Proxima Nova"/>
              <a:buAutoNum type="arabicPeriod"/>
            </a:pPr>
            <a:r>
              <a:rPr lang="en" sz="1600">
                <a:latin typeface="Proxima Nova"/>
                <a:ea typeface="Proxima Nova"/>
                <a:cs typeface="Proxima Nova"/>
                <a:sym typeface="Proxima Nova"/>
              </a:rPr>
              <a:t> As a team, brainstorm the different problems customers face.</a:t>
            </a:r>
            <a:endParaRPr sz="1600">
              <a:latin typeface="Proxima Nova"/>
              <a:ea typeface="Proxima Nova"/>
              <a:cs typeface="Proxima Nova"/>
              <a:sym typeface="Proxima Nova"/>
            </a:endParaRPr>
          </a:p>
          <a:p>
            <a:pPr indent="-330200" lvl="0" marL="457200" rtl="0" algn="l">
              <a:spcBef>
                <a:spcPts val="0"/>
              </a:spcBef>
              <a:spcAft>
                <a:spcPts val="0"/>
              </a:spcAft>
              <a:buSzPts val="1600"/>
              <a:buFont typeface="Proxima Nova"/>
              <a:buAutoNum type="arabicPeriod"/>
            </a:pPr>
            <a:r>
              <a:rPr lang="en" sz="1600">
                <a:latin typeface="Proxima Nova"/>
                <a:ea typeface="Proxima Nova"/>
                <a:cs typeface="Proxima Nova"/>
                <a:sym typeface="Proxima Nova"/>
              </a:rPr>
              <a:t>Prioritize them, then write a problem statement for the top problem. </a:t>
            </a:r>
            <a:endParaRPr sz="1600">
              <a:latin typeface="Proxima Nova"/>
              <a:ea typeface="Proxima Nova"/>
              <a:cs typeface="Proxima Nova"/>
              <a:sym typeface="Proxima Nova"/>
            </a:endParaRPr>
          </a:p>
          <a:p>
            <a:pPr indent="0" lvl="0" marL="0" rtl="0" algn="l">
              <a:spcBef>
                <a:spcPts val="1000"/>
              </a:spcBef>
              <a:spcAft>
                <a:spcPts val="1000"/>
              </a:spcAft>
              <a:buNone/>
            </a:pPr>
            <a:r>
              <a:rPr b="1" lang="en" sz="1600">
                <a:latin typeface="Proxima Nova"/>
                <a:ea typeface="Proxima Nova"/>
                <a:cs typeface="Proxima Nova"/>
                <a:sym typeface="Proxima Nova"/>
              </a:rPr>
              <a:t>Deliverable:</a:t>
            </a:r>
            <a:r>
              <a:rPr lang="en" sz="1600">
                <a:latin typeface="Proxima Nova"/>
                <a:ea typeface="Proxima Nova"/>
                <a:cs typeface="Proxima Nova"/>
                <a:sym typeface="Proxima Nova"/>
              </a:rPr>
              <a:t> A prioritized list and problem statement. Keep your results.</a:t>
            </a:r>
            <a:endParaRPr sz="1600">
              <a:latin typeface="Proxima Nova"/>
              <a:ea typeface="Proxima Nova"/>
              <a:cs typeface="Proxima Nova"/>
              <a:sym typeface="Proxima Nova"/>
            </a:endParaRPr>
          </a:p>
        </p:txBody>
      </p:sp>
      <p:sp>
        <p:nvSpPr>
          <p:cNvPr id="812" name="Google Shape;812;p73"/>
          <p:cNvSpPr txBox="1"/>
          <p:nvPr>
            <p:ph idx="2" type="subTitle"/>
          </p:nvPr>
        </p:nvSpPr>
        <p:spPr>
          <a:xfrm>
            <a:off x="7003805" y="211738"/>
            <a:ext cx="1336200" cy="3288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lang="en"/>
              <a:t>8 minutes </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6" name="Shape 816"/>
        <p:cNvGrpSpPr/>
        <p:nvPr/>
      </p:nvGrpSpPr>
      <p:grpSpPr>
        <a:xfrm>
          <a:off x="0" y="0"/>
          <a:ext cx="0" cy="0"/>
          <a:chOff x="0" y="0"/>
          <a:chExt cx="0" cy="0"/>
        </a:xfrm>
      </p:grpSpPr>
      <p:sp>
        <p:nvSpPr>
          <p:cNvPr id="817" name="Google Shape;817;p74"/>
          <p:cNvSpPr txBox="1"/>
          <p:nvPr>
            <p:ph idx="1" type="body"/>
          </p:nvPr>
        </p:nvSpPr>
        <p:spPr>
          <a:xfrm>
            <a:off x="457200" y="1143000"/>
            <a:ext cx="8229600" cy="2937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solidFill>
                  <a:schemeClr val="dk1"/>
                </a:solidFill>
              </a:rPr>
              <a:t>Using this template, draft a hypothesis for your project.</a:t>
            </a:r>
            <a:endParaRPr/>
          </a:p>
        </p:txBody>
      </p:sp>
      <p:sp>
        <p:nvSpPr>
          <p:cNvPr id="818" name="Google Shape;818;p74"/>
          <p:cNvSpPr txBox="1"/>
          <p:nvPr/>
        </p:nvSpPr>
        <p:spPr>
          <a:xfrm>
            <a:off x="4375650" y="1610700"/>
            <a:ext cx="4311000" cy="275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latin typeface="Proxima Nova"/>
                <a:ea typeface="Proxima Nova"/>
                <a:cs typeface="Proxima Nova"/>
                <a:sym typeface="Proxima Nova"/>
              </a:rPr>
              <a:t>Directions</a:t>
            </a:r>
            <a:endParaRPr b="1" sz="1600">
              <a:latin typeface="Proxima Nova"/>
              <a:ea typeface="Proxima Nova"/>
              <a:cs typeface="Proxima Nova"/>
              <a:sym typeface="Proxima Nova"/>
            </a:endParaRPr>
          </a:p>
          <a:p>
            <a:pPr indent="-330200" lvl="0" marL="457200" rtl="0" algn="l">
              <a:spcBef>
                <a:spcPts val="1000"/>
              </a:spcBef>
              <a:spcAft>
                <a:spcPts val="0"/>
              </a:spcAft>
              <a:buSzPts val="1600"/>
              <a:buFont typeface="Proxima Nova"/>
              <a:buAutoNum type="arabicPeriod"/>
            </a:pPr>
            <a:r>
              <a:rPr lang="en" sz="1600">
                <a:latin typeface="Proxima Nova"/>
                <a:ea typeface="Proxima Nova"/>
                <a:cs typeface="Proxima Nova"/>
                <a:sym typeface="Proxima Nova"/>
              </a:rPr>
              <a:t>As a team, craft a hypothesis based </a:t>
            </a:r>
            <a:r>
              <a:rPr lang="en" sz="1600">
                <a:latin typeface="Proxima Nova"/>
                <a:ea typeface="Proxima Nova"/>
                <a:cs typeface="Proxima Nova"/>
                <a:sym typeface="Proxima Nova"/>
              </a:rPr>
              <a:t>on the </a:t>
            </a:r>
            <a:r>
              <a:rPr lang="en" sz="1600">
                <a:latin typeface="Proxima Nova"/>
                <a:ea typeface="Proxima Nova"/>
                <a:cs typeface="Proxima Nova"/>
                <a:sym typeface="Proxima Nova"/>
              </a:rPr>
              <a:t>problem statement you've written.</a:t>
            </a:r>
            <a:endParaRPr sz="1600">
              <a:latin typeface="Proxima Nova"/>
              <a:ea typeface="Proxima Nova"/>
              <a:cs typeface="Proxima Nova"/>
              <a:sym typeface="Proxima Nova"/>
            </a:endParaRPr>
          </a:p>
          <a:p>
            <a:pPr indent="-330200" lvl="0" marL="457200" rtl="0" algn="l">
              <a:spcBef>
                <a:spcPts val="1000"/>
              </a:spcBef>
              <a:spcAft>
                <a:spcPts val="0"/>
              </a:spcAft>
              <a:buSzPts val="1600"/>
              <a:buFont typeface="Proxima Nova"/>
              <a:buAutoNum type="arabicPeriod"/>
            </a:pPr>
            <a:r>
              <a:rPr lang="en" sz="1600">
                <a:latin typeface="Proxima Nova"/>
                <a:ea typeface="Proxima Nova"/>
                <a:cs typeface="Proxima Nova"/>
                <a:sym typeface="Proxima Nova"/>
              </a:rPr>
              <a:t>Then, we’ll walk through your hypothesis.</a:t>
            </a:r>
            <a:endParaRPr sz="1600">
              <a:latin typeface="Proxima Nova"/>
              <a:ea typeface="Proxima Nova"/>
              <a:cs typeface="Proxima Nova"/>
              <a:sym typeface="Proxima Nova"/>
            </a:endParaRPr>
          </a:p>
          <a:p>
            <a:pPr indent="0" lvl="0" marL="0" rtl="0" algn="l">
              <a:spcBef>
                <a:spcPts val="1000"/>
              </a:spcBef>
              <a:spcAft>
                <a:spcPts val="0"/>
              </a:spcAft>
              <a:buNone/>
            </a:pPr>
            <a:r>
              <a:rPr b="1" lang="en" sz="1600">
                <a:latin typeface="Proxima Nova"/>
                <a:ea typeface="Proxima Nova"/>
                <a:cs typeface="Proxima Nova"/>
                <a:sym typeface="Proxima Nova"/>
              </a:rPr>
              <a:t>Deliverable</a:t>
            </a:r>
            <a:r>
              <a:rPr lang="en" sz="1600">
                <a:latin typeface="Proxima Nova"/>
                <a:ea typeface="Proxima Nova"/>
                <a:cs typeface="Proxima Nova"/>
                <a:sym typeface="Proxima Nova"/>
              </a:rPr>
              <a:t>: A hypothesis that is specific, testable, and measurable.</a:t>
            </a:r>
            <a:endParaRPr sz="1600">
              <a:latin typeface="Proxima Nova"/>
              <a:ea typeface="Proxima Nova"/>
              <a:cs typeface="Proxima Nova"/>
              <a:sym typeface="Proxima Nova"/>
            </a:endParaRPr>
          </a:p>
          <a:p>
            <a:pPr indent="0" lvl="0" marL="0" rtl="0" algn="l">
              <a:spcBef>
                <a:spcPts val="1000"/>
              </a:spcBef>
              <a:spcAft>
                <a:spcPts val="1000"/>
              </a:spcAft>
              <a:buNone/>
            </a:pPr>
            <a:r>
              <a:t/>
            </a:r>
            <a:endParaRPr sz="1600">
              <a:latin typeface="Proxima Nova"/>
              <a:ea typeface="Proxima Nova"/>
              <a:cs typeface="Proxima Nova"/>
              <a:sym typeface="Proxima Nova"/>
            </a:endParaRPr>
          </a:p>
        </p:txBody>
      </p:sp>
      <p:sp>
        <p:nvSpPr>
          <p:cNvPr id="819" name="Google Shape;819;p74"/>
          <p:cNvSpPr txBox="1"/>
          <p:nvPr/>
        </p:nvSpPr>
        <p:spPr>
          <a:xfrm>
            <a:off x="457200" y="1633400"/>
            <a:ext cx="3310800" cy="2836200"/>
          </a:xfrm>
          <a:prstGeom prst="rect">
            <a:avLst/>
          </a:prstGeom>
          <a:solidFill>
            <a:srgbClr val="95E4EE"/>
          </a:solid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600">
                <a:solidFill>
                  <a:srgbClr val="000000"/>
                </a:solidFill>
                <a:latin typeface="Proxima Nova"/>
                <a:ea typeface="Proxima Nova"/>
                <a:cs typeface="Proxima Nova"/>
                <a:sym typeface="Proxima Nova"/>
              </a:rPr>
              <a:t>Hypothesis</a:t>
            </a:r>
            <a:endParaRPr b="1" sz="1600">
              <a:solidFill>
                <a:srgbClr val="000000"/>
              </a:solidFill>
              <a:latin typeface="Proxima Nova"/>
              <a:ea typeface="Proxima Nova"/>
              <a:cs typeface="Proxima Nova"/>
              <a:sym typeface="Proxima Nova"/>
            </a:endParaRPr>
          </a:p>
          <a:p>
            <a:pPr indent="0" lvl="0" marL="0" rtl="0" algn="l">
              <a:spcBef>
                <a:spcPts val="0"/>
              </a:spcBef>
              <a:spcAft>
                <a:spcPts val="0"/>
              </a:spcAft>
              <a:buNone/>
            </a:pPr>
            <a:r>
              <a:rPr i="1" lang="en">
                <a:solidFill>
                  <a:srgbClr val="000000"/>
                </a:solidFill>
                <a:latin typeface="Proxima Nova"/>
                <a:ea typeface="Proxima Nova"/>
                <a:cs typeface="Proxima Nova"/>
                <a:sym typeface="Proxima Nova"/>
              </a:rPr>
              <a:t>What can you do to address their problem?</a:t>
            </a:r>
            <a:endParaRPr b="1" i="1">
              <a:solidFill>
                <a:srgbClr val="000000"/>
              </a:solidFill>
              <a:latin typeface="Proxima Nova"/>
              <a:ea typeface="Proxima Nova"/>
              <a:cs typeface="Proxima Nova"/>
              <a:sym typeface="Proxima Nova"/>
            </a:endParaRPr>
          </a:p>
          <a:p>
            <a:pPr indent="0" lvl="0" marL="0" rtl="0" algn="l">
              <a:lnSpc>
                <a:spcPct val="115000"/>
              </a:lnSpc>
              <a:spcBef>
                <a:spcPts val="0"/>
              </a:spcBef>
              <a:spcAft>
                <a:spcPts val="0"/>
              </a:spcAft>
              <a:buNone/>
            </a:pPr>
            <a:r>
              <a:t/>
            </a:r>
            <a:endParaRPr sz="1600">
              <a:solidFill>
                <a:srgbClr val="000000"/>
              </a:solidFill>
              <a:latin typeface="Proxima Nova"/>
              <a:ea typeface="Proxima Nova"/>
              <a:cs typeface="Proxima Nova"/>
              <a:sym typeface="Proxima Nova"/>
            </a:endParaRPr>
          </a:p>
          <a:p>
            <a:pPr indent="0" lvl="0" marL="0" rtl="0" algn="l">
              <a:lnSpc>
                <a:spcPct val="200000"/>
              </a:lnSpc>
              <a:spcBef>
                <a:spcPts val="0"/>
              </a:spcBef>
              <a:spcAft>
                <a:spcPts val="0"/>
              </a:spcAft>
              <a:buNone/>
            </a:pPr>
            <a:r>
              <a:rPr lang="en" sz="1600">
                <a:solidFill>
                  <a:srgbClr val="000000"/>
                </a:solidFill>
                <a:latin typeface="Proxima Nova"/>
                <a:ea typeface="Proxima Nova"/>
                <a:cs typeface="Proxima Nova"/>
                <a:sym typeface="Proxima Nova"/>
              </a:rPr>
              <a:t>We believe that by ________</a:t>
            </a:r>
            <a:endParaRPr sz="1600">
              <a:solidFill>
                <a:srgbClr val="000000"/>
              </a:solidFill>
              <a:latin typeface="Proxima Nova"/>
              <a:ea typeface="Proxima Nova"/>
              <a:cs typeface="Proxima Nova"/>
              <a:sym typeface="Proxima Nova"/>
            </a:endParaRPr>
          </a:p>
          <a:p>
            <a:pPr indent="0" lvl="0" marL="0" rtl="0" algn="l">
              <a:lnSpc>
                <a:spcPct val="200000"/>
              </a:lnSpc>
              <a:spcBef>
                <a:spcPts val="0"/>
              </a:spcBef>
              <a:spcAft>
                <a:spcPts val="0"/>
              </a:spcAft>
              <a:buNone/>
            </a:pPr>
            <a:r>
              <a:rPr lang="en" sz="1600">
                <a:solidFill>
                  <a:srgbClr val="000000"/>
                </a:solidFill>
                <a:latin typeface="Proxima Nova"/>
                <a:ea typeface="Proxima Nova"/>
                <a:cs typeface="Proxima Nova"/>
                <a:sym typeface="Proxima Nova"/>
              </a:rPr>
              <a:t>__</a:t>
            </a:r>
            <a:r>
              <a:rPr i="1" lang="en" sz="1600">
                <a:solidFill>
                  <a:srgbClr val="000000"/>
                </a:solidFill>
                <a:latin typeface="Proxima Nova"/>
                <a:ea typeface="Proxima Nova"/>
                <a:cs typeface="Proxima Nova"/>
                <a:sym typeface="Proxima Nova"/>
              </a:rPr>
              <a:t>doing or creating something</a:t>
            </a:r>
            <a:r>
              <a:rPr lang="en" sz="1600">
                <a:solidFill>
                  <a:srgbClr val="000000"/>
                </a:solidFill>
                <a:latin typeface="Proxima Nova"/>
                <a:ea typeface="Proxima Nova"/>
                <a:cs typeface="Proxima Nova"/>
                <a:sym typeface="Proxima Nova"/>
              </a:rPr>
              <a:t>__,</a:t>
            </a:r>
            <a:endParaRPr sz="1600">
              <a:solidFill>
                <a:srgbClr val="000000"/>
              </a:solidFill>
              <a:latin typeface="Proxima Nova"/>
              <a:ea typeface="Proxima Nova"/>
              <a:cs typeface="Proxima Nova"/>
              <a:sym typeface="Proxima Nova"/>
            </a:endParaRPr>
          </a:p>
          <a:p>
            <a:pPr indent="0" lvl="0" marL="0" rtl="0" algn="l">
              <a:lnSpc>
                <a:spcPct val="200000"/>
              </a:lnSpc>
              <a:spcBef>
                <a:spcPts val="0"/>
              </a:spcBef>
              <a:spcAft>
                <a:spcPts val="0"/>
              </a:spcAft>
              <a:buNone/>
            </a:pPr>
            <a:r>
              <a:rPr lang="en" sz="1600">
                <a:solidFill>
                  <a:srgbClr val="000000"/>
                </a:solidFill>
                <a:latin typeface="Proxima Nova"/>
                <a:ea typeface="Proxima Nova"/>
                <a:cs typeface="Proxima Nova"/>
                <a:sym typeface="Proxima Nova"/>
              </a:rPr>
              <a:t>then ___________________</a:t>
            </a:r>
            <a:endParaRPr sz="1600">
              <a:solidFill>
                <a:srgbClr val="000000"/>
              </a:solidFill>
              <a:latin typeface="Proxima Nova"/>
              <a:ea typeface="Proxima Nova"/>
              <a:cs typeface="Proxima Nova"/>
              <a:sym typeface="Proxima Nova"/>
            </a:endParaRPr>
          </a:p>
          <a:p>
            <a:pPr indent="0" lvl="0" marL="0" rtl="0" algn="l">
              <a:lnSpc>
                <a:spcPct val="200000"/>
              </a:lnSpc>
              <a:spcBef>
                <a:spcPts val="0"/>
              </a:spcBef>
              <a:spcAft>
                <a:spcPts val="0"/>
              </a:spcAft>
              <a:buNone/>
            </a:pPr>
            <a:r>
              <a:rPr lang="en" sz="1600">
                <a:solidFill>
                  <a:srgbClr val="000000"/>
                </a:solidFill>
                <a:latin typeface="Proxima Nova"/>
                <a:ea typeface="Proxima Nova"/>
                <a:cs typeface="Proxima Nova"/>
                <a:sym typeface="Proxima Nova"/>
              </a:rPr>
              <a:t>________</a:t>
            </a:r>
            <a:r>
              <a:rPr i="1" lang="en" sz="1600">
                <a:solidFill>
                  <a:srgbClr val="000000"/>
                </a:solidFill>
                <a:latin typeface="Proxima Nova"/>
                <a:ea typeface="Proxima Nova"/>
                <a:cs typeface="Proxima Nova"/>
                <a:sym typeface="Proxima Nova"/>
              </a:rPr>
              <a:t>outcome</a:t>
            </a:r>
            <a:r>
              <a:rPr lang="en" sz="1600">
                <a:solidFill>
                  <a:srgbClr val="000000"/>
                </a:solidFill>
                <a:latin typeface="Proxima Nova"/>
                <a:ea typeface="Proxima Nova"/>
                <a:cs typeface="Proxima Nova"/>
                <a:sym typeface="Proxima Nova"/>
              </a:rPr>
              <a:t>_________.</a:t>
            </a:r>
            <a:endParaRPr sz="1600">
              <a:solidFill>
                <a:srgbClr val="000000"/>
              </a:solidFill>
              <a:latin typeface="Proxima Nova"/>
              <a:ea typeface="Proxima Nova"/>
              <a:cs typeface="Proxima Nova"/>
              <a:sym typeface="Proxima Nova"/>
            </a:endParaRPr>
          </a:p>
        </p:txBody>
      </p:sp>
      <p:sp>
        <p:nvSpPr>
          <p:cNvPr id="820" name="Google Shape;820;p74"/>
          <p:cNvSpPr txBox="1"/>
          <p:nvPr>
            <p:ph type="title"/>
          </p:nvPr>
        </p:nvSpPr>
        <p:spPr>
          <a:xfrm>
            <a:off x="1196400" y="237050"/>
            <a:ext cx="6231900" cy="45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100"/>
              <a:t>Writing Problem Statements and Hypotheses (Cont.)</a:t>
            </a:r>
            <a:endParaRPr sz="2100"/>
          </a:p>
          <a:p>
            <a:pPr indent="0" lvl="0" marL="0" rtl="0" algn="l">
              <a:spcBef>
                <a:spcPts val="0"/>
              </a:spcBef>
              <a:spcAft>
                <a:spcPts val="0"/>
              </a:spcAft>
              <a:buNone/>
            </a:pPr>
            <a:r>
              <a:t/>
            </a:r>
            <a:endParaRPr/>
          </a:p>
        </p:txBody>
      </p:sp>
      <p:sp>
        <p:nvSpPr>
          <p:cNvPr id="821" name="Google Shape;821;p74"/>
          <p:cNvSpPr txBox="1"/>
          <p:nvPr>
            <p:ph idx="3"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
        <p:nvSpPr>
          <p:cNvPr id="822" name="Google Shape;822;p74"/>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2021 General Assembly</a:t>
            </a:r>
            <a:endParaRPr/>
          </a:p>
        </p:txBody>
      </p:sp>
      <p:sp>
        <p:nvSpPr>
          <p:cNvPr id="823" name="Google Shape;823;p74"/>
          <p:cNvSpPr txBox="1"/>
          <p:nvPr>
            <p:ph idx="2" type="subTitle"/>
          </p:nvPr>
        </p:nvSpPr>
        <p:spPr>
          <a:xfrm>
            <a:off x="7003805" y="211738"/>
            <a:ext cx="1336200" cy="3288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lang="en"/>
              <a:t>8 minutes</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7" name="Shape 827"/>
        <p:cNvGrpSpPr/>
        <p:nvPr/>
      </p:nvGrpSpPr>
      <p:grpSpPr>
        <a:xfrm>
          <a:off x="0" y="0"/>
          <a:ext cx="0" cy="0"/>
          <a:chOff x="0" y="0"/>
          <a:chExt cx="0" cy="0"/>
        </a:xfrm>
      </p:grpSpPr>
      <p:sp>
        <p:nvSpPr>
          <p:cNvPr id="828" name="Google Shape;828;p75"/>
          <p:cNvSpPr txBox="1"/>
          <p:nvPr>
            <p:ph type="title"/>
          </p:nvPr>
        </p:nvSpPr>
        <p:spPr>
          <a:xfrm>
            <a:off x="908850" y="237050"/>
            <a:ext cx="5970600" cy="45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Problem Statement/</a:t>
            </a:r>
            <a:r>
              <a:rPr lang="en"/>
              <a:t>Hypothesis</a:t>
            </a:r>
            <a:r>
              <a:rPr lang="en"/>
              <a:t> </a:t>
            </a:r>
            <a:r>
              <a:rPr lang="en"/>
              <a:t>Share Out</a:t>
            </a:r>
            <a:endParaRPr/>
          </a:p>
        </p:txBody>
      </p:sp>
      <p:sp>
        <p:nvSpPr>
          <p:cNvPr id="829" name="Google Shape;829;p75"/>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a:t>
            </a:r>
            <a:r>
              <a:rPr lang="en"/>
              <a:t>2021</a:t>
            </a:r>
            <a:r>
              <a:rPr lang="en"/>
              <a:t> General Assembly</a:t>
            </a:r>
            <a:endParaRPr/>
          </a:p>
        </p:txBody>
      </p:sp>
      <p:sp>
        <p:nvSpPr>
          <p:cNvPr id="830" name="Google Shape;830;p75"/>
          <p:cNvSpPr txBox="1"/>
          <p:nvPr>
            <p:ph idx="2" type="subTitle"/>
          </p:nvPr>
        </p:nvSpPr>
        <p:spPr>
          <a:xfrm>
            <a:off x="7003805" y="211738"/>
            <a:ext cx="1336200" cy="3288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lang="en"/>
              <a:t>10</a:t>
            </a:r>
            <a:r>
              <a:rPr lang="en">
                <a:solidFill>
                  <a:srgbClr val="FFFFFF"/>
                </a:solidFill>
              </a:rPr>
              <a:t> minutes</a:t>
            </a:r>
            <a:endParaRPr>
              <a:solidFill>
                <a:srgbClr val="FFFFFF"/>
              </a:solidFill>
            </a:endParaRPr>
          </a:p>
        </p:txBody>
      </p:sp>
      <p:sp>
        <p:nvSpPr>
          <p:cNvPr id="831" name="Google Shape;831;p75"/>
          <p:cNvSpPr txBox="1"/>
          <p:nvPr/>
        </p:nvSpPr>
        <p:spPr>
          <a:xfrm>
            <a:off x="368750" y="1350175"/>
            <a:ext cx="2864100" cy="3131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600">
              <a:solidFill>
                <a:srgbClr val="000000"/>
              </a:solidFill>
              <a:latin typeface="Proxima Nova"/>
              <a:ea typeface="Proxima Nova"/>
              <a:cs typeface="Proxima Nova"/>
              <a:sym typeface="Proxima Nova"/>
            </a:endParaRPr>
          </a:p>
        </p:txBody>
      </p:sp>
      <p:sp>
        <p:nvSpPr>
          <p:cNvPr id="832" name="Google Shape;832;p75"/>
          <p:cNvSpPr txBox="1"/>
          <p:nvPr>
            <p:ph idx="3"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pic>
        <p:nvPicPr>
          <p:cNvPr id="833" name="Google Shape;833;p75"/>
          <p:cNvPicPr preferRelativeResize="0"/>
          <p:nvPr/>
        </p:nvPicPr>
        <p:blipFill>
          <a:blip r:embed="rId3">
            <a:alphaModFix/>
          </a:blip>
          <a:stretch>
            <a:fillRect/>
          </a:stretch>
        </p:blipFill>
        <p:spPr>
          <a:xfrm>
            <a:off x="833584" y="2509304"/>
            <a:ext cx="1934421" cy="1786592"/>
          </a:xfrm>
          <a:prstGeom prst="rect">
            <a:avLst/>
          </a:prstGeom>
          <a:noFill/>
          <a:ln>
            <a:noFill/>
          </a:ln>
        </p:spPr>
      </p:pic>
      <p:pic>
        <p:nvPicPr>
          <p:cNvPr id="834" name="Google Shape;834;p75"/>
          <p:cNvPicPr preferRelativeResize="0"/>
          <p:nvPr/>
        </p:nvPicPr>
        <p:blipFill rotWithShape="1">
          <a:blip r:embed="rId4">
            <a:alphaModFix/>
          </a:blip>
          <a:srcRect b="0" l="6047" r="5924" t="0"/>
          <a:stretch/>
        </p:blipFill>
        <p:spPr>
          <a:xfrm>
            <a:off x="6543300" y="2309262"/>
            <a:ext cx="1720506" cy="1805175"/>
          </a:xfrm>
          <a:prstGeom prst="rect">
            <a:avLst/>
          </a:prstGeom>
          <a:noFill/>
          <a:ln>
            <a:noFill/>
          </a:ln>
        </p:spPr>
      </p:pic>
      <p:sp>
        <p:nvSpPr>
          <p:cNvPr id="835" name="Google Shape;835;p75"/>
          <p:cNvSpPr/>
          <p:nvPr/>
        </p:nvSpPr>
        <p:spPr>
          <a:xfrm>
            <a:off x="2022900" y="1205469"/>
            <a:ext cx="2372100" cy="1234200"/>
          </a:xfrm>
          <a:prstGeom prst="wedgeRoundRectCallout">
            <a:avLst>
              <a:gd fmla="val -31679" name="adj1"/>
              <a:gd fmla="val 66392" name="adj2"/>
              <a:gd fmla="val 0" name="adj3"/>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75"/>
          <p:cNvSpPr/>
          <p:nvPr/>
        </p:nvSpPr>
        <p:spPr>
          <a:xfrm flipH="1">
            <a:off x="4729250" y="1484411"/>
            <a:ext cx="2335200" cy="1195500"/>
          </a:xfrm>
          <a:prstGeom prst="wedgeRoundRectCallout">
            <a:avLst>
              <a:gd fmla="val -31679" name="adj1"/>
              <a:gd fmla="val 66392" name="adj2"/>
              <a:gd fmla="val 0" name="adj3"/>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0" name="Shape 840"/>
        <p:cNvGrpSpPr/>
        <p:nvPr/>
      </p:nvGrpSpPr>
      <p:grpSpPr>
        <a:xfrm>
          <a:off x="0" y="0"/>
          <a:ext cx="0" cy="0"/>
          <a:chOff x="0" y="0"/>
          <a:chExt cx="0" cy="0"/>
        </a:xfrm>
      </p:grpSpPr>
      <p:sp>
        <p:nvSpPr>
          <p:cNvPr id="841" name="Google Shape;841;p76"/>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Spot the Assumptions</a:t>
            </a:r>
            <a:endParaRPr/>
          </a:p>
        </p:txBody>
      </p:sp>
      <p:sp>
        <p:nvSpPr>
          <p:cNvPr id="842" name="Google Shape;842;p76"/>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2021 General Assembly</a:t>
            </a:r>
            <a:endParaRPr/>
          </a:p>
        </p:txBody>
      </p:sp>
      <p:sp>
        <p:nvSpPr>
          <p:cNvPr id="843" name="Google Shape;843;p76"/>
          <p:cNvSpPr txBox="1"/>
          <p:nvPr/>
        </p:nvSpPr>
        <p:spPr>
          <a:xfrm>
            <a:off x="457200" y="1166975"/>
            <a:ext cx="3000000" cy="2391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800">
                <a:solidFill>
                  <a:srgbClr val="000000"/>
                </a:solidFill>
                <a:latin typeface="Proxima Nova"/>
                <a:ea typeface="Proxima Nova"/>
                <a:cs typeface="Proxima Nova"/>
                <a:sym typeface="Proxima Nova"/>
              </a:rPr>
              <a:t>Problem Statement</a:t>
            </a:r>
            <a:endParaRPr b="1" sz="1800">
              <a:solidFill>
                <a:srgbClr val="000000"/>
              </a:solidFill>
              <a:latin typeface="Proxima Nova"/>
              <a:ea typeface="Proxima Nova"/>
              <a:cs typeface="Proxima Nova"/>
              <a:sym typeface="Proxima Nova"/>
            </a:endParaRPr>
          </a:p>
          <a:p>
            <a:pPr indent="0" lvl="0" marL="0" rtl="0" algn="l">
              <a:lnSpc>
                <a:spcPct val="115000"/>
              </a:lnSpc>
              <a:spcBef>
                <a:spcPts val="0"/>
              </a:spcBef>
              <a:spcAft>
                <a:spcPts val="0"/>
              </a:spcAft>
              <a:buNone/>
            </a:pPr>
            <a:r>
              <a:t/>
            </a:r>
            <a:endParaRPr sz="1800">
              <a:solidFill>
                <a:srgbClr val="000000"/>
              </a:solidFill>
              <a:latin typeface="Proxima Nova"/>
              <a:ea typeface="Proxima Nova"/>
              <a:cs typeface="Proxima Nova"/>
              <a:sym typeface="Proxima Nova"/>
            </a:endParaRPr>
          </a:p>
          <a:p>
            <a:pPr indent="0" lvl="0" marL="0" rtl="0" algn="ctr">
              <a:lnSpc>
                <a:spcPct val="115000"/>
              </a:lnSpc>
              <a:spcBef>
                <a:spcPts val="0"/>
              </a:spcBef>
              <a:spcAft>
                <a:spcPts val="0"/>
              </a:spcAft>
              <a:buNone/>
            </a:pPr>
            <a:r>
              <a:rPr lang="en" sz="1800">
                <a:solidFill>
                  <a:srgbClr val="000000"/>
                </a:solidFill>
                <a:latin typeface="Proxima Nova"/>
                <a:ea typeface="Proxima Nova"/>
                <a:cs typeface="Proxima Nova"/>
                <a:sym typeface="Proxima Nova"/>
              </a:rPr>
              <a:t>I need a way to find and pay for a </a:t>
            </a:r>
            <a:r>
              <a:rPr lang="en" sz="1800">
                <a:latin typeface="Proxima Nova"/>
                <a:ea typeface="Proxima Nova"/>
                <a:cs typeface="Proxima Nova"/>
                <a:sym typeface="Proxima Nova"/>
              </a:rPr>
              <a:t>taxi</a:t>
            </a:r>
            <a:r>
              <a:rPr lang="en" sz="1800">
                <a:solidFill>
                  <a:srgbClr val="000000"/>
                </a:solidFill>
                <a:latin typeface="Proxima Nova"/>
                <a:ea typeface="Proxima Nova"/>
                <a:cs typeface="Proxima Nova"/>
                <a:sym typeface="Proxima Nova"/>
              </a:rPr>
              <a:t> when I need one because I usually don’t carry cash, and many taxis don’t accept cards.</a:t>
            </a:r>
            <a:endParaRPr sz="1800">
              <a:solidFill>
                <a:srgbClr val="000000"/>
              </a:solidFill>
            </a:endParaRPr>
          </a:p>
          <a:p>
            <a:pPr indent="0" lvl="0" marL="0" rtl="0" algn="l">
              <a:lnSpc>
                <a:spcPct val="115000"/>
              </a:lnSpc>
              <a:spcBef>
                <a:spcPts val="0"/>
              </a:spcBef>
              <a:spcAft>
                <a:spcPts val="0"/>
              </a:spcAft>
              <a:buNone/>
            </a:pPr>
            <a:r>
              <a:t/>
            </a:r>
            <a:endParaRPr sz="1800">
              <a:solidFill>
                <a:srgbClr val="000000"/>
              </a:solidFill>
              <a:latin typeface="Proxima Nova"/>
              <a:ea typeface="Proxima Nova"/>
              <a:cs typeface="Proxima Nova"/>
              <a:sym typeface="Proxima Nova"/>
            </a:endParaRPr>
          </a:p>
        </p:txBody>
      </p:sp>
      <p:sp>
        <p:nvSpPr>
          <p:cNvPr id="844" name="Google Shape;844;p76"/>
          <p:cNvSpPr txBox="1"/>
          <p:nvPr/>
        </p:nvSpPr>
        <p:spPr>
          <a:xfrm>
            <a:off x="5822600" y="1166975"/>
            <a:ext cx="2864100" cy="3000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800">
                <a:solidFill>
                  <a:srgbClr val="000000"/>
                </a:solidFill>
                <a:latin typeface="Proxima Nova"/>
                <a:ea typeface="Proxima Nova"/>
                <a:cs typeface="Proxima Nova"/>
                <a:sym typeface="Proxima Nova"/>
              </a:rPr>
              <a:t>Hypothesis</a:t>
            </a:r>
            <a:endParaRPr b="1" sz="1800">
              <a:solidFill>
                <a:srgbClr val="000000"/>
              </a:solidFill>
              <a:latin typeface="Proxima Nova"/>
              <a:ea typeface="Proxima Nova"/>
              <a:cs typeface="Proxima Nova"/>
              <a:sym typeface="Proxima Nova"/>
            </a:endParaRPr>
          </a:p>
          <a:p>
            <a:pPr indent="0" lvl="0" marL="0" rtl="0" algn="r">
              <a:lnSpc>
                <a:spcPct val="115000"/>
              </a:lnSpc>
              <a:spcBef>
                <a:spcPts val="0"/>
              </a:spcBef>
              <a:spcAft>
                <a:spcPts val="0"/>
              </a:spcAft>
              <a:buNone/>
            </a:pPr>
            <a:r>
              <a:t/>
            </a:r>
            <a:endParaRPr sz="1800">
              <a:solidFill>
                <a:srgbClr val="000000"/>
              </a:solidFill>
              <a:latin typeface="Proxima Nova"/>
              <a:ea typeface="Proxima Nova"/>
              <a:cs typeface="Proxima Nova"/>
              <a:sym typeface="Proxima Nova"/>
            </a:endParaRPr>
          </a:p>
          <a:p>
            <a:pPr indent="0" lvl="0" marL="0" rtl="0" algn="ctr">
              <a:lnSpc>
                <a:spcPct val="115000"/>
              </a:lnSpc>
              <a:spcBef>
                <a:spcPts val="0"/>
              </a:spcBef>
              <a:spcAft>
                <a:spcPts val="0"/>
              </a:spcAft>
              <a:buNone/>
            </a:pPr>
            <a:r>
              <a:rPr lang="en" sz="1800">
                <a:solidFill>
                  <a:srgbClr val="000000"/>
                </a:solidFill>
                <a:latin typeface="Proxima Nova"/>
                <a:ea typeface="Proxima Nova"/>
                <a:cs typeface="Proxima Nova"/>
                <a:sym typeface="Proxima Nova"/>
              </a:rPr>
              <a:t>We believe that, by making it simple to pay, more riders will use our app to go where they want, when they want.</a:t>
            </a:r>
            <a:endParaRPr sz="1800">
              <a:solidFill>
                <a:srgbClr val="000000"/>
              </a:solidFill>
            </a:endParaRPr>
          </a:p>
          <a:p>
            <a:pPr indent="0" lvl="0" marL="0" rtl="0" algn="l">
              <a:lnSpc>
                <a:spcPct val="115000"/>
              </a:lnSpc>
              <a:spcBef>
                <a:spcPts val="0"/>
              </a:spcBef>
              <a:spcAft>
                <a:spcPts val="0"/>
              </a:spcAft>
              <a:buNone/>
            </a:pPr>
            <a:r>
              <a:t/>
            </a:r>
            <a:endParaRPr b="1" sz="1800">
              <a:solidFill>
                <a:srgbClr val="000000"/>
              </a:solidFill>
              <a:latin typeface="Proxima Nova"/>
              <a:ea typeface="Proxima Nova"/>
              <a:cs typeface="Proxima Nova"/>
              <a:sym typeface="Proxima Nova"/>
            </a:endParaRPr>
          </a:p>
        </p:txBody>
      </p:sp>
      <p:pic>
        <p:nvPicPr>
          <p:cNvPr id="845" name="Google Shape;845;p76"/>
          <p:cNvPicPr preferRelativeResize="0"/>
          <p:nvPr/>
        </p:nvPicPr>
        <p:blipFill>
          <a:blip r:embed="rId3">
            <a:alphaModFix/>
          </a:blip>
          <a:stretch>
            <a:fillRect/>
          </a:stretch>
        </p:blipFill>
        <p:spPr>
          <a:xfrm>
            <a:off x="2842825" y="1166975"/>
            <a:ext cx="3458350" cy="3458350"/>
          </a:xfrm>
          <a:prstGeom prst="rect">
            <a:avLst/>
          </a:prstGeom>
          <a:noFill/>
          <a:ln>
            <a:noFill/>
          </a:ln>
        </p:spPr>
      </p:pic>
      <p:sp>
        <p:nvSpPr>
          <p:cNvPr id="846" name="Google Shape;846;p76"/>
          <p:cNvSpPr txBox="1"/>
          <p:nvPr>
            <p:ph idx="1"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0" name="Shape 850"/>
        <p:cNvGrpSpPr/>
        <p:nvPr/>
      </p:nvGrpSpPr>
      <p:grpSpPr>
        <a:xfrm>
          <a:off x="0" y="0"/>
          <a:ext cx="0" cy="0"/>
          <a:chOff x="0" y="0"/>
          <a:chExt cx="0" cy="0"/>
        </a:xfrm>
      </p:grpSpPr>
      <p:sp>
        <p:nvSpPr>
          <p:cNvPr id="851" name="Google Shape;851;p77"/>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They’re All Assumptions!</a:t>
            </a:r>
            <a:endParaRPr/>
          </a:p>
        </p:txBody>
      </p:sp>
      <p:sp>
        <p:nvSpPr>
          <p:cNvPr id="852" name="Google Shape;852;p77"/>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2021 General Assembly</a:t>
            </a:r>
            <a:endParaRPr/>
          </a:p>
        </p:txBody>
      </p:sp>
      <p:sp>
        <p:nvSpPr>
          <p:cNvPr id="853" name="Google Shape;853;p77"/>
          <p:cNvSpPr txBox="1"/>
          <p:nvPr/>
        </p:nvSpPr>
        <p:spPr>
          <a:xfrm>
            <a:off x="457200" y="1166975"/>
            <a:ext cx="3000000" cy="2391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800">
                <a:solidFill>
                  <a:srgbClr val="000000"/>
                </a:solidFill>
                <a:latin typeface="Proxima Nova"/>
                <a:ea typeface="Proxima Nova"/>
                <a:cs typeface="Proxima Nova"/>
                <a:sym typeface="Proxima Nova"/>
              </a:rPr>
              <a:t>Problem Statement</a:t>
            </a:r>
            <a:endParaRPr b="1" sz="1800">
              <a:solidFill>
                <a:srgbClr val="000000"/>
              </a:solidFill>
              <a:latin typeface="Proxima Nova"/>
              <a:ea typeface="Proxima Nova"/>
              <a:cs typeface="Proxima Nova"/>
              <a:sym typeface="Proxima Nova"/>
            </a:endParaRPr>
          </a:p>
          <a:p>
            <a:pPr indent="0" lvl="0" marL="0" rtl="0" algn="l">
              <a:lnSpc>
                <a:spcPct val="115000"/>
              </a:lnSpc>
              <a:spcBef>
                <a:spcPts val="0"/>
              </a:spcBef>
              <a:spcAft>
                <a:spcPts val="0"/>
              </a:spcAft>
              <a:buNone/>
            </a:pPr>
            <a:r>
              <a:t/>
            </a:r>
            <a:endParaRPr b="1" sz="1800">
              <a:solidFill>
                <a:srgbClr val="000000"/>
              </a:solidFill>
              <a:latin typeface="Proxima Nova"/>
              <a:ea typeface="Proxima Nova"/>
              <a:cs typeface="Proxima Nova"/>
              <a:sym typeface="Proxima Nova"/>
            </a:endParaRPr>
          </a:p>
          <a:p>
            <a:pPr indent="0" lvl="0" marL="0" rtl="0" algn="ctr">
              <a:lnSpc>
                <a:spcPct val="115000"/>
              </a:lnSpc>
              <a:spcBef>
                <a:spcPts val="0"/>
              </a:spcBef>
              <a:spcAft>
                <a:spcPts val="0"/>
              </a:spcAft>
              <a:buNone/>
            </a:pPr>
            <a:r>
              <a:rPr b="1" lang="en" sz="1800">
                <a:solidFill>
                  <a:srgbClr val="000000"/>
                </a:solidFill>
                <a:highlight>
                  <a:srgbClr val="FFD800"/>
                </a:highlight>
                <a:latin typeface="Proxima Nova"/>
                <a:ea typeface="Proxima Nova"/>
                <a:cs typeface="Proxima Nova"/>
                <a:sym typeface="Proxima Nova"/>
              </a:rPr>
              <a:t>I need a way to find and pay for a </a:t>
            </a:r>
            <a:r>
              <a:rPr b="1" lang="en" sz="1800">
                <a:highlight>
                  <a:srgbClr val="FFD800"/>
                </a:highlight>
                <a:latin typeface="Proxima Nova"/>
                <a:ea typeface="Proxima Nova"/>
                <a:cs typeface="Proxima Nova"/>
                <a:sym typeface="Proxima Nova"/>
              </a:rPr>
              <a:t>taxi</a:t>
            </a:r>
            <a:r>
              <a:rPr b="1" lang="en" sz="1800">
                <a:solidFill>
                  <a:srgbClr val="000000"/>
                </a:solidFill>
                <a:highlight>
                  <a:srgbClr val="FFD800"/>
                </a:highlight>
                <a:latin typeface="Proxima Nova"/>
                <a:ea typeface="Proxima Nova"/>
                <a:cs typeface="Proxima Nova"/>
                <a:sym typeface="Proxima Nova"/>
              </a:rPr>
              <a:t> when I need one because I usually don’t carry cash, and many taxis don’t accept cards.</a:t>
            </a:r>
            <a:endParaRPr b="1" sz="1800">
              <a:solidFill>
                <a:srgbClr val="000000"/>
              </a:solidFill>
              <a:highlight>
                <a:srgbClr val="FFD800"/>
              </a:highlight>
            </a:endParaRPr>
          </a:p>
          <a:p>
            <a:pPr indent="0" lvl="0" marL="0" rtl="0" algn="l">
              <a:lnSpc>
                <a:spcPct val="115000"/>
              </a:lnSpc>
              <a:spcBef>
                <a:spcPts val="0"/>
              </a:spcBef>
              <a:spcAft>
                <a:spcPts val="0"/>
              </a:spcAft>
              <a:buNone/>
            </a:pPr>
            <a:r>
              <a:t/>
            </a:r>
            <a:endParaRPr b="1" sz="1800">
              <a:solidFill>
                <a:srgbClr val="000000"/>
              </a:solidFill>
              <a:latin typeface="Proxima Nova"/>
              <a:ea typeface="Proxima Nova"/>
              <a:cs typeface="Proxima Nova"/>
              <a:sym typeface="Proxima Nova"/>
            </a:endParaRPr>
          </a:p>
        </p:txBody>
      </p:sp>
      <p:sp>
        <p:nvSpPr>
          <p:cNvPr id="854" name="Google Shape;854;p77"/>
          <p:cNvSpPr txBox="1"/>
          <p:nvPr/>
        </p:nvSpPr>
        <p:spPr>
          <a:xfrm>
            <a:off x="5822600" y="1166975"/>
            <a:ext cx="2864100" cy="3000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800">
                <a:solidFill>
                  <a:srgbClr val="000000"/>
                </a:solidFill>
                <a:latin typeface="Proxima Nova"/>
                <a:ea typeface="Proxima Nova"/>
                <a:cs typeface="Proxima Nova"/>
                <a:sym typeface="Proxima Nova"/>
              </a:rPr>
              <a:t>Hypothesis</a:t>
            </a:r>
            <a:endParaRPr b="1" sz="1800">
              <a:solidFill>
                <a:srgbClr val="000000"/>
              </a:solidFill>
              <a:highlight>
                <a:srgbClr val="FFD800"/>
              </a:highlight>
              <a:latin typeface="Proxima Nova"/>
              <a:ea typeface="Proxima Nova"/>
              <a:cs typeface="Proxima Nova"/>
              <a:sym typeface="Proxima Nova"/>
            </a:endParaRPr>
          </a:p>
          <a:p>
            <a:pPr indent="0" lvl="0" marL="0" rtl="0" algn="r">
              <a:lnSpc>
                <a:spcPct val="115000"/>
              </a:lnSpc>
              <a:spcBef>
                <a:spcPts val="0"/>
              </a:spcBef>
              <a:spcAft>
                <a:spcPts val="0"/>
              </a:spcAft>
              <a:buNone/>
            </a:pPr>
            <a:r>
              <a:t/>
            </a:r>
            <a:endParaRPr b="1" sz="1800">
              <a:solidFill>
                <a:srgbClr val="000000"/>
              </a:solidFill>
              <a:highlight>
                <a:srgbClr val="FFD800"/>
              </a:highlight>
              <a:latin typeface="Proxima Nova"/>
              <a:ea typeface="Proxima Nova"/>
              <a:cs typeface="Proxima Nova"/>
              <a:sym typeface="Proxima Nova"/>
            </a:endParaRPr>
          </a:p>
          <a:p>
            <a:pPr indent="0" lvl="0" marL="0" rtl="0" algn="ctr">
              <a:lnSpc>
                <a:spcPct val="115000"/>
              </a:lnSpc>
              <a:spcBef>
                <a:spcPts val="0"/>
              </a:spcBef>
              <a:spcAft>
                <a:spcPts val="0"/>
              </a:spcAft>
              <a:buNone/>
            </a:pPr>
            <a:r>
              <a:rPr b="1" lang="en" sz="1800">
                <a:solidFill>
                  <a:srgbClr val="000000"/>
                </a:solidFill>
                <a:highlight>
                  <a:srgbClr val="FFD800"/>
                </a:highlight>
                <a:latin typeface="Proxima Nova"/>
                <a:ea typeface="Proxima Nova"/>
                <a:cs typeface="Proxima Nova"/>
                <a:sym typeface="Proxima Nova"/>
              </a:rPr>
              <a:t>We believe that, by making it simple to pay, more riders will use our app to go where they want, when they want.</a:t>
            </a:r>
            <a:endParaRPr b="1" sz="1800">
              <a:solidFill>
                <a:srgbClr val="000000"/>
              </a:solidFill>
              <a:highlight>
                <a:srgbClr val="FFD800"/>
              </a:highlight>
              <a:latin typeface="Proxima Nova"/>
              <a:ea typeface="Proxima Nova"/>
              <a:cs typeface="Proxima Nova"/>
              <a:sym typeface="Proxima Nova"/>
            </a:endParaRPr>
          </a:p>
          <a:p>
            <a:pPr indent="0" lvl="0" marL="0" rtl="0" algn="l">
              <a:lnSpc>
                <a:spcPct val="115000"/>
              </a:lnSpc>
              <a:spcBef>
                <a:spcPts val="0"/>
              </a:spcBef>
              <a:spcAft>
                <a:spcPts val="0"/>
              </a:spcAft>
              <a:buNone/>
            </a:pPr>
            <a:r>
              <a:t/>
            </a:r>
            <a:endParaRPr b="1" sz="1800">
              <a:solidFill>
                <a:srgbClr val="000000"/>
              </a:solidFill>
              <a:highlight>
                <a:srgbClr val="FFD800"/>
              </a:highlight>
              <a:latin typeface="Proxima Nova"/>
              <a:ea typeface="Proxima Nova"/>
              <a:cs typeface="Proxima Nova"/>
              <a:sym typeface="Proxima Nova"/>
            </a:endParaRPr>
          </a:p>
        </p:txBody>
      </p:sp>
      <p:pic>
        <p:nvPicPr>
          <p:cNvPr id="855" name="Google Shape;855;p77"/>
          <p:cNvPicPr preferRelativeResize="0"/>
          <p:nvPr/>
        </p:nvPicPr>
        <p:blipFill>
          <a:blip r:embed="rId3">
            <a:alphaModFix/>
          </a:blip>
          <a:stretch>
            <a:fillRect/>
          </a:stretch>
        </p:blipFill>
        <p:spPr>
          <a:xfrm>
            <a:off x="2842825" y="1166975"/>
            <a:ext cx="3458350" cy="3458350"/>
          </a:xfrm>
          <a:prstGeom prst="rect">
            <a:avLst/>
          </a:prstGeom>
          <a:noFill/>
          <a:ln>
            <a:noFill/>
          </a:ln>
        </p:spPr>
      </p:pic>
      <p:sp>
        <p:nvSpPr>
          <p:cNvPr id="856" name="Google Shape;856;p77"/>
          <p:cNvSpPr txBox="1"/>
          <p:nvPr>
            <p:ph idx="1"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0" name="Shape 860"/>
        <p:cNvGrpSpPr/>
        <p:nvPr/>
      </p:nvGrpSpPr>
      <p:grpSpPr>
        <a:xfrm>
          <a:off x="0" y="0"/>
          <a:ext cx="0" cy="0"/>
          <a:chOff x="0" y="0"/>
          <a:chExt cx="0" cy="0"/>
        </a:xfrm>
      </p:grpSpPr>
      <p:sp>
        <p:nvSpPr>
          <p:cNvPr id="861" name="Google Shape;861;p78"/>
          <p:cNvSpPr txBox="1"/>
          <p:nvPr>
            <p:ph type="title"/>
          </p:nvPr>
        </p:nvSpPr>
        <p:spPr>
          <a:xfrm>
            <a:off x="908850" y="237038"/>
            <a:ext cx="5009400" cy="45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Research Goals</a:t>
            </a:r>
            <a:endParaRPr/>
          </a:p>
        </p:txBody>
      </p:sp>
      <p:sp>
        <p:nvSpPr>
          <p:cNvPr id="862" name="Google Shape;862;p78"/>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a:t>
            </a:r>
            <a:r>
              <a:rPr lang="en"/>
              <a:t>2021</a:t>
            </a:r>
            <a:r>
              <a:rPr lang="en"/>
              <a:t> General Assembly</a:t>
            </a:r>
            <a:endParaRPr/>
          </a:p>
        </p:txBody>
      </p:sp>
      <p:sp>
        <p:nvSpPr>
          <p:cNvPr id="863" name="Google Shape;863;p78"/>
          <p:cNvSpPr txBox="1"/>
          <p:nvPr>
            <p:ph idx="2" type="subTitle"/>
          </p:nvPr>
        </p:nvSpPr>
        <p:spPr>
          <a:xfrm>
            <a:off x="7003805" y="211738"/>
            <a:ext cx="1336200" cy="3288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lang="en">
                <a:solidFill>
                  <a:srgbClr val="FFFFFF"/>
                </a:solidFill>
              </a:rPr>
              <a:t>5 minutes</a:t>
            </a:r>
            <a:endParaRPr>
              <a:solidFill>
                <a:srgbClr val="FFFFFF"/>
              </a:solidFill>
            </a:endParaRPr>
          </a:p>
        </p:txBody>
      </p:sp>
      <p:sp>
        <p:nvSpPr>
          <p:cNvPr id="864" name="Google Shape;864;p78"/>
          <p:cNvSpPr txBox="1"/>
          <p:nvPr/>
        </p:nvSpPr>
        <p:spPr>
          <a:xfrm>
            <a:off x="457200" y="1143000"/>
            <a:ext cx="8229600" cy="2937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1800">
                <a:highlight>
                  <a:schemeClr val="accent2"/>
                </a:highlight>
                <a:latin typeface="Proxima Nova"/>
                <a:ea typeface="Proxima Nova"/>
                <a:cs typeface="Proxima Nova"/>
                <a:sym typeface="Proxima Nova"/>
              </a:rPr>
              <a:t>What do we need to understand about our users?</a:t>
            </a:r>
            <a:endParaRPr b="1" sz="1800">
              <a:highlight>
                <a:schemeClr val="accent2"/>
              </a:highlight>
              <a:latin typeface="Proxima Nova"/>
              <a:ea typeface="Proxima Nova"/>
              <a:cs typeface="Proxima Nova"/>
              <a:sym typeface="Proxima Nova"/>
            </a:endParaRPr>
          </a:p>
        </p:txBody>
      </p:sp>
      <p:sp>
        <p:nvSpPr>
          <p:cNvPr id="865" name="Google Shape;865;p78"/>
          <p:cNvSpPr txBox="1"/>
          <p:nvPr/>
        </p:nvSpPr>
        <p:spPr>
          <a:xfrm>
            <a:off x="751575" y="1925950"/>
            <a:ext cx="3000000" cy="2619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600">
                <a:solidFill>
                  <a:srgbClr val="000000"/>
                </a:solidFill>
                <a:latin typeface="Proxima Nova"/>
                <a:ea typeface="Proxima Nova"/>
                <a:cs typeface="Proxima Nova"/>
                <a:sym typeface="Proxima Nova"/>
              </a:rPr>
              <a:t>Problem Statement</a:t>
            </a:r>
            <a:endParaRPr b="1" sz="1600">
              <a:solidFill>
                <a:srgbClr val="000000"/>
              </a:solidFill>
              <a:latin typeface="Proxima Nova"/>
              <a:ea typeface="Proxima Nova"/>
              <a:cs typeface="Proxima Nova"/>
              <a:sym typeface="Proxima Nova"/>
            </a:endParaRPr>
          </a:p>
          <a:p>
            <a:pPr indent="0" lvl="0" marL="0" rtl="0" algn="l">
              <a:lnSpc>
                <a:spcPct val="115000"/>
              </a:lnSpc>
              <a:spcBef>
                <a:spcPts val="0"/>
              </a:spcBef>
              <a:spcAft>
                <a:spcPts val="0"/>
              </a:spcAft>
              <a:buNone/>
            </a:pPr>
            <a:r>
              <a:t/>
            </a:r>
            <a:endParaRPr sz="1600">
              <a:solidFill>
                <a:srgbClr val="000000"/>
              </a:solidFill>
              <a:latin typeface="Proxima Nova"/>
              <a:ea typeface="Proxima Nova"/>
              <a:cs typeface="Proxima Nova"/>
              <a:sym typeface="Proxima Nova"/>
            </a:endParaRPr>
          </a:p>
          <a:p>
            <a:pPr indent="0" lvl="0" marL="0" rtl="0" algn="l">
              <a:lnSpc>
                <a:spcPct val="115000"/>
              </a:lnSpc>
              <a:spcBef>
                <a:spcPts val="0"/>
              </a:spcBef>
              <a:spcAft>
                <a:spcPts val="0"/>
              </a:spcAft>
              <a:buNone/>
            </a:pPr>
            <a:r>
              <a:rPr lang="en" sz="1600">
                <a:solidFill>
                  <a:srgbClr val="000000"/>
                </a:solidFill>
                <a:latin typeface="Proxima Nova"/>
                <a:ea typeface="Proxima Nova"/>
                <a:cs typeface="Proxima Nova"/>
                <a:sym typeface="Proxima Nova"/>
              </a:rPr>
              <a:t>I need a way to find and pay for a </a:t>
            </a:r>
            <a:r>
              <a:rPr lang="en" sz="1600">
                <a:latin typeface="Proxima Nova"/>
                <a:ea typeface="Proxima Nova"/>
                <a:cs typeface="Proxima Nova"/>
                <a:sym typeface="Proxima Nova"/>
              </a:rPr>
              <a:t>taxi</a:t>
            </a:r>
            <a:r>
              <a:rPr lang="en" sz="1600">
                <a:solidFill>
                  <a:srgbClr val="000000"/>
                </a:solidFill>
                <a:latin typeface="Proxima Nova"/>
                <a:ea typeface="Proxima Nova"/>
                <a:cs typeface="Proxima Nova"/>
                <a:sym typeface="Proxima Nova"/>
              </a:rPr>
              <a:t> when I need one because I usually don’t carry cash, and many taxis don’t accept cards.</a:t>
            </a:r>
            <a:endParaRPr sz="1600">
              <a:solidFill>
                <a:srgbClr val="000000"/>
              </a:solidFill>
              <a:latin typeface="Proxima Nova"/>
              <a:ea typeface="Proxima Nova"/>
              <a:cs typeface="Proxima Nova"/>
              <a:sym typeface="Proxima Nova"/>
            </a:endParaRPr>
          </a:p>
          <a:p>
            <a:pPr indent="0" lvl="0" marL="0" rtl="0" algn="l">
              <a:lnSpc>
                <a:spcPct val="115000"/>
              </a:lnSpc>
              <a:spcBef>
                <a:spcPts val="0"/>
              </a:spcBef>
              <a:spcAft>
                <a:spcPts val="0"/>
              </a:spcAft>
              <a:buNone/>
            </a:pPr>
            <a:r>
              <a:t/>
            </a:r>
            <a:endParaRPr sz="1600">
              <a:solidFill>
                <a:srgbClr val="000000"/>
              </a:solidFill>
              <a:latin typeface="Proxima Nova"/>
              <a:ea typeface="Proxima Nova"/>
              <a:cs typeface="Proxima Nova"/>
              <a:sym typeface="Proxima Nova"/>
            </a:endParaRPr>
          </a:p>
          <a:p>
            <a:pPr indent="0" lvl="0" marL="0" rtl="0" algn="l">
              <a:lnSpc>
                <a:spcPct val="115000"/>
              </a:lnSpc>
              <a:spcBef>
                <a:spcPts val="0"/>
              </a:spcBef>
              <a:spcAft>
                <a:spcPts val="0"/>
              </a:spcAft>
              <a:buNone/>
            </a:pPr>
            <a:r>
              <a:t/>
            </a:r>
            <a:endParaRPr sz="1600">
              <a:solidFill>
                <a:srgbClr val="000000"/>
              </a:solidFill>
              <a:latin typeface="Proxima Nova"/>
              <a:ea typeface="Proxima Nova"/>
              <a:cs typeface="Proxima Nova"/>
              <a:sym typeface="Proxima Nova"/>
            </a:endParaRPr>
          </a:p>
        </p:txBody>
      </p:sp>
      <p:sp>
        <p:nvSpPr>
          <p:cNvPr id="866" name="Google Shape;866;p78"/>
          <p:cNvSpPr txBox="1"/>
          <p:nvPr/>
        </p:nvSpPr>
        <p:spPr>
          <a:xfrm>
            <a:off x="5528325" y="1925950"/>
            <a:ext cx="2864100" cy="26196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None/>
            </a:pPr>
            <a:r>
              <a:rPr b="1" lang="en" sz="1600">
                <a:solidFill>
                  <a:srgbClr val="000000"/>
                </a:solidFill>
                <a:latin typeface="Proxima Nova"/>
                <a:ea typeface="Proxima Nova"/>
                <a:cs typeface="Proxima Nova"/>
                <a:sym typeface="Proxima Nova"/>
              </a:rPr>
              <a:t>Hypothesis</a:t>
            </a:r>
            <a:endParaRPr b="1" sz="1600">
              <a:solidFill>
                <a:srgbClr val="000000"/>
              </a:solidFill>
              <a:latin typeface="Proxima Nova"/>
              <a:ea typeface="Proxima Nova"/>
              <a:cs typeface="Proxima Nova"/>
              <a:sym typeface="Proxima Nova"/>
            </a:endParaRPr>
          </a:p>
          <a:p>
            <a:pPr indent="0" lvl="0" marL="0" rtl="0" algn="r">
              <a:lnSpc>
                <a:spcPct val="115000"/>
              </a:lnSpc>
              <a:spcBef>
                <a:spcPts val="0"/>
              </a:spcBef>
              <a:spcAft>
                <a:spcPts val="0"/>
              </a:spcAft>
              <a:buNone/>
            </a:pPr>
            <a:r>
              <a:t/>
            </a:r>
            <a:endParaRPr sz="1600">
              <a:solidFill>
                <a:srgbClr val="000000"/>
              </a:solidFill>
              <a:latin typeface="Proxima Nova"/>
              <a:ea typeface="Proxima Nova"/>
              <a:cs typeface="Proxima Nova"/>
              <a:sym typeface="Proxima Nova"/>
            </a:endParaRPr>
          </a:p>
          <a:p>
            <a:pPr indent="0" lvl="0" marL="0" rtl="0" algn="r">
              <a:lnSpc>
                <a:spcPct val="115000"/>
              </a:lnSpc>
              <a:spcBef>
                <a:spcPts val="0"/>
              </a:spcBef>
              <a:spcAft>
                <a:spcPts val="0"/>
              </a:spcAft>
              <a:buNone/>
            </a:pPr>
            <a:r>
              <a:rPr lang="en" sz="1600">
                <a:solidFill>
                  <a:srgbClr val="000000"/>
                </a:solidFill>
                <a:latin typeface="Proxima Nova"/>
                <a:ea typeface="Proxima Nova"/>
                <a:cs typeface="Proxima Nova"/>
                <a:sym typeface="Proxima Nova"/>
              </a:rPr>
              <a:t>We believe that, by making it simple to pay, more riders will use our app to go where they want, when they want.</a:t>
            </a:r>
            <a:endParaRPr sz="1600">
              <a:solidFill>
                <a:srgbClr val="000000"/>
              </a:solidFill>
              <a:latin typeface="Proxima Nova"/>
              <a:ea typeface="Proxima Nova"/>
              <a:cs typeface="Proxima Nova"/>
              <a:sym typeface="Proxima Nova"/>
            </a:endParaRPr>
          </a:p>
          <a:p>
            <a:pPr indent="0" lvl="0" marL="0" rtl="0" algn="ctr">
              <a:lnSpc>
                <a:spcPct val="115000"/>
              </a:lnSpc>
              <a:spcBef>
                <a:spcPts val="0"/>
              </a:spcBef>
              <a:spcAft>
                <a:spcPts val="0"/>
              </a:spcAft>
              <a:buNone/>
            </a:pPr>
            <a:r>
              <a:t/>
            </a:r>
            <a:endParaRPr sz="1600">
              <a:solidFill>
                <a:srgbClr val="000000"/>
              </a:solidFill>
              <a:latin typeface="Proxima Nova"/>
              <a:ea typeface="Proxima Nova"/>
              <a:cs typeface="Proxima Nova"/>
              <a:sym typeface="Proxima Nova"/>
            </a:endParaRPr>
          </a:p>
        </p:txBody>
      </p:sp>
      <p:pic>
        <p:nvPicPr>
          <p:cNvPr id="867" name="Google Shape;867;p78"/>
          <p:cNvPicPr preferRelativeResize="0"/>
          <p:nvPr/>
        </p:nvPicPr>
        <p:blipFill>
          <a:blip r:embed="rId3">
            <a:alphaModFix/>
          </a:blip>
          <a:stretch>
            <a:fillRect/>
          </a:stretch>
        </p:blipFill>
        <p:spPr>
          <a:xfrm>
            <a:off x="3420775" y="2087750"/>
            <a:ext cx="2457800" cy="2457800"/>
          </a:xfrm>
          <a:prstGeom prst="rect">
            <a:avLst/>
          </a:prstGeom>
          <a:noFill/>
          <a:ln>
            <a:noFill/>
          </a:ln>
        </p:spPr>
      </p:pic>
      <p:sp>
        <p:nvSpPr>
          <p:cNvPr id="868" name="Google Shape;868;p78"/>
          <p:cNvSpPr txBox="1"/>
          <p:nvPr>
            <p:ph idx="3"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2" name="Shape 872"/>
        <p:cNvGrpSpPr/>
        <p:nvPr/>
      </p:nvGrpSpPr>
      <p:grpSpPr>
        <a:xfrm>
          <a:off x="0" y="0"/>
          <a:ext cx="0" cy="0"/>
          <a:chOff x="0" y="0"/>
          <a:chExt cx="0" cy="0"/>
        </a:xfrm>
      </p:grpSpPr>
      <p:sp>
        <p:nvSpPr>
          <p:cNvPr id="873" name="Google Shape;873;p79"/>
          <p:cNvSpPr txBox="1"/>
          <p:nvPr>
            <p:ph type="title"/>
          </p:nvPr>
        </p:nvSpPr>
        <p:spPr>
          <a:xfrm>
            <a:off x="908850" y="237038"/>
            <a:ext cx="5009400" cy="45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Creating Interview Questions</a:t>
            </a:r>
            <a:endParaRPr/>
          </a:p>
        </p:txBody>
      </p:sp>
      <p:sp>
        <p:nvSpPr>
          <p:cNvPr id="874" name="Google Shape;874;p79"/>
          <p:cNvSpPr txBox="1"/>
          <p:nvPr>
            <p:ph idx="1" type="body"/>
          </p:nvPr>
        </p:nvSpPr>
        <p:spPr>
          <a:xfrm>
            <a:off x="457200" y="1371600"/>
            <a:ext cx="3691800" cy="29379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lang="en">
                <a:solidFill>
                  <a:schemeClr val="dk1"/>
                </a:solidFill>
              </a:rPr>
              <a:t>For your product, write a </a:t>
            </a:r>
            <a:r>
              <a:rPr b="1" lang="en">
                <a:solidFill>
                  <a:schemeClr val="dk1"/>
                </a:solidFill>
              </a:rPr>
              <a:t>list of 5–10 assumptions</a:t>
            </a:r>
            <a:r>
              <a:rPr lang="en">
                <a:solidFill>
                  <a:schemeClr val="dk1"/>
                </a:solidFill>
              </a:rPr>
              <a:t> about your users and their problems.</a:t>
            </a:r>
            <a:endParaRPr/>
          </a:p>
        </p:txBody>
      </p:sp>
      <p:sp>
        <p:nvSpPr>
          <p:cNvPr id="875" name="Google Shape;875;p79"/>
          <p:cNvSpPr txBox="1"/>
          <p:nvPr>
            <p:ph idx="4"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2021 General Assembly</a:t>
            </a:r>
            <a:endParaRPr/>
          </a:p>
        </p:txBody>
      </p:sp>
      <p:sp>
        <p:nvSpPr>
          <p:cNvPr id="876" name="Google Shape;876;p79"/>
          <p:cNvSpPr txBox="1"/>
          <p:nvPr>
            <p:ph idx="2" type="subTitle"/>
          </p:nvPr>
        </p:nvSpPr>
        <p:spPr>
          <a:xfrm>
            <a:off x="7003805" y="211738"/>
            <a:ext cx="1336200" cy="3288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lang="en"/>
              <a:t>10 minutes</a:t>
            </a:r>
            <a:endParaRPr/>
          </a:p>
        </p:txBody>
      </p:sp>
      <p:sp>
        <p:nvSpPr>
          <p:cNvPr id="877" name="Google Shape;877;p79"/>
          <p:cNvSpPr txBox="1"/>
          <p:nvPr>
            <p:ph idx="3"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pic>
        <p:nvPicPr>
          <p:cNvPr id="878" name="Google Shape;878;p79"/>
          <p:cNvPicPr preferRelativeResize="0"/>
          <p:nvPr/>
        </p:nvPicPr>
        <p:blipFill>
          <a:blip r:embed="rId3">
            <a:alphaModFix/>
          </a:blip>
          <a:stretch>
            <a:fillRect/>
          </a:stretch>
        </p:blipFill>
        <p:spPr>
          <a:xfrm>
            <a:off x="5918250" y="1283763"/>
            <a:ext cx="1849500" cy="2841750"/>
          </a:xfrm>
          <a:prstGeom prst="rect">
            <a:avLst/>
          </a:prstGeom>
          <a:noFill/>
          <a:ln>
            <a:noFill/>
          </a:ln>
        </p:spPr>
      </p:pic>
      <p:sp>
        <p:nvSpPr>
          <p:cNvPr id="879" name="Google Shape;879;p79"/>
          <p:cNvSpPr txBox="1"/>
          <p:nvPr>
            <p:ph idx="12" type="sldNum"/>
          </p:nvPr>
        </p:nvSpPr>
        <p:spPr>
          <a:xfrm>
            <a:off x="-51366" y="4749901"/>
            <a:ext cx="5487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3" name="Shape 883"/>
        <p:cNvGrpSpPr/>
        <p:nvPr/>
      </p:nvGrpSpPr>
      <p:grpSpPr>
        <a:xfrm>
          <a:off x="0" y="0"/>
          <a:ext cx="0" cy="0"/>
          <a:chOff x="0" y="0"/>
          <a:chExt cx="0" cy="0"/>
        </a:xfrm>
      </p:grpSpPr>
      <p:sp>
        <p:nvSpPr>
          <p:cNvPr id="884" name="Google Shape;884;p80"/>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2021 General Assembly</a:t>
            </a:r>
            <a:endParaRPr/>
          </a:p>
        </p:txBody>
      </p:sp>
      <p:sp>
        <p:nvSpPr>
          <p:cNvPr id="885" name="Google Shape;885;p80"/>
          <p:cNvSpPr txBox="1"/>
          <p:nvPr>
            <p:ph type="title"/>
          </p:nvPr>
        </p:nvSpPr>
        <p:spPr>
          <a:xfrm>
            <a:off x="1403050" y="2128750"/>
            <a:ext cx="6149100" cy="1282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Everything</a:t>
            </a:r>
            <a:r>
              <a:rPr b="0" lang="en"/>
              <a:t> is an assumption until you </a:t>
            </a:r>
            <a:r>
              <a:rPr lang="en"/>
              <a:t>validate</a:t>
            </a:r>
            <a:r>
              <a:rPr b="0" lang="en"/>
              <a:t> it.</a:t>
            </a:r>
            <a:endParaRPr b="0"/>
          </a:p>
        </p:txBody>
      </p:sp>
      <p:sp>
        <p:nvSpPr>
          <p:cNvPr id="886" name="Google Shape;886;p80"/>
          <p:cNvSpPr txBox="1"/>
          <p:nvPr>
            <p:ph idx="1"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0" name="Shape 890"/>
        <p:cNvGrpSpPr/>
        <p:nvPr/>
      </p:nvGrpSpPr>
      <p:grpSpPr>
        <a:xfrm>
          <a:off x="0" y="0"/>
          <a:ext cx="0" cy="0"/>
          <a:chOff x="0" y="0"/>
          <a:chExt cx="0" cy="0"/>
        </a:xfrm>
      </p:grpSpPr>
      <p:sp>
        <p:nvSpPr>
          <p:cNvPr id="891" name="Google Shape;891;p81"/>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There Are Plenty of Options Out There</a:t>
            </a:r>
            <a:endParaRPr/>
          </a:p>
        </p:txBody>
      </p:sp>
      <p:sp>
        <p:nvSpPr>
          <p:cNvPr id="892" name="Google Shape;892;p81"/>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2021 General Assembly</a:t>
            </a:r>
            <a:endParaRPr/>
          </a:p>
        </p:txBody>
      </p:sp>
      <p:sp>
        <p:nvSpPr>
          <p:cNvPr id="893" name="Google Shape;893;p81"/>
          <p:cNvSpPr/>
          <p:nvPr/>
        </p:nvSpPr>
        <p:spPr>
          <a:xfrm>
            <a:off x="1491800" y="1538775"/>
            <a:ext cx="2957400" cy="619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600">
                <a:solidFill>
                  <a:srgbClr val="FFFFFF"/>
                </a:solidFill>
                <a:latin typeface="Proxima Nova"/>
                <a:ea typeface="Proxima Nova"/>
                <a:cs typeface="Proxima Nova"/>
                <a:sym typeface="Proxima Nova"/>
              </a:rPr>
              <a:t>Interviews</a:t>
            </a:r>
            <a:endParaRPr b="1" sz="1600">
              <a:solidFill>
                <a:srgbClr val="FFFFFF"/>
              </a:solidFill>
              <a:latin typeface="Proxima Nova"/>
              <a:ea typeface="Proxima Nova"/>
              <a:cs typeface="Proxima Nova"/>
              <a:sym typeface="Proxima Nova"/>
            </a:endParaRPr>
          </a:p>
        </p:txBody>
      </p:sp>
      <p:sp>
        <p:nvSpPr>
          <p:cNvPr id="894" name="Google Shape;894;p81"/>
          <p:cNvSpPr/>
          <p:nvPr/>
        </p:nvSpPr>
        <p:spPr>
          <a:xfrm>
            <a:off x="4694800" y="1538775"/>
            <a:ext cx="2957400" cy="619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600">
                <a:solidFill>
                  <a:srgbClr val="FFFFFF"/>
                </a:solidFill>
                <a:latin typeface="Proxima Nova"/>
                <a:ea typeface="Proxima Nova"/>
                <a:cs typeface="Proxima Nova"/>
                <a:sym typeface="Proxima Nova"/>
              </a:rPr>
              <a:t>Surveys</a:t>
            </a:r>
            <a:endParaRPr b="1" sz="1600">
              <a:solidFill>
                <a:srgbClr val="FFFFFF"/>
              </a:solidFill>
              <a:latin typeface="Proxima Nova"/>
              <a:ea typeface="Proxima Nova"/>
              <a:cs typeface="Proxima Nova"/>
              <a:sym typeface="Proxima Nova"/>
            </a:endParaRPr>
          </a:p>
        </p:txBody>
      </p:sp>
      <p:sp>
        <p:nvSpPr>
          <p:cNvPr id="895" name="Google Shape;895;p81"/>
          <p:cNvSpPr/>
          <p:nvPr/>
        </p:nvSpPr>
        <p:spPr>
          <a:xfrm>
            <a:off x="1491800" y="2248250"/>
            <a:ext cx="2957400" cy="619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600">
                <a:solidFill>
                  <a:srgbClr val="FFFFFF"/>
                </a:solidFill>
                <a:latin typeface="Proxima Nova"/>
                <a:ea typeface="Proxima Nova"/>
                <a:cs typeface="Proxima Nova"/>
                <a:sym typeface="Proxima Nova"/>
              </a:rPr>
              <a:t>Focus groups</a:t>
            </a:r>
            <a:endParaRPr b="1" sz="1600">
              <a:solidFill>
                <a:srgbClr val="FFFFFF"/>
              </a:solidFill>
              <a:latin typeface="Proxima Nova"/>
              <a:ea typeface="Proxima Nova"/>
              <a:cs typeface="Proxima Nova"/>
              <a:sym typeface="Proxima Nova"/>
            </a:endParaRPr>
          </a:p>
        </p:txBody>
      </p:sp>
      <p:sp>
        <p:nvSpPr>
          <p:cNvPr id="896" name="Google Shape;896;p81"/>
          <p:cNvSpPr/>
          <p:nvPr/>
        </p:nvSpPr>
        <p:spPr>
          <a:xfrm>
            <a:off x="1491800" y="2957725"/>
            <a:ext cx="2957400" cy="619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600">
                <a:solidFill>
                  <a:srgbClr val="FFFFFF"/>
                </a:solidFill>
                <a:latin typeface="Proxima Nova"/>
                <a:ea typeface="Proxima Nova"/>
                <a:cs typeface="Proxima Nova"/>
                <a:sym typeface="Proxima Nova"/>
              </a:rPr>
              <a:t>Diary studies</a:t>
            </a:r>
            <a:endParaRPr b="1" sz="1600">
              <a:solidFill>
                <a:srgbClr val="FFFFFF"/>
              </a:solidFill>
              <a:latin typeface="Proxima Nova"/>
              <a:ea typeface="Proxima Nova"/>
              <a:cs typeface="Proxima Nova"/>
              <a:sym typeface="Proxima Nova"/>
            </a:endParaRPr>
          </a:p>
        </p:txBody>
      </p:sp>
      <p:sp>
        <p:nvSpPr>
          <p:cNvPr id="897" name="Google Shape;897;p81"/>
          <p:cNvSpPr/>
          <p:nvPr/>
        </p:nvSpPr>
        <p:spPr>
          <a:xfrm>
            <a:off x="4694800" y="2248250"/>
            <a:ext cx="2957400" cy="619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600">
                <a:solidFill>
                  <a:srgbClr val="FFFFFF"/>
                </a:solidFill>
                <a:latin typeface="Proxima Nova"/>
                <a:ea typeface="Proxima Nova"/>
                <a:cs typeface="Proxima Nova"/>
                <a:sym typeface="Proxima Nova"/>
              </a:rPr>
              <a:t>A/B testing</a:t>
            </a:r>
            <a:endParaRPr b="1" sz="1600">
              <a:solidFill>
                <a:srgbClr val="FFFFFF"/>
              </a:solidFill>
              <a:latin typeface="Proxima Nova"/>
              <a:ea typeface="Proxima Nova"/>
              <a:cs typeface="Proxima Nova"/>
              <a:sym typeface="Proxima Nova"/>
            </a:endParaRPr>
          </a:p>
        </p:txBody>
      </p:sp>
      <p:sp>
        <p:nvSpPr>
          <p:cNvPr id="898" name="Google Shape;898;p81"/>
          <p:cNvSpPr/>
          <p:nvPr/>
        </p:nvSpPr>
        <p:spPr>
          <a:xfrm>
            <a:off x="4694800" y="2957725"/>
            <a:ext cx="2957400" cy="619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600">
                <a:solidFill>
                  <a:srgbClr val="FFFFFF"/>
                </a:solidFill>
                <a:latin typeface="Proxima Nova"/>
                <a:ea typeface="Proxima Nova"/>
                <a:cs typeface="Proxima Nova"/>
                <a:sym typeface="Proxima Nova"/>
              </a:rPr>
              <a:t>Product or website metrics</a:t>
            </a:r>
            <a:endParaRPr b="1" sz="1600">
              <a:solidFill>
                <a:srgbClr val="FFFFFF"/>
              </a:solidFill>
              <a:latin typeface="Proxima Nova"/>
              <a:ea typeface="Proxima Nova"/>
              <a:cs typeface="Proxima Nova"/>
              <a:sym typeface="Proxima Nova"/>
            </a:endParaRPr>
          </a:p>
        </p:txBody>
      </p:sp>
      <p:sp>
        <p:nvSpPr>
          <p:cNvPr id="899" name="Google Shape;899;p81"/>
          <p:cNvSpPr/>
          <p:nvPr/>
        </p:nvSpPr>
        <p:spPr>
          <a:xfrm>
            <a:off x="1491800" y="3667200"/>
            <a:ext cx="2957400" cy="619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600">
                <a:solidFill>
                  <a:srgbClr val="FFFFFF"/>
                </a:solidFill>
                <a:latin typeface="Proxima Nova"/>
                <a:ea typeface="Proxima Nova"/>
                <a:cs typeface="Proxima Nova"/>
                <a:sym typeface="Proxima Nova"/>
              </a:rPr>
              <a:t>Usability testing</a:t>
            </a:r>
            <a:endParaRPr b="1" sz="1600">
              <a:solidFill>
                <a:srgbClr val="FFFFFF"/>
              </a:solidFill>
              <a:latin typeface="Proxima Nova"/>
              <a:ea typeface="Proxima Nova"/>
              <a:cs typeface="Proxima Nova"/>
              <a:sym typeface="Proxima Nova"/>
            </a:endParaRPr>
          </a:p>
        </p:txBody>
      </p:sp>
      <p:sp>
        <p:nvSpPr>
          <p:cNvPr id="900" name="Google Shape;900;p81"/>
          <p:cNvSpPr txBox="1"/>
          <p:nvPr/>
        </p:nvSpPr>
        <p:spPr>
          <a:xfrm>
            <a:off x="1470500" y="1030350"/>
            <a:ext cx="3000000" cy="4860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2000">
                <a:solidFill>
                  <a:srgbClr val="000000"/>
                </a:solidFill>
                <a:latin typeface="Proxima Nova"/>
                <a:ea typeface="Proxima Nova"/>
                <a:cs typeface="Proxima Nova"/>
                <a:sym typeface="Proxima Nova"/>
              </a:rPr>
              <a:t>Qualitative</a:t>
            </a:r>
            <a:endParaRPr sz="2000"/>
          </a:p>
        </p:txBody>
      </p:sp>
      <p:sp>
        <p:nvSpPr>
          <p:cNvPr id="901" name="Google Shape;901;p81"/>
          <p:cNvSpPr txBox="1"/>
          <p:nvPr/>
        </p:nvSpPr>
        <p:spPr>
          <a:xfrm>
            <a:off x="4673500" y="1030350"/>
            <a:ext cx="3000000" cy="4860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2000">
                <a:solidFill>
                  <a:srgbClr val="000000"/>
                </a:solidFill>
                <a:latin typeface="Proxima Nova"/>
                <a:ea typeface="Proxima Nova"/>
                <a:cs typeface="Proxima Nova"/>
                <a:sym typeface="Proxima Nova"/>
              </a:rPr>
              <a:t>Quantitative</a:t>
            </a:r>
            <a:endParaRPr sz="2000"/>
          </a:p>
        </p:txBody>
      </p:sp>
      <p:sp>
        <p:nvSpPr>
          <p:cNvPr id="902" name="Google Shape;902;p81"/>
          <p:cNvSpPr/>
          <p:nvPr/>
        </p:nvSpPr>
        <p:spPr>
          <a:xfrm>
            <a:off x="4694800" y="3667200"/>
            <a:ext cx="2957400" cy="619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600">
                <a:solidFill>
                  <a:srgbClr val="FFFFFF"/>
                </a:solidFill>
                <a:latin typeface="Proxima Nova"/>
                <a:ea typeface="Proxima Nova"/>
                <a:cs typeface="Proxima Nova"/>
                <a:sym typeface="Proxima Nova"/>
              </a:rPr>
              <a:t>Customer support metrics</a:t>
            </a:r>
            <a:endParaRPr b="1" sz="1600">
              <a:solidFill>
                <a:srgbClr val="FFFFFF"/>
              </a:solidFill>
              <a:latin typeface="Proxima Nova"/>
              <a:ea typeface="Proxima Nova"/>
              <a:cs typeface="Proxima Nova"/>
              <a:sym typeface="Proxima Nova"/>
            </a:endParaRPr>
          </a:p>
        </p:txBody>
      </p:sp>
      <p:sp>
        <p:nvSpPr>
          <p:cNvPr id="903" name="Google Shape;903;p81"/>
          <p:cNvSpPr txBox="1"/>
          <p:nvPr>
            <p:ph idx="1"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7" name="Shape 907"/>
        <p:cNvGrpSpPr/>
        <p:nvPr/>
      </p:nvGrpSpPr>
      <p:grpSpPr>
        <a:xfrm>
          <a:off x="0" y="0"/>
          <a:ext cx="0" cy="0"/>
          <a:chOff x="0" y="0"/>
          <a:chExt cx="0" cy="0"/>
        </a:xfrm>
      </p:grpSpPr>
      <p:sp>
        <p:nvSpPr>
          <p:cNvPr id="908" name="Google Shape;908;p82"/>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There Are Plenty of Options Out There (Cont.)</a:t>
            </a:r>
            <a:endParaRPr/>
          </a:p>
        </p:txBody>
      </p:sp>
      <p:sp>
        <p:nvSpPr>
          <p:cNvPr id="909" name="Google Shape;909;p82"/>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2021 General Assembly</a:t>
            </a:r>
            <a:endParaRPr/>
          </a:p>
        </p:txBody>
      </p:sp>
      <p:sp>
        <p:nvSpPr>
          <p:cNvPr id="910" name="Google Shape;910;p82"/>
          <p:cNvSpPr txBox="1"/>
          <p:nvPr>
            <p:ph idx="1"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
        <p:nvSpPr>
          <p:cNvPr id="911" name="Google Shape;911;p82"/>
          <p:cNvSpPr/>
          <p:nvPr/>
        </p:nvSpPr>
        <p:spPr>
          <a:xfrm>
            <a:off x="1491800" y="1538775"/>
            <a:ext cx="2957400" cy="619500"/>
          </a:xfrm>
          <a:prstGeom prst="rect">
            <a:avLst/>
          </a:prstGeom>
          <a:solidFill>
            <a:schemeClr val="dk2"/>
          </a:solidFill>
          <a:ln cap="flat" cmpd="sng" w="38100">
            <a:solidFill>
              <a:srgbClr val="FFD70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600">
                <a:solidFill>
                  <a:srgbClr val="FFFFFF"/>
                </a:solidFill>
                <a:latin typeface="Proxima Nova"/>
                <a:ea typeface="Proxima Nova"/>
                <a:cs typeface="Proxima Nova"/>
                <a:sym typeface="Proxima Nova"/>
              </a:rPr>
              <a:t>Interviews</a:t>
            </a:r>
            <a:endParaRPr b="1" sz="1600">
              <a:solidFill>
                <a:srgbClr val="FFFFFF"/>
              </a:solidFill>
              <a:latin typeface="Proxima Nova"/>
              <a:ea typeface="Proxima Nova"/>
              <a:cs typeface="Proxima Nova"/>
              <a:sym typeface="Proxima Nova"/>
            </a:endParaRPr>
          </a:p>
        </p:txBody>
      </p:sp>
      <p:sp>
        <p:nvSpPr>
          <p:cNvPr id="912" name="Google Shape;912;p82"/>
          <p:cNvSpPr/>
          <p:nvPr/>
        </p:nvSpPr>
        <p:spPr>
          <a:xfrm>
            <a:off x="4694800" y="1538775"/>
            <a:ext cx="2957400" cy="619500"/>
          </a:xfrm>
          <a:prstGeom prst="rect">
            <a:avLst/>
          </a:prstGeom>
          <a:solidFill>
            <a:schemeClr val="dk1"/>
          </a:solidFill>
          <a:ln cap="flat" cmpd="sng" w="38100">
            <a:solidFill>
              <a:srgbClr val="FFD70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600">
                <a:solidFill>
                  <a:srgbClr val="FFFFFF"/>
                </a:solidFill>
                <a:latin typeface="Proxima Nova"/>
                <a:ea typeface="Proxima Nova"/>
                <a:cs typeface="Proxima Nova"/>
                <a:sym typeface="Proxima Nova"/>
              </a:rPr>
              <a:t>Surveys</a:t>
            </a:r>
            <a:endParaRPr b="1" sz="1600">
              <a:solidFill>
                <a:srgbClr val="FFFFFF"/>
              </a:solidFill>
              <a:latin typeface="Proxima Nova"/>
              <a:ea typeface="Proxima Nova"/>
              <a:cs typeface="Proxima Nova"/>
              <a:sym typeface="Proxima Nova"/>
            </a:endParaRPr>
          </a:p>
        </p:txBody>
      </p:sp>
      <p:sp>
        <p:nvSpPr>
          <p:cNvPr id="913" name="Google Shape;913;p82"/>
          <p:cNvSpPr/>
          <p:nvPr/>
        </p:nvSpPr>
        <p:spPr>
          <a:xfrm>
            <a:off x="1491800" y="2248250"/>
            <a:ext cx="2957400" cy="619500"/>
          </a:xfrm>
          <a:prstGeom prst="rect">
            <a:avLst/>
          </a:prstGeom>
          <a:solidFill>
            <a:schemeClr val="dk2"/>
          </a:solidFill>
          <a:ln cap="flat" cmpd="sng" w="38100">
            <a:solidFill>
              <a:srgbClr val="FFD70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600">
                <a:solidFill>
                  <a:srgbClr val="FFFFFF"/>
                </a:solidFill>
                <a:latin typeface="Proxima Nova"/>
                <a:ea typeface="Proxima Nova"/>
                <a:cs typeface="Proxima Nova"/>
                <a:sym typeface="Proxima Nova"/>
              </a:rPr>
              <a:t>Focus groups</a:t>
            </a:r>
            <a:endParaRPr b="1" sz="1600">
              <a:solidFill>
                <a:srgbClr val="FFFFFF"/>
              </a:solidFill>
              <a:latin typeface="Proxima Nova"/>
              <a:ea typeface="Proxima Nova"/>
              <a:cs typeface="Proxima Nova"/>
              <a:sym typeface="Proxima Nova"/>
            </a:endParaRPr>
          </a:p>
        </p:txBody>
      </p:sp>
      <p:sp>
        <p:nvSpPr>
          <p:cNvPr id="914" name="Google Shape;914;p82"/>
          <p:cNvSpPr/>
          <p:nvPr/>
        </p:nvSpPr>
        <p:spPr>
          <a:xfrm>
            <a:off x="1491800" y="2957725"/>
            <a:ext cx="2957400" cy="619500"/>
          </a:xfrm>
          <a:prstGeom prst="rect">
            <a:avLst/>
          </a:prstGeom>
          <a:solidFill>
            <a:schemeClr val="dk2"/>
          </a:solidFill>
          <a:ln cap="flat" cmpd="sng" w="38100">
            <a:solidFill>
              <a:srgbClr val="FFD70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600">
                <a:solidFill>
                  <a:srgbClr val="FFFFFF"/>
                </a:solidFill>
                <a:latin typeface="Proxima Nova"/>
                <a:ea typeface="Proxima Nova"/>
                <a:cs typeface="Proxima Nova"/>
                <a:sym typeface="Proxima Nova"/>
              </a:rPr>
              <a:t>Diary studies</a:t>
            </a:r>
            <a:endParaRPr b="1" sz="1600">
              <a:solidFill>
                <a:srgbClr val="FFFFFF"/>
              </a:solidFill>
              <a:latin typeface="Proxima Nova"/>
              <a:ea typeface="Proxima Nova"/>
              <a:cs typeface="Proxima Nova"/>
              <a:sym typeface="Proxima Nova"/>
            </a:endParaRPr>
          </a:p>
        </p:txBody>
      </p:sp>
      <p:sp>
        <p:nvSpPr>
          <p:cNvPr id="915" name="Google Shape;915;p82"/>
          <p:cNvSpPr/>
          <p:nvPr/>
        </p:nvSpPr>
        <p:spPr>
          <a:xfrm>
            <a:off x="4694800" y="2248250"/>
            <a:ext cx="2957400" cy="619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600">
                <a:solidFill>
                  <a:srgbClr val="FFFFFF"/>
                </a:solidFill>
                <a:latin typeface="Proxima Nova"/>
                <a:ea typeface="Proxima Nova"/>
                <a:cs typeface="Proxima Nova"/>
                <a:sym typeface="Proxima Nova"/>
              </a:rPr>
              <a:t>A/B testing</a:t>
            </a:r>
            <a:endParaRPr b="1" sz="1600">
              <a:solidFill>
                <a:srgbClr val="FFFFFF"/>
              </a:solidFill>
              <a:latin typeface="Proxima Nova"/>
              <a:ea typeface="Proxima Nova"/>
              <a:cs typeface="Proxima Nova"/>
              <a:sym typeface="Proxima Nova"/>
            </a:endParaRPr>
          </a:p>
        </p:txBody>
      </p:sp>
      <p:sp>
        <p:nvSpPr>
          <p:cNvPr id="916" name="Google Shape;916;p82"/>
          <p:cNvSpPr/>
          <p:nvPr/>
        </p:nvSpPr>
        <p:spPr>
          <a:xfrm>
            <a:off x="4694800" y="2957725"/>
            <a:ext cx="2957400" cy="619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600">
                <a:solidFill>
                  <a:srgbClr val="FFFFFF"/>
                </a:solidFill>
                <a:latin typeface="Proxima Nova"/>
                <a:ea typeface="Proxima Nova"/>
                <a:cs typeface="Proxima Nova"/>
                <a:sym typeface="Proxima Nova"/>
              </a:rPr>
              <a:t>Product or website metrics</a:t>
            </a:r>
            <a:endParaRPr b="1" sz="1600">
              <a:solidFill>
                <a:srgbClr val="FFFFFF"/>
              </a:solidFill>
              <a:latin typeface="Proxima Nova"/>
              <a:ea typeface="Proxima Nova"/>
              <a:cs typeface="Proxima Nova"/>
              <a:sym typeface="Proxima Nova"/>
            </a:endParaRPr>
          </a:p>
        </p:txBody>
      </p:sp>
      <p:sp>
        <p:nvSpPr>
          <p:cNvPr id="917" name="Google Shape;917;p82"/>
          <p:cNvSpPr/>
          <p:nvPr/>
        </p:nvSpPr>
        <p:spPr>
          <a:xfrm>
            <a:off x="1491800" y="3667200"/>
            <a:ext cx="2957400" cy="619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600">
                <a:solidFill>
                  <a:srgbClr val="FFFFFF"/>
                </a:solidFill>
                <a:latin typeface="Proxima Nova"/>
                <a:ea typeface="Proxima Nova"/>
                <a:cs typeface="Proxima Nova"/>
                <a:sym typeface="Proxima Nova"/>
              </a:rPr>
              <a:t>Usability testing</a:t>
            </a:r>
            <a:endParaRPr b="1" sz="1600">
              <a:solidFill>
                <a:srgbClr val="FFFFFF"/>
              </a:solidFill>
              <a:latin typeface="Proxima Nova"/>
              <a:ea typeface="Proxima Nova"/>
              <a:cs typeface="Proxima Nova"/>
              <a:sym typeface="Proxima Nova"/>
            </a:endParaRPr>
          </a:p>
        </p:txBody>
      </p:sp>
      <p:sp>
        <p:nvSpPr>
          <p:cNvPr id="918" name="Google Shape;918;p82"/>
          <p:cNvSpPr txBox="1"/>
          <p:nvPr/>
        </p:nvSpPr>
        <p:spPr>
          <a:xfrm>
            <a:off x="1470500" y="1030350"/>
            <a:ext cx="3000000" cy="4860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2000">
                <a:solidFill>
                  <a:srgbClr val="000000"/>
                </a:solidFill>
                <a:latin typeface="Proxima Nova"/>
                <a:ea typeface="Proxima Nova"/>
                <a:cs typeface="Proxima Nova"/>
                <a:sym typeface="Proxima Nova"/>
              </a:rPr>
              <a:t>Qualitative</a:t>
            </a:r>
            <a:endParaRPr sz="2000"/>
          </a:p>
        </p:txBody>
      </p:sp>
      <p:sp>
        <p:nvSpPr>
          <p:cNvPr id="919" name="Google Shape;919;p82"/>
          <p:cNvSpPr txBox="1"/>
          <p:nvPr/>
        </p:nvSpPr>
        <p:spPr>
          <a:xfrm>
            <a:off x="4673500" y="1030350"/>
            <a:ext cx="3000000" cy="4860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2000">
                <a:solidFill>
                  <a:srgbClr val="000000"/>
                </a:solidFill>
                <a:latin typeface="Proxima Nova"/>
                <a:ea typeface="Proxima Nova"/>
                <a:cs typeface="Proxima Nova"/>
                <a:sym typeface="Proxima Nova"/>
              </a:rPr>
              <a:t>Quantitative</a:t>
            </a:r>
            <a:endParaRPr sz="2000"/>
          </a:p>
        </p:txBody>
      </p:sp>
      <p:sp>
        <p:nvSpPr>
          <p:cNvPr id="920" name="Google Shape;920;p82"/>
          <p:cNvSpPr/>
          <p:nvPr/>
        </p:nvSpPr>
        <p:spPr>
          <a:xfrm>
            <a:off x="4694800" y="3667200"/>
            <a:ext cx="2957400" cy="619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600">
                <a:solidFill>
                  <a:srgbClr val="FFFFFF"/>
                </a:solidFill>
                <a:latin typeface="Proxima Nova"/>
                <a:ea typeface="Proxima Nova"/>
                <a:cs typeface="Proxima Nova"/>
                <a:sym typeface="Proxima Nova"/>
              </a:rPr>
              <a:t>Customer support metrics</a:t>
            </a:r>
            <a:endParaRPr b="1" sz="1600">
              <a:solidFill>
                <a:srgbClr val="FFFFFF"/>
              </a:solidFill>
              <a:latin typeface="Proxima Nova"/>
              <a:ea typeface="Proxima Nova"/>
              <a:cs typeface="Proxima Nova"/>
              <a:sym typeface="Proxima Nova"/>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pic>
        <p:nvPicPr>
          <p:cNvPr id="310" name="Google Shape;310;p38"/>
          <p:cNvPicPr preferRelativeResize="0"/>
          <p:nvPr/>
        </p:nvPicPr>
        <p:blipFill>
          <a:blip r:embed="rId3">
            <a:alphaModFix/>
          </a:blip>
          <a:stretch>
            <a:fillRect/>
          </a:stretch>
        </p:blipFill>
        <p:spPr>
          <a:xfrm>
            <a:off x="-881100" y="-251825"/>
            <a:ext cx="10228147" cy="5104748"/>
          </a:xfrm>
          <a:prstGeom prst="rect">
            <a:avLst/>
          </a:prstGeom>
          <a:noFill/>
          <a:ln>
            <a:noFill/>
          </a:ln>
        </p:spPr>
      </p:pic>
      <p:sp>
        <p:nvSpPr>
          <p:cNvPr id="311" name="Google Shape;311;p38"/>
          <p:cNvSpPr txBox="1"/>
          <p:nvPr/>
        </p:nvSpPr>
        <p:spPr>
          <a:xfrm>
            <a:off x="808200" y="1577900"/>
            <a:ext cx="7527600" cy="18465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500"/>
              </a:spcAft>
              <a:buNone/>
            </a:pPr>
            <a:r>
              <a:rPr b="1" lang="en" sz="2400">
                <a:solidFill>
                  <a:schemeClr val="dk1"/>
                </a:solidFill>
                <a:highlight>
                  <a:schemeClr val="lt1"/>
                </a:highlight>
                <a:latin typeface="Proxima Nova"/>
                <a:ea typeface="Proxima Nova"/>
                <a:cs typeface="Proxima Nova"/>
                <a:sym typeface="Proxima Nova"/>
              </a:rPr>
              <a:t>General Assembly is a </a:t>
            </a:r>
            <a:r>
              <a:rPr b="1" lang="en" sz="2400">
                <a:solidFill>
                  <a:schemeClr val="dk2"/>
                </a:solidFill>
                <a:highlight>
                  <a:schemeClr val="lt1"/>
                </a:highlight>
                <a:latin typeface="Proxima Nova"/>
                <a:ea typeface="Proxima Nova"/>
                <a:cs typeface="Proxima Nova"/>
                <a:sym typeface="Proxima Nova"/>
              </a:rPr>
              <a:t>pioneer in education and career transformation</a:t>
            </a:r>
            <a:r>
              <a:rPr b="1" lang="en" sz="2400">
                <a:solidFill>
                  <a:schemeClr val="dk1"/>
                </a:solidFill>
                <a:highlight>
                  <a:schemeClr val="lt1"/>
                </a:highlight>
                <a:latin typeface="Proxima Nova"/>
                <a:ea typeface="Proxima Nova"/>
                <a:cs typeface="Proxima Nova"/>
                <a:sym typeface="Proxima Nova"/>
              </a:rPr>
              <a:t>, specializing in today's most in-demand skills. </a:t>
            </a:r>
            <a:r>
              <a:rPr b="1" lang="en" sz="2400">
                <a:solidFill>
                  <a:schemeClr val="dk2"/>
                </a:solidFill>
                <a:highlight>
                  <a:schemeClr val="lt1"/>
                </a:highlight>
                <a:latin typeface="Proxima Nova"/>
                <a:ea typeface="Proxima Nova"/>
                <a:cs typeface="Proxima Nova"/>
                <a:sym typeface="Proxima Nova"/>
              </a:rPr>
              <a:t>We foster a flourishing community of professionals</a:t>
            </a:r>
            <a:r>
              <a:rPr b="1" lang="en" sz="2400">
                <a:solidFill>
                  <a:schemeClr val="dk1"/>
                </a:solidFill>
                <a:highlight>
                  <a:schemeClr val="lt1"/>
                </a:highlight>
                <a:latin typeface="Proxima Nova"/>
                <a:ea typeface="Proxima Nova"/>
                <a:cs typeface="Proxima Nova"/>
                <a:sym typeface="Proxima Nova"/>
              </a:rPr>
              <a:t> pursuing careers they love.</a:t>
            </a:r>
            <a:endParaRPr b="1" sz="2400">
              <a:solidFill>
                <a:schemeClr val="dk1"/>
              </a:solidFill>
              <a:highlight>
                <a:schemeClr val="lt1"/>
              </a:highlight>
              <a:latin typeface="Proxima Nova"/>
              <a:ea typeface="Proxima Nova"/>
              <a:cs typeface="Proxima Nova"/>
              <a:sym typeface="Proxima Nova"/>
            </a:endParaRPr>
          </a:p>
        </p:txBody>
      </p:sp>
      <p:sp>
        <p:nvSpPr>
          <p:cNvPr id="312" name="Google Shape;312;p38"/>
          <p:cNvSpPr txBox="1"/>
          <p:nvPr>
            <p:ph idx="1"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
        <p:nvSpPr>
          <p:cNvPr id="313" name="Google Shape;313;p38"/>
          <p:cNvSpPr txBox="1"/>
          <p:nvPr/>
        </p:nvSpPr>
        <p:spPr>
          <a:xfrm>
            <a:off x="457200" y="4662725"/>
            <a:ext cx="2372100" cy="393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sz="900">
                <a:solidFill>
                  <a:srgbClr val="000000"/>
                </a:solidFill>
                <a:latin typeface="Proxima Nova"/>
                <a:ea typeface="Proxima Nova"/>
                <a:cs typeface="Proxima Nova"/>
                <a:sym typeface="Proxima Nova"/>
              </a:rPr>
              <a:t>‹#›</a:t>
            </a:fld>
            <a:r>
              <a:rPr lang="en" sz="900">
                <a:solidFill>
                  <a:srgbClr val="000000"/>
                </a:solidFill>
                <a:latin typeface="Proxima Nova"/>
                <a:ea typeface="Proxima Nova"/>
                <a:cs typeface="Proxima Nova"/>
                <a:sym typeface="Proxima Nova"/>
              </a:rPr>
              <a:t> | © 2020 General Assembly</a:t>
            </a:r>
            <a:endParaRPr sz="900">
              <a:solidFill>
                <a:srgbClr val="000000"/>
              </a:solidFill>
              <a:latin typeface="Proxima Nova"/>
              <a:ea typeface="Proxima Nova"/>
              <a:cs typeface="Proxima Nova"/>
              <a:sym typeface="Proxima Nova"/>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4" name="Shape 924"/>
        <p:cNvGrpSpPr/>
        <p:nvPr/>
      </p:nvGrpSpPr>
      <p:grpSpPr>
        <a:xfrm>
          <a:off x="0" y="0"/>
          <a:ext cx="0" cy="0"/>
          <a:chOff x="0" y="0"/>
          <a:chExt cx="0" cy="0"/>
        </a:xfrm>
      </p:grpSpPr>
      <p:sp>
        <p:nvSpPr>
          <p:cNvPr id="925" name="Google Shape;925;p83"/>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Why Interviews?</a:t>
            </a:r>
            <a:endParaRPr/>
          </a:p>
        </p:txBody>
      </p:sp>
      <p:sp>
        <p:nvSpPr>
          <p:cNvPr id="926" name="Google Shape;926;p83"/>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2021 General Assembly</a:t>
            </a:r>
            <a:endParaRPr/>
          </a:p>
        </p:txBody>
      </p:sp>
      <p:sp>
        <p:nvSpPr>
          <p:cNvPr id="927" name="Google Shape;927;p83"/>
          <p:cNvSpPr txBox="1"/>
          <p:nvPr/>
        </p:nvSpPr>
        <p:spPr>
          <a:xfrm>
            <a:off x="834750" y="1995275"/>
            <a:ext cx="7474500" cy="8364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sz="2400">
                <a:solidFill>
                  <a:schemeClr val="dk1"/>
                </a:solidFill>
                <a:latin typeface="Proxima Nova"/>
                <a:ea typeface="Proxima Nova"/>
                <a:cs typeface="Proxima Nova"/>
                <a:sym typeface="Proxima Nova"/>
              </a:rPr>
              <a:t>Customer interviews should be designed to validate the </a:t>
            </a:r>
            <a:r>
              <a:rPr b="1" lang="en" sz="2400">
                <a:solidFill>
                  <a:srgbClr val="ED332F"/>
                </a:solidFill>
                <a:latin typeface="Proxima Nova"/>
                <a:ea typeface="Proxima Nova"/>
                <a:cs typeface="Proxima Nova"/>
                <a:sym typeface="Proxima Nova"/>
              </a:rPr>
              <a:t>assumptions</a:t>
            </a:r>
            <a:r>
              <a:rPr b="1" lang="en" sz="2400">
                <a:solidFill>
                  <a:schemeClr val="dk1"/>
                </a:solidFill>
                <a:latin typeface="Proxima Nova"/>
                <a:ea typeface="Proxima Nova"/>
                <a:cs typeface="Proxima Nova"/>
                <a:sym typeface="Proxima Nova"/>
              </a:rPr>
              <a:t> you’re making about users.</a:t>
            </a:r>
            <a:endParaRPr b="1" sz="2400">
              <a:latin typeface="Proxima Nova"/>
              <a:ea typeface="Proxima Nova"/>
              <a:cs typeface="Proxima Nova"/>
              <a:sym typeface="Proxima Nova"/>
            </a:endParaRPr>
          </a:p>
        </p:txBody>
      </p:sp>
      <p:sp>
        <p:nvSpPr>
          <p:cNvPr id="928" name="Google Shape;928;p83"/>
          <p:cNvSpPr txBox="1"/>
          <p:nvPr>
            <p:ph idx="1"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2" name="Shape 932"/>
        <p:cNvGrpSpPr/>
        <p:nvPr/>
      </p:nvGrpSpPr>
      <p:grpSpPr>
        <a:xfrm>
          <a:off x="0" y="0"/>
          <a:ext cx="0" cy="0"/>
          <a:chOff x="0" y="0"/>
          <a:chExt cx="0" cy="0"/>
        </a:xfrm>
      </p:grpSpPr>
      <p:sp>
        <p:nvSpPr>
          <p:cNvPr id="933" name="Google Shape;933;p84"/>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Choose the Better Question</a:t>
            </a:r>
            <a:endParaRPr/>
          </a:p>
        </p:txBody>
      </p:sp>
      <p:sp>
        <p:nvSpPr>
          <p:cNvPr id="934" name="Google Shape;934;p84"/>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2021 General Assembly</a:t>
            </a:r>
            <a:endParaRPr/>
          </a:p>
        </p:txBody>
      </p:sp>
      <p:sp>
        <p:nvSpPr>
          <p:cNvPr id="935" name="Google Shape;935;p84"/>
          <p:cNvSpPr/>
          <p:nvPr/>
        </p:nvSpPr>
        <p:spPr>
          <a:xfrm>
            <a:off x="705525" y="1773450"/>
            <a:ext cx="3638700" cy="1596600"/>
          </a:xfrm>
          <a:prstGeom prst="roundRect">
            <a:avLst>
              <a:gd fmla="val 16667" name="adj"/>
            </a:avLst>
          </a:prstGeom>
          <a:solidFill>
            <a:schemeClr val="dk1"/>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2000">
                <a:solidFill>
                  <a:srgbClr val="FFFFFF"/>
                </a:solidFill>
                <a:latin typeface="Proxima Nova"/>
                <a:ea typeface="Proxima Nova"/>
                <a:cs typeface="Proxima Nova"/>
                <a:sym typeface="Proxima Nova"/>
              </a:rPr>
              <a:t>Do you use free weights at the gym?</a:t>
            </a:r>
            <a:endParaRPr b="1" sz="2000">
              <a:solidFill>
                <a:srgbClr val="FFFFFF"/>
              </a:solidFill>
              <a:latin typeface="Proxima Nova"/>
              <a:ea typeface="Proxima Nova"/>
              <a:cs typeface="Proxima Nova"/>
              <a:sym typeface="Proxima Nova"/>
            </a:endParaRPr>
          </a:p>
        </p:txBody>
      </p:sp>
      <p:sp>
        <p:nvSpPr>
          <p:cNvPr id="936" name="Google Shape;936;p84"/>
          <p:cNvSpPr/>
          <p:nvPr/>
        </p:nvSpPr>
        <p:spPr>
          <a:xfrm>
            <a:off x="4799725" y="1773450"/>
            <a:ext cx="3638700" cy="1596600"/>
          </a:xfrm>
          <a:prstGeom prst="roundRect">
            <a:avLst>
              <a:gd fmla="val 16667" name="adj"/>
            </a:avLst>
          </a:prstGeom>
          <a:solidFill>
            <a:schemeClr val="dk1"/>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2000">
                <a:solidFill>
                  <a:srgbClr val="FFFFFF"/>
                </a:solidFill>
                <a:latin typeface="Proxima Nova"/>
                <a:ea typeface="Proxima Nova"/>
                <a:cs typeface="Proxima Nova"/>
                <a:sym typeface="Proxima Nova"/>
              </a:rPr>
              <a:t>What type of equipment do you use at the gym?</a:t>
            </a:r>
            <a:endParaRPr b="1" sz="2000">
              <a:solidFill>
                <a:srgbClr val="FFFFFF"/>
              </a:solidFill>
              <a:latin typeface="Proxima Nova"/>
              <a:ea typeface="Proxima Nova"/>
              <a:cs typeface="Proxima Nova"/>
              <a:sym typeface="Proxima Nova"/>
            </a:endParaRPr>
          </a:p>
        </p:txBody>
      </p:sp>
      <p:sp>
        <p:nvSpPr>
          <p:cNvPr id="937" name="Google Shape;937;p84"/>
          <p:cNvSpPr txBox="1"/>
          <p:nvPr>
            <p:ph idx="1"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1" name="Shape 941"/>
        <p:cNvGrpSpPr/>
        <p:nvPr/>
      </p:nvGrpSpPr>
      <p:grpSpPr>
        <a:xfrm>
          <a:off x="0" y="0"/>
          <a:ext cx="0" cy="0"/>
          <a:chOff x="0" y="0"/>
          <a:chExt cx="0" cy="0"/>
        </a:xfrm>
      </p:grpSpPr>
      <p:sp>
        <p:nvSpPr>
          <p:cNvPr id="942" name="Google Shape;942;p85"/>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Choose the Better Question: Solution</a:t>
            </a:r>
            <a:endParaRPr/>
          </a:p>
        </p:txBody>
      </p:sp>
      <p:sp>
        <p:nvSpPr>
          <p:cNvPr id="943" name="Google Shape;943;p85"/>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2021 General Assembly</a:t>
            </a:r>
            <a:endParaRPr/>
          </a:p>
        </p:txBody>
      </p:sp>
      <p:sp>
        <p:nvSpPr>
          <p:cNvPr id="944" name="Google Shape;944;p85"/>
          <p:cNvSpPr/>
          <p:nvPr/>
        </p:nvSpPr>
        <p:spPr>
          <a:xfrm>
            <a:off x="705550" y="1773450"/>
            <a:ext cx="3638700" cy="1596600"/>
          </a:xfrm>
          <a:prstGeom prst="roundRect">
            <a:avLst>
              <a:gd fmla="val 16667" name="adj"/>
            </a:avLst>
          </a:prstGeom>
          <a:solidFill>
            <a:schemeClr val="dk1"/>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2000">
                <a:solidFill>
                  <a:srgbClr val="FFFFFF"/>
                </a:solidFill>
                <a:latin typeface="Proxima Nova"/>
                <a:ea typeface="Proxima Nova"/>
                <a:cs typeface="Proxima Nova"/>
                <a:sym typeface="Proxima Nova"/>
              </a:rPr>
              <a:t>Do you use free weights at the gym?</a:t>
            </a:r>
            <a:endParaRPr b="1" sz="2000">
              <a:solidFill>
                <a:srgbClr val="FFFFFF"/>
              </a:solidFill>
              <a:latin typeface="Proxima Nova"/>
              <a:ea typeface="Proxima Nova"/>
              <a:cs typeface="Proxima Nova"/>
              <a:sym typeface="Proxima Nova"/>
            </a:endParaRPr>
          </a:p>
        </p:txBody>
      </p:sp>
      <p:sp>
        <p:nvSpPr>
          <p:cNvPr id="945" name="Google Shape;945;p85"/>
          <p:cNvSpPr/>
          <p:nvPr/>
        </p:nvSpPr>
        <p:spPr>
          <a:xfrm>
            <a:off x="4799750" y="1773450"/>
            <a:ext cx="3638700" cy="1596600"/>
          </a:xfrm>
          <a:prstGeom prst="roundRect">
            <a:avLst>
              <a:gd fmla="val 16667" name="adj"/>
            </a:avLst>
          </a:prstGeom>
          <a:solidFill>
            <a:schemeClr val="accent2"/>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2000">
                <a:latin typeface="Proxima Nova"/>
                <a:ea typeface="Proxima Nova"/>
                <a:cs typeface="Proxima Nova"/>
                <a:sym typeface="Proxima Nova"/>
              </a:rPr>
              <a:t>What type of equipment do you use at the gym?</a:t>
            </a:r>
            <a:endParaRPr b="1" sz="2000">
              <a:latin typeface="Proxima Nova"/>
              <a:ea typeface="Proxima Nova"/>
              <a:cs typeface="Proxima Nova"/>
              <a:sym typeface="Proxima Nova"/>
            </a:endParaRPr>
          </a:p>
        </p:txBody>
      </p:sp>
      <p:cxnSp>
        <p:nvCxnSpPr>
          <p:cNvPr id="946" name="Google Shape;946;p85"/>
          <p:cNvCxnSpPr>
            <a:stCxn id="945" idx="2"/>
            <a:endCxn id="947" idx="3"/>
          </p:cNvCxnSpPr>
          <p:nvPr/>
        </p:nvCxnSpPr>
        <p:spPr>
          <a:xfrm rot="5400000">
            <a:off x="5944100" y="3477150"/>
            <a:ext cx="782100" cy="567900"/>
          </a:xfrm>
          <a:prstGeom prst="curvedConnector2">
            <a:avLst/>
          </a:prstGeom>
          <a:noFill/>
          <a:ln cap="flat" cmpd="sng" w="28575">
            <a:solidFill>
              <a:srgbClr val="666666"/>
            </a:solidFill>
            <a:prstDash val="solid"/>
            <a:round/>
            <a:headEnd len="med" w="med" type="triangle"/>
            <a:tailEnd len="med" w="med" type="none"/>
          </a:ln>
        </p:spPr>
      </p:cxnSp>
      <p:sp>
        <p:nvSpPr>
          <p:cNvPr id="947" name="Google Shape;947;p85"/>
          <p:cNvSpPr txBox="1"/>
          <p:nvPr/>
        </p:nvSpPr>
        <p:spPr>
          <a:xfrm>
            <a:off x="3092700" y="3769675"/>
            <a:ext cx="2958600" cy="7647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800">
                <a:latin typeface="Proxima Nova"/>
                <a:ea typeface="Proxima Nova"/>
                <a:cs typeface="Proxima Nova"/>
                <a:sym typeface="Proxima Nova"/>
              </a:rPr>
              <a:t>Ask open-ended questions.</a:t>
            </a:r>
            <a:endParaRPr sz="1800">
              <a:latin typeface="Proxima Nova"/>
              <a:ea typeface="Proxima Nova"/>
              <a:cs typeface="Proxima Nova"/>
              <a:sym typeface="Proxima Nova"/>
            </a:endParaRPr>
          </a:p>
        </p:txBody>
      </p:sp>
      <p:sp>
        <p:nvSpPr>
          <p:cNvPr id="948" name="Google Shape;948;p85"/>
          <p:cNvSpPr txBox="1"/>
          <p:nvPr>
            <p:ph idx="1"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2" name="Shape 952"/>
        <p:cNvGrpSpPr/>
        <p:nvPr/>
      </p:nvGrpSpPr>
      <p:grpSpPr>
        <a:xfrm>
          <a:off x="0" y="0"/>
          <a:ext cx="0" cy="0"/>
          <a:chOff x="0" y="0"/>
          <a:chExt cx="0" cy="0"/>
        </a:xfrm>
      </p:grpSpPr>
      <p:sp>
        <p:nvSpPr>
          <p:cNvPr id="953" name="Google Shape;953;p86"/>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Choose the Better Question</a:t>
            </a:r>
            <a:endParaRPr/>
          </a:p>
        </p:txBody>
      </p:sp>
      <p:sp>
        <p:nvSpPr>
          <p:cNvPr id="954" name="Google Shape;954;p86"/>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2021 General Assembly</a:t>
            </a:r>
            <a:endParaRPr/>
          </a:p>
        </p:txBody>
      </p:sp>
      <p:sp>
        <p:nvSpPr>
          <p:cNvPr id="955" name="Google Shape;955;p86"/>
          <p:cNvSpPr/>
          <p:nvPr/>
        </p:nvSpPr>
        <p:spPr>
          <a:xfrm>
            <a:off x="705525" y="1773450"/>
            <a:ext cx="3638700" cy="1596600"/>
          </a:xfrm>
          <a:prstGeom prst="roundRect">
            <a:avLst>
              <a:gd fmla="val 16667" name="adj"/>
            </a:avLst>
          </a:prstGeom>
          <a:solidFill>
            <a:schemeClr val="dk1"/>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2000">
                <a:solidFill>
                  <a:srgbClr val="FFFFFF"/>
                </a:solidFill>
                <a:latin typeface="Proxima Nova"/>
                <a:ea typeface="Proxima Nova"/>
                <a:cs typeface="Proxima Nova"/>
                <a:sym typeface="Proxima Nova"/>
              </a:rPr>
              <a:t>How many times did you go to the gym last month?</a:t>
            </a:r>
            <a:endParaRPr b="1" sz="2000">
              <a:solidFill>
                <a:srgbClr val="FFFFFF"/>
              </a:solidFill>
              <a:latin typeface="Proxima Nova"/>
              <a:ea typeface="Proxima Nova"/>
              <a:cs typeface="Proxima Nova"/>
              <a:sym typeface="Proxima Nova"/>
            </a:endParaRPr>
          </a:p>
        </p:txBody>
      </p:sp>
      <p:sp>
        <p:nvSpPr>
          <p:cNvPr id="956" name="Google Shape;956;p86"/>
          <p:cNvSpPr/>
          <p:nvPr/>
        </p:nvSpPr>
        <p:spPr>
          <a:xfrm>
            <a:off x="4799725" y="1773450"/>
            <a:ext cx="3638700" cy="1596600"/>
          </a:xfrm>
          <a:prstGeom prst="roundRect">
            <a:avLst>
              <a:gd fmla="val 16667" name="adj"/>
            </a:avLst>
          </a:prstGeom>
          <a:solidFill>
            <a:schemeClr val="dk1"/>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2000">
                <a:solidFill>
                  <a:srgbClr val="FFFFFF"/>
                </a:solidFill>
                <a:latin typeface="Proxima Nova"/>
                <a:ea typeface="Proxima Nova"/>
                <a:cs typeface="Proxima Nova"/>
                <a:sym typeface="Proxima Nova"/>
              </a:rPr>
              <a:t>How often do you go to the gym?</a:t>
            </a:r>
            <a:endParaRPr b="1" sz="2000">
              <a:solidFill>
                <a:srgbClr val="FFFFFF"/>
              </a:solidFill>
              <a:latin typeface="Proxima Nova"/>
              <a:ea typeface="Proxima Nova"/>
              <a:cs typeface="Proxima Nova"/>
              <a:sym typeface="Proxima Nova"/>
            </a:endParaRPr>
          </a:p>
        </p:txBody>
      </p:sp>
      <p:sp>
        <p:nvSpPr>
          <p:cNvPr id="957" name="Google Shape;957;p86"/>
          <p:cNvSpPr txBox="1"/>
          <p:nvPr>
            <p:ph idx="1"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1" name="Shape 961"/>
        <p:cNvGrpSpPr/>
        <p:nvPr/>
      </p:nvGrpSpPr>
      <p:grpSpPr>
        <a:xfrm>
          <a:off x="0" y="0"/>
          <a:ext cx="0" cy="0"/>
          <a:chOff x="0" y="0"/>
          <a:chExt cx="0" cy="0"/>
        </a:xfrm>
      </p:grpSpPr>
      <p:sp>
        <p:nvSpPr>
          <p:cNvPr id="962" name="Google Shape;962;p87"/>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Choose the Better Question: Solution</a:t>
            </a:r>
            <a:endParaRPr/>
          </a:p>
        </p:txBody>
      </p:sp>
      <p:sp>
        <p:nvSpPr>
          <p:cNvPr id="963" name="Google Shape;963;p87"/>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2021 General Assembly</a:t>
            </a:r>
            <a:endParaRPr/>
          </a:p>
        </p:txBody>
      </p:sp>
      <p:sp>
        <p:nvSpPr>
          <p:cNvPr id="964" name="Google Shape;964;p87"/>
          <p:cNvSpPr/>
          <p:nvPr/>
        </p:nvSpPr>
        <p:spPr>
          <a:xfrm>
            <a:off x="705525" y="1773450"/>
            <a:ext cx="3638700" cy="1596600"/>
          </a:xfrm>
          <a:prstGeom prst="roundRect">
            <a:avLst>
              <a:gd fmla="val 16667" name="adj"/>
            </a:avLst>
          </a:prstGeom>
          <a:solidFill>
            <a:schemeClr val="accent2"/>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2000">
                <a:latin typeface="Proxima Nova"/>
                <a:ea typeface="Proxima Nova"/>
                <a:cs typeface="Proxima Nova"/>
                <a:sym typeface="Proxima Nova"/>
              </a:rPr>
              <a:t>How many times did you go to the gym last month?</a:t>
            </a:r>
            <a:endParaRPr b="1" sz="2000">
              <a:latin typeface="Proxima Nova"/>
              <a:ea typeface="Proxima Nova"/>
              <a:cs typeface="Proxima Nova"/>
              <a:sym typeface="Proxima Nova"/>
            </a:endParaRPr>
          </a:p>
        </p:txBody>
      </p:sp>
      <p:sp>
        <p:nvSpPr>
          <p:cNvPr id="965" name="Google Shape;965;p87"/>
          <p:cNvSpPr/>
          <p:nvPr/>
        </p:nvSpPr>
        <p:spPr>
          <a:xfrm>
            <a:off x="4799725" y="1773450"/>
            <a:ext cx="3638700" cy="1596600"/>
          </a:xfrm>
          <a:prstGeom prst="roundRect">
            <a:avLst>
              <a:gd fmla="val 16667" name="adj"/>
            </a:avLst>
          </a:prstGeom>
          <a:solidFill>
            <a:schemeClr val="dk1"/>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2000">
                <a:solidFill>
                  <a:srgbClr val="FFFFFF"/>
                </a:solidFill>
                <a:latin typeface="Proxima Nova"/>
                <a:ea typeface="Proxima Nova"/>
                <a:cs typeface="Proxima Nova"/>
                <a:sym typeface="Proxima Nova"/>
              </a:rPr>
              <a:t>How often do you go to the gym?</a:t>
            </a:r>
            <a:endParaRPr b="1" sz="2000">
              <a:solidFill>
                <a:srgbClr val="FFFFFF"/>
              </a:solidFill>
              <a:latin typeface="Proxima Nova"/>
              <a:ea typeface="Proxima Nova"/>
              <a:cs typeface="Proxima Nova"/>
              <a:sym typeface="Proxima Nova"/>
            </a:endParaRPr>
          </a:p>
        </p:txBody>
      </p:sp>
      <p:cxnSp>
        <p:nvCxnSpPr>
          <p:cNvPr id="966" name="Google Shape;966;p87"/>
          <p:cNvCxnSpPr>
            <a:stCxn id="964" idx="2"/>
            <a:endCxn id="967" idx="1"/>
          </p:cNvCxnSpPr>
          <p:nvPr/>
        </p:nvCxnSpPr>
        <p:spPr>
          <a:xfrm flipH="1" rot="-5400000">
            <a:off x="2417775" y="3477150"/>
            <a:ext cx="782100" cy="567900"/>
          </a:xfrm>
          <a:prstGeom prst="curvedConnector2">
            <a:avLst/>
          </a:prstGeom>
          <a:noFill/>
          <a:ln cap="flat" cmpd="sng" w="28575">
            <a:solidFill>
              <a:srgbClr val="666666"/>
            </a:solidFill>
            <a:prstDash val="solid"/>
            <a:round/>
            <a:headEnd len="med" w="med" type="triangle"/>
            <a:tailEnd len="med" w="med" type="none"/>
          </a:ln>
        </p:spPr>
      </p:cxnSp>
      <p:sp>
        <p:nvSpPr>
          <p:cNvPr id="967" name="Google Shape;967;p87"/>
          <p:cNvSpPr txBox="1"/>
          <p:nvPr/>
        </p:nvSpPr>
        <p:spPr>
          <a:xfrm>
            <a:off x="3092700" y="3769675"/>
            <a:ext cx="2107800" cy="764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latin typeface="Proxima Nova"/>
                <a:ea typeface="Proxima Nova"/>
                <a:cs typeface="Proxima Nova"/>
                <a:sym typeface="Proxima Nova"/>
              </a:rPr>
              <a:t>Ask about specific instances.</a:t>
            </a:r>
            <a:endParaRPr sz="1800">
              <a:latin typeface="Proxima Nova"/>
              <a:ea typeface="Proxima Nova"/>
              <a:cs typeface="Proxima Nova"/>
              <a:sym typeface="Proxima Nova"/>
            </a:endParaRPr>
          </a:p>
        </p:txBody>
      </p:sp>
      <p:sp>
        <p:nvSpPr>
          <p:cNvPr id="968" name="Google Shape;968;p87"/>
          <p:cNvSpPr txBox="1"/>
          <p:nvPr>
            <p:ph idx="1"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2" name="Shape 972"/>
        <p:cNvGrpSpPr/>
        <p:nvPr/>
      </p:nvGrpSpPr>
      <p:grpSpPr>
        <a:xfrm>
          <a:off x="0" y="0"/>
          <a:ext cx="0" cy="0"/>
          <a:chOff x="0" y="0"/>
          <a:chExt cx="0" cy="0"/>
        </a:xfrm>
      </p:grpSpPr>
      <p:sp>
        <p:nvSpPr>
          <p:cNvPr id="973" name="Google Shape;973;p88"/>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Choose the Better Question</a:t>
            </a:r>
            <a:endParaRPr/>
          </a:p>
        </p:txBody>
      </p:sp>
      <p:sp>
        <p:nvSpPr>
          <p:cNvPr id="974" name="Google Shape;974;p88"/>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2021 General Assembly</a:t>
            </a:r>
            <a:endParaRPr/>
          </a:p>
        </p:txBody>
      </p:sp>
      <p:sp>
        <p:nvSpPr>
          <p:cNvPr id="975" name="Google Shape;975;p88"/>
          <p:cNvSpPr/>
          <p:nvPr/>
        </p:nvSpPr>
        <p:spPr>
          <a:xfrm>
            <a:off x="705525" y="1773450"/>
            <a:ext cx="3638700" cy="1596600"/>
          </a:xfrm>
          <a:prstGeom prst="roundRect">
            <a:avLst>
              <a:gd fmla="val 16667" name="adj"/>
            </a:avLst>
          </a:prstGeom>
          <a:solidFill>
            <a:schemeClr val="dk1"/>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2000">
                <a:solidFill>
                  <a:srgbClr val="FFFFFF"/>
                </a:solidFill>
                <a:latin typeface="Proxima Nova"/>
                <a:ea typeface="Proxima Nova"/>
                <a:cs typeface="Proxima Nova"/>
                <a:sym typeface="Proxima Nova"/>
              </a:rPr>
              <a:t>What type of exercise gives you the best workout?</a:t>
            </a:r>
            <a:endParaRPr b="1" sz="2000">
              <a:solidFill>
                <a:srgbClr val="FFFFFF"/>
              </a:solidFill>
              <a:latin typeface="Proxima Nova"/>
              <a:ea typeface="Proxima Nova"/>
              <a:cs typeface="Proxima Nova"/>
              <a:sym typeface="Proxima Nova"/>
            </a:endParaRPr>
          </a:p>
        </p:txBody>
      </p:sp>
      <p:sp>
        <p:nvSpPr>
          <p:cNvPr id="976" name="Google Shape;976;p88"/>
          <p:cNvSpPr/>
          <p:nvPr/>
        </p:nvSpPr>
        <p:spPr>
          <a:xfrm>
            <a:off x="4799725" y="1773450"/>
            <a:ext cx="3638700" cy="1596600"/>
          </a:xfrm>
          <a:prstGeom prst="roundRect">
            <a:avLst>
              <a:gd fmla="val 16667" name="adj"/>
            </a:avLst>
          </a:prstGeom>
          <a:solidFill>
            <a:schemeClr val="dk1"/>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2000">
                <a:solidFill>
                  <a:srgbClr val="FFFFFF"/>
                </a:solidFill>
                <a:latin typeface="Proxima Nova"/>
                <a:ea typeface="Proxima Nova"/>
                <a:cs typeface="Proxima Nova"/>
                <a:sym typeface="Proxima Nova"/>
              </a:rPr>
              <a:t>Would you say that cardio is a better workout than weight lifting?</a:t>
            </a:r>
            <a:endParaRPr b="1" sz="2000">
              <a:solidFill>
                <a:srgbClr val="FFFFFF"/>
              </a:solidFill>
              <a:latin typeface="Proxima Nova"/>
              <a:ea typeface="Proxima Nova"/>
              <a:cs typeface="Proxima Nova"/>
              <a:sym typeface="Proxima Nova"/>
            </a:endParaRPr>
          </a:p>
        </p:txBody>
      </p:sp>
      <p:sp>
        <p:nvSpPr>
          <p:cNvPr id="977" name="Google Shape;977;p88"/>
          <p:cNvSpPr txBox="1"/>
          <p:nvPr>
            <p:ph idx="1"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1" name="Shape 981"/>
        <p:cNvGrpSpPr/>
        <p:nvPr/>
      </p:nvGrpSpPr>
      <p:grpSpPr>
        <a:xfrm>
          <a:off x="0" y="0"/>
          <a:ext cx="0" cy="0"/>
          <a:chOff x="0" y="0"/>
          <a:chExt cx="0" cy="0"/>
        </a:xfrm>
      </p:grpSpPr>
      <p:sp>
        <p:nvSpPr>
          <p:cNvPr id="982" name="Google Shape;982;p89"/>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Choose the Better Question: Solution</a:t>
            </a:r>
            <a:endParaRPr/>
          </a:p>
        </p:txBody>
      </p:sp>
      <p:sp>
        <p:nvSpPr>
          <p:cNvPr id="983" name="Google Shape;983;p89"/>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2021 General Assembly</a:t>
            </a:r>
            <a:endParaRPr/>
          </a:p>
        </p:txBody>
      </p:sp>
      <p:cxnSp>
        <p:nvCxnSpPr>
          <p:cNvPr id="984" name="Google Shape;984;p89"/>
          <p:cNvCxnSpPr>
            <a:stCxn id="985" idx="2"/>
            <a:endCxn id="986" idx="1"/>
          </p:cNvCxnSpPr>
          <p:nvPr/>
        </p:nvCxnSpPr>
        <p:spPr>
          <a:xfrm flipH="1" rot="-5400000">
            <a:off x="2417775" y="3477150"/>
            <a:ext cx="782100" cy="567900"/>
          </a:xfrm>
          <a:prstGeom prst="curvedConnector2">
            <a:avLst/>
          </a:prstGeom>
          <a:noFill/>
          <a:ln cap="flat" cmpd="sng" w="28575">
            <a:solidFill>
              <a:srgbClr val="666666"/>
            </a:solidFill>
            <a:prstDash val="solid"/>
            <a:round/>
            <a:headEnd len="med" w="med" type="triangle"/>
            <a:tailEnd len="med" w="med" type="none"/>
          </a:ln>
        </p:spPr>
      </p:cxnSp>
      <p:sp>
        <p:nvSpPr>
          <p:cNvPr id="986" name="Google Shape;986;p89"/>
          <p:cNvSpPr txBox="1"/>
          <p:nvPr/>
        </p:nvSpPr>
        <p:spPr>
          <a:xfrm>
            <a:off x="3092700" y="3769675"/>
            <a:ext cx="2107800" cy="764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latin typeface="Proxima Nova"/>
                <a:ea typeface="Proxima Nova"/>
                <a:cs typeface="Proxima Nova"/>
                <a:sym typeface="Proxima Nova"/>
              </a:rPr>
              <a:t>Avoid leading questions.</a:t>
            </a:r>
            <a:endParaRPr sz="1800">
              <a:latin typeface="Proxima Nova"/>
              <a:ea typeface="Proxima Nova"/>
              <a:cs typeface="Proxima Nova"/>
              <a:sym typeface="Proxima Nova"/>
            </a:endParaRPr>
          </a:p>
        </p:txBody>
      </p:sp>
      <p:sp>
        <p:nvSpPr>
          <p:cNvPr id="985" name="Google Shape;985;p89"/>
          <p:cNvSpPr/>
          <p:nvPr/>
        </p:nvSpPr>
        <p:spPr>
          <a:xfrm>
            <a:off x="705525" y="1773450"/>
            <a:ext cx="3638700" cy="1596600"/>
          </a:xfrm>
          <a:prstGeom prst="roundRect">
            <a:avLst>
              <a:gd fmla="val 16667" name="adj"/>
            </a:avLst>
          </a:prstGeom>
          <a:solidFill>
            <a:schemeClr val="accent2"/>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2000">
                <a:latin typeface="Proxima Nova"/>
                <a:ea typeface="Proxima Nova"/>
                <a:cs typeface="Proxima Nova"/>
                <a:sym typeface="Proxima Nova"/>
              </a:rPr>
              <a:t>What type of exercise gives you the best workout?</a:t>
            </a:r>
            <a:endParaRPr b="1" sz="2000">
              <a:latin typeface="Proxima Nova"/>
              <a:ea typeface="Proxima Nova"/>
              <a:cs typeface="Proxima Nova"/>
              <a:sym typeface="Proxima Nova"/>
            </a:endParaRPr>
          </a:p>
        </p:txBody>
      </p:sp>
      <p:sp>
        <p:nvSpPr>
          <p:cNvPr id="987" name="Google Shape;987;p89"/>
          <p:cNvSpPr/>
          <p:nvPr/>
        </p:nvSpPr>
        <p:spPr>
          <a:xfrm>
            <a:off x="4799725" y="1773450"/>
            <a:ext cx="3638700" cy="1596600"/>
          </a:xfrm>
          <a:prstGeom prst="roundRect">
            <a:avLst>
              <a:gd fmla="val 16667" name="adj"/>
            </a:avLst>
          </a:prstGeom>
          <a:solidFill>
            <a:schemeClr val="dk1"/>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2000">
                <a:solidFill>
                  <a:srgbClr val="FFFFFF"/>
                </a:solidFill>
                <a:latin typeface="Proxima Nova"/>
                <a:ea typeface="Proxima Nova"/>
                <a:cs typeface="Proxima Nova"/>
                <a:sym typeface="Proxima Nova"/>
              </a:rPr>
              <a:t>Would you say that cardio is a better workout than weight lifting?</a:t>
            </a:r>
            <a:endParaRPr b="1" sz="2000">
              <a:solidFill>
                <a:srgbClr val="FFFFFF"/>
              </a:solidFill>
              <a:latin typeface="Proxima Nova"/>
              <a:ea typeface="Proxima Nova"/>
              <a:cs typeface="Proxima Nova"/>
              <a:sym typeface="Proxima Nova"/>
            </a:endParaRPr>
          </a:p>
        </p:txBody>
      </p:sp>
      <p:sp>
        <p:nvSpPr>
          <p:cNvPr id="988" name="Google Shape;988;p89"/>
          <p:cNvSpPr txBox="1"/>
          <p:nvPr>
            <p:ph idx="1"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2" name="Shape 992"/>
        <p:cNvGrpSpPr/>
        <p:nvPr/>
      </p:nvGrpSpPr>
      <p:grpSpPr>
        <a:xfrm>
          <a:off x="0" y="0"/>
          <a:ext cx="0" cy="0"/>
          <a:chOff x="0" y="0"/>
          <a:chExt cx="0" cy="0"/>
        </a:xfrm>
      </p:grpSpPr>
      <p:sp>
        <p:nvSpPr>
          <p:cNvPr id="993" name="Google Shape;993;p90"/>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Phrase Your Questions for Better Insights</a:t>
            </a:r>
            <a:endParaRPr/>
          </a:p>
        </p:txBody>
      </p:sp>
      <p:sp>
        <p:nvSpPr>
          <p:cNvPr id="994" name="Google Shape;994;p90"/>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2021 General Assembly</a:t>
            </a:r>
            <a:endParaRPr/>
          </a:p>
        </p:txBody>
      </p:sp>
      <p:cxnSp>
        <p:nvCxnSpPr>
          <p:cNvPr id="995" name="Google Shape;995;p90"/>
          <p:cNvCxnSpPr/>
          <p:nvPr/>
        </p:nvCxnSpPr>
        <p:spPr>
          <a:xfrm>
            <a:off x="876900" y="2910250"/>
            <a:ext cx="7390200" cy="0"/>
          </a:xfrm>
          <a:prstGeom prst="straightConnector1">
            <a:avLst/>
          </a:prstGeom>
          <a:noFill/>
          <a:ln cap="flat" cmpd="sng" w="19050">
            <a:solidFill>
              <a:srgbClr val="000000"/>
            </a:solidFill>
            <a:prstDash val="solid"/>
            <a:round/>
            <a:headEnd len="med" w="med" type="triangle"/>
            <a:tailEnd len="med" w="med" type="triangle"/>
          </a:ln>
        </p:spPr>
      </p:cxnSp>
      <p:sp>
        <p:nvSpPr>
          <p:cNvPr id="996" name="Google Shape;996;p90"/>
          <p:cNvSpPr txBox="1"/>
          <p:nvPr/>
        </p:nvSpPr>
        <p:spPr>
          <a:xfrm>
            <a:off x="876900" y="3077825"/>
            <a:ext cx="6183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Proxima Nova"/>
                <a:ea typeface="Proxima Nova"/>
                <a:cs typeface="Proxima Nova"/>
                <a:sym typeface="Proxima Nova"/>
              </a:rPr>
              <a:t>Is or Does</a:t>
            </a:r>
            <a:endParaRPr>
              <a:latin typeface="Proxima Nova"/>
              <a:ea typeface="Proxima Nova"/>
              <a:cs typeface="Proxima Nova"/>
              <a:sym typeface="Proxima Nova"/>
            </a:endParaRPr>
          </a:p>
        </p:txBody>
      </p:sp>
      <p:sp>
        <p:nvSpPr>
          <p:cNvPr id="997" name="Google Shape;997;p90"/>
          <p:cNvSpPr txBox="1"/>
          <p:nvPr/>
        </p:nvSpPr>
        <p:spPr>
          <a:xfrm>
            <a:off x="7648800" y="3077825"/>
            <a:ext cx="6183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Proxima Nova"/>
                <a:ea typeface="Proxima Nova"/>
                <a:cs typeface="Proxima Nova"/>
                <a:sym typeface="Proxima Nova"/>
              </a:rPr>
              <a:t>Why</a:t>
            </a:r>
            <a:endParaRPr>
              <a:latin typeface="Proxima Nova"/>
              <a:ea typeface="Proxima Nova"/>
              <a:cs typeface="Proxima Nova"/>
              <a:sym typeface="Proxima Nova"/>
            </a:endParaRPr>
          </a:p>
        </p:txBody>
      </p:sp>
      <p:sp>
        <p:nvSpPr>
          <p:cNvPr id="998" name="Google Shape;998;p90"/>
          <p:cNvSpPr txBox="1"/>
          <p:nvPr/>
        </p:nvSpPr>
        <p:spPr>
          <a:xfrm>
            <a:off x="1697350" y="3077825"/>
            <a:ext cx="7134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Proxima Nova"/>
                <a:ea typeface="Proxima Nova"/>
                <a:cs typeface="Proxima Nova"/>
                <a:sym typeface="Proxima Nova"/>
              </a:rPr>
              <a:t>When</a:t>
            </a:r>
            <a:endParaRPr>
              <a:latin typeface="Proxima Nova"/>
              <a:ea typeface="Proxima Nova"/>
              <a:cs typeface="Proxima Nova"/>
              <a:sym typeface="Proxima Nova"/>
            </a:endParaRPr>
          </a:p>
        </p:txBody>
      </p:sp>
      <p:sp>
        <p:nvSpPr>
          <p:cNvPr id="999" name="Google Shape;999;p90"/>
          <p:cNvSpPr txBox="1"/>
          <p:nvPr/>
        </p:nvSpPr>
        <p:spPr>
          <a:xfrm>
            <a:off x="2612900" y="3077825"/>
            <a:ext cx="7134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Proxima Nova"/>
                <a:ea typeface="Proxima Nova"/>
                <a:cs typeface="Proxima Nova"/>
                <a:sym typeface="Proxima Nova"/>
              </a:rPr>
              <a:t>Which</a:t>
            </a:r>
            <a:endParaRPr>
              <a:latin typeface="Proxima Nova"/>
              <a:ea typeface="Proxima Nova"/>
              <a:cs typeface="Proxima Nova"/>
              <a:sym typeface="Proxima Nova"/>
            </a:endParaRPr>
          </a:p>
        </p:txBody>
      </p:sp>
      <p:sp>
        <p:nvSpPr>
          <p:cNvPr id="1000" name="Google Shape;1000;p90"/>
          <p:cNvSpPr txBox="1"/>
          <p:nvPr/>
        </p:nvSpPr>
        <p:spPr>
          <a:xfrm>
            <a:off x="3528450" y="3077825"/>
            <a:ext cx="7134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Proxima Nova"/>
                <a:ea typeface="Proxima Nova"/>
                <a:cs typeface="Proxima Nova"/>
                <a:sym typeface="Proxima Nova"/>
              </a:rPr>
              <a:t>Who</a:t>
            </a:r>
            <a:endParaRPr>
              <a:latin typeface="Proxima Nova"/>
              <a:ea typeface="Proxima Nova"/>
              <a:cs typeface="Proxima Nova"/>
              <a:sym typeface="Proxima Nova"/>
            </a:endParaRPr>
          </a:p>
        </p:txBody>
      </p:sp>
      <p:sp>
        <p:nvSpPr>
          <p:cNvPr id="1001" name="Google Shape;1001;p90"/>
          <p:cNvSpPr txBox="1"/>
          <p:nvPr/>
        </p:nvSpPr>
        <p:spPr>
          <a:xfrm>
            <a:off x="4444000" y="3077825"/>
            <a:ext cx="7134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Proxima Nova"/>
                <a:ea typeface="Proxima Nova"/>
                <a:cs typeface="Proxima Nova"/>
                <a:sym typeface="Proxima Nova"/>
              </a:rPr>
              <a:t>Where</a:t>
            </a:r>
            <a:endParaRPr>
              <a:latin typeface="Proxima Nova"/>
              <a:ea typeface="Proxima Nova"/>
              <a:cs typeface="Proxima Nova"/>
              <a:sym typeface="Proxima Nova"/>
            </a:endParaRPr>
          </a:p>
        </p:txBody>
      </p:sp>
      <p:sp>
        <p:nvSpPr>
          <p:cNvPr id="1002" name="Google Shape;1002;p90"/>
          <p:cNvSpPr txBox="1"/>
          <p:nvPr/>
        </p:nvSpPr>
        <p:spPr>
          <a:xfrm>
            <a:off x="5689700" y="3077825"/>
            <a:ext cx="7134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Proxima Nova"/>
                <a:ea typeface="Proxima Nova"/>
                <a:cs typeface="Proxima Nova"/>
                <a:sym typeface="Proxima Nova"/>
              </a:rPr>
              <a:t>What</a:t>
            </a:r>
            <a:endParaRPr>
              <a:latin typeface="Proxima Nova"/>
              <a:ea typeface="Proxima Nova"/>
              <a:cs typeface="Proxima Nova"/>
              <a:sym typeface="Proxima Nova"/>
            </a:endParaRPr>
          </a:p>
        </p:txBody>
      </p:sp>
      <p:sp>
        <p:nvSpPr>
          <p:cNvPr id="1003" name="Google Shape;1003;p90"/>
          <p:cNvSpPr txBox="1"/>
          <p:nvPr/>
        </p:nvSpPr>
        <p:spPr>
          <a:xfrm>
            <a:off x="6669250" y="3077825"/>
            <a:ext cx="7134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Proxima Nova"/>
                <a:ea typeface="Proxima Nova"/>
                <a:cs typeface="Proxima Nova"/>
                <a:sym typeface="Proxima Nova"/>
              </a:rPr>
              <a:t>How</a:t>
            </a:r>
            <a:endParaRPr>
              <a:latin typeface="Proxima Nova"/>
              <a:ea typeface="Proxima Nova"/>
              <a:cs typeface="Proxima Nova"/>
              <a:sym typeface="Proxima Nova"/>
            </a:endParaRPr>
          </a:p>
        </p:txBody>
      </p:sp>
      <p:cxnSp>
        <p:nvCxnSpPr>
          <p:cNvPr id="1004" name="Google Shape;1004;p90"/>
          <p:cNvCxnSpPr/>
          <p:nvPr/>
        </p:nvCxnSpPr>
        <p:spPr>
          <a:xfrm>
            <a:off x="5454425" y="2336650"/>
            <a:ext cx="0" cy="1147200"/>
          </a:xfrm>
          <a:prstGeom prst="straightConnector1">
            <a:avLst/>
          </a:prstGeom>
          <a:noFill/>
          <a:ln cap="flat" cmpd="sng" w="19050">
            <a:solidFill>
              <a:srgbClr val="000000"/>
            </a:solidFill>
            <a:prstDash val="dot"/>
            <a:round/>
            <a:headEnd len="med" w="med" type="none"/>
            <a:tailEnd len="med" w="med" type="none"/>
          </a:ln>
        </p:spPr>
      </p:cxnSp>
      <p:sp>
        <p:nvSpPr>
          <p:cNvPr id="1005" name="Google Shape;1005;p90"/>
          <p:cNvSpPr txBox="1"/>
          <p:nvPr/>
        </p:nvSpPr>
        <p:spPr>
          <a:xfrm>
            <a:off x="876900" y="1865275"/>
            <a:ext cx="1851900" cy="7647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2000">
                <a:solidFill>
                  <a:schemeClr val="dk2"/>
                </a:solidFill>
                <a:latin typeface="Proxima Nova"/>
                <a:ea typeface="Proxima Nova"/>
                <a:cs typeface="Proxima Nova"/>
                <a:sym typeface="Proxima Nova"/>
              </a:rPr>
              <a:t>More closed</a:t>
            </a:r>
            <a:endParaRPr b="1" sz="2000">
              <a:solidFill>
                <a:schemeClr val="dk2"/>
              </a:solidFill>
              <a:latin typeface="Proxima Nova"/>
              <a:ea typeface="Proxima Nova"/>
              <a:cs typeface="Proxima Nova"/>
              <a:sym typeface="Proxima Nova"/>
            </a:endParaRPr>
          </a:p>
        </p:txBody>
      </p:sp>
      <p:sp>
        <p:nvSpPr>
          <p:cNvPr id="1006" name="Google Shape;1006;p90"/>
          <p:cNvSpPr txBox="1"/>
          <p:nvPr/>
        </p:nvSpPr>
        <p:spPr>
          <a:xfrm>
            <a:off x="6592500" y="1865275"/>
            <a:ext cx="1674600" cy="764700"/>
          </a:xfrm>
          <a:prstGeom prst="rect">
            <a:avLst/>
          </a:prstGeom>
          <a:noFill/>
          <a:ln>
            <a:noFill/>
          </a:ln>
        </p:spPr>
        <p:txBody>
          <a:bodyPr anchorCtr="0" anchor="ctr" bIns="91425" lIns="91425" spcFirstLastPara="1" rIns="91425" wrap="square" tIns="91425">
            <a:noAutofit/>
          </a:bodyPr>
          <a:lstStyle/>
          <a:p>
            <a:pPr indent="0" lvl="0" marL="0" rtl="0" algn="r">
              <a:lnSpc>
                <a:spcPct val="115000"/>
              </a:lnSpc>
              <a:spcBef>
                <a:spcPts val="0"/>
              </a:spcBef>
              <a:spcAft>
                <a:spcPts val="0"/>
              </a:spcAft>
              <a:buNone/>
            </a:pPr>
            <a:r>
              <a:rPr b="1" lang="en" sz="2000">
                <a:solidFill>
                  <a:schemeClr val="lt2"/>
                </a:solidFill>
                <a:latin typeface="Proxima Nova"/>
                <a:ea typeface="Proxima Nova"/>
                <a:cs typeface="Proxima Nova"/>
                <a:sym typeface="Proxima Nova"/>
              </a:rPr>
              <a:t>More open-ended</a:t>
            </a:r>
            <a:endParaRPr b="1" sz="2000">
              <a:solidFill>
                <a:schemeClr val="lt2"/>
              </a:solidFill>
              <a:latin typeface="Proxima Nova"/>
              <a:ea typeface="Proxima Nova"/>
              <a:cs typeface="Proxima Nova"/>
              <a:sym typeface="Proxima Nova"/>
            </a:endParaRPr>
          </a:p>
        </p:txBody>
      </p:sp>
      <p:sp>
        <p:nvSpPr>
          <p:cNvPr id="1007" name="Google Shape;1007;p90"/>
          <p:cNvSpPr txBox="1"/>
          <p:nvPr>
            <p:ph idx="1"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1" name="Shape 1011"/>
        <p:cNvGrpSpPr/>
        <p:nvPr/>
      </p:nvGrpSpPr>
      <p:grpSpPr>
        <a:xfrm>
          <a:off x="0" y="0"/>
          <a:ext cx="0" cy="0"/>
          <a:chOff x="0" y="0"/>
          <a:chExt cx="0" cy="0"/>
        </a:xfrm>
      </p:grpSpPr>
      <p:sp>
        <p:nvSpPr>
          <p:cNvPr id="1012" name="Google Shape;1012;p91"/>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Questions That Lead to Conversations</a:t>
            </a:r>
            <a:endParaRPr/>
          </a:p>
        </p:txBody>
      </p:sp>
      <p:sp>
        <p:nvSpPr>
          <p:cNvPr id="1013" name="Google Shape;1013;p91"/>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2021 General Assembly</a:t>
            </a:r>
            <a:endParaRPr/>
          </a:p>
        </p:txBody>
      </p:sp>
      <p:sp>
        <p:nvSpPr>
          <p:cNvPr id="1014" name="Google Shape;1014;p91"/>
          <p:cNvSpPr/>
          <p:nvPr/>
        </p:nvSpPr>
        <p:spPr>
          <a:xfrm>
            <a:off x="1744713" y="898225"/>
            <a:ext cx="2449200" cy="526800"/>
          </a:xfrm>
          <a:prstGeom prst="wedgeRoundRectCallout">
            <a:avLst>
              <a:gd fmla="val 55445" name="adj1"/>
              <a:gd fmla="val -5064" name="adj2"/>
              <a:gd fmla="val 0" name="adj3"/>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600">
                <a:solidFill>
                  <a:srgbClr val="FFFFFF"/>
                </a:solidFill>
                <a:latin typeface="Proxima Nova"/>
                <a:ea typeface="Proxima Nova"/>
                <a:cs typeface="Proxima Nova"/>
                <a:sym typeface="Proxima Nova"/>
              </a:rPr>
              <a:t>Tell me more about… </a:t>
            </a:r>
            <a:endParaRPr sz="1600">
              <a:solidFill>
                <a:srgbClr val="FFFFFF"/>
              </a:solidFill>
              <a:latin typeface="Proxima Nova"/>
              <a:ea typeface="Proxima Nova"/>
              <a:cs typeface="Proxima Nova"/>
              <a:sym typeface="Proxima Nova"/>
            </a:endParaRPr>
          </a:p>
        </p:txBody>
      </p:sp>
      <p:sp>
        <p:nvSpPr>
          <p:cNvPr id="1015" name="Google Shape;1015;p91"/>
          <p:cNvSpPr/>
          <p:nvPr/>
        </p:nvSpPr>
        <p:spPr>
          <a:xfrm>
            <a:off x="4881513" y="2439200"/>
            <a:ext cx="2634600" cy="526800"/>
          </a:xfrm>
          <a:prstGeom prst="wedgeRoundRectCallout">
            <a:avLst>
              <a:gd fmla="val 38464" name="adj1"/>
              <a:gd fmla="val 74003" name="adj2"/>
              <a:gd fmla="val 0" name="adj3"/>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600">
                <a:latin typeface="Proxima Nova"/>
                <a:ea typeface="Proxima Nova"/>
                <a:cs typeface="Proxima Nova"/>
                <a:sym typeface="Proxima Nova"/>
              </a:rPr>
              <a:t>Can you elaborate on… </a:t>
            </a:r>
            <a:endParaRPr sz="1600">
              <a:latin typeface="Proxima Nova"/>
              <a:ea typeface="Proxima Nova"/>
              <a:cs typeface="Proxima Nova"/>
              <a:sym typeface="Proxima Nova"/>
            </a:endParaRPr>
          </a:p>
        </p:txBody>
      </p:sp>
      <p:sp>
        <p:nvSpPr>
          <p:cNvPr id="1016" name="Google Shape;1016;p91"/>
          <p:cNvSpPr/>
          <p:nvPr/>
        </p:nvSpPr>
        <p:spPr>
          <a:xfrm>
            <a:off x="1322138" y="1601288"/>
            <a:ext cx="2634600" cy="526800"/>
          </a:xfrm>
          <a:prstGeom prst="wedgeRoundRectCallout">
            <a:avLst>
              <a:gd fmla="val 36976" name="adj1"/>
              <a:gd fmla="val 66467" name="adj2"/>
              <a:gd fmla="val 0" name="adj3"/>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600">
                <a:solidFill>
                  <a:srgbClr val="FFFFFF"/>
                </a:solidFill>
                <a:latin typeface="Proxima Nova"/>
                <a:ea typeface="Proxima Nova"/>
                <a:cs typeface="Proxima Nova"/>
                <a:sym typeface="Proxima Nova"/>
              </a:rPr>
              <a:t>What do you mean by… </a:t>
            </a:r>
            <a:endParaRPr sz="1600">
              <a:solidFill>
                <a:srgbClr val="FFFFFF"/>
              </a:solidFill>
              <a:latin typeface="Proxima Nova"/>
              <a:ea typeface="Proxima Nova"/>
              <a:cs typeface="Proxima Nova"/>
              <a:sym typeface="Proxima Nova"/>
            </a:endParaRPr>
          </a:p>
        </p:txBody>
      </p:sp>
      <p:sp>
        <p:nvSpPr>
          <p:cNvPr id="1017" name="Google Shape;1017;p91"/>
          <p:cNvSpPr/>
          <p:nvPr/>
        </p:nvSpPr>
        <p:spPr>
          <a:xfrm>
            <a:off x="4193913" y="1601300"/>
            <a:ext cx="2724000" cy="526800"/>
          </a:xfrm>
          <a:prstGeom prst="wedgeRoundRectCallout">
            <a:avLst>
              <a:gd fmla="val -38980" name="adj1"/>
              <a:gd fmla="val 67746" name="adj2"/>
              <a:gd fmla="val 0" name="adj3"/>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600">
                <a:latin typeface="Proxima Nova"/>
                <a:ea typeface="Proxima Nova"/>
                <a:cs typeface="Proxima Nova"/>
                <a:sym typeface="Proxima Nova"/>
              </a:rPr>
              <a:t>Am I right in thinking… </a:t>
            </a:r>
            <a:endParaRPr sz="1600">
              <a:latin typeface="Proxima Nova"/>
              <a:ea typeface="Proxima Nova"/>
              <a:cs typeface="Proxima Nova"/>
              <a:sym typeface="Proxima Nova"/>
            </a:endParaRPr>
          </a:p>
        </p:txBody>
      </p:sp>
      <p:sp>
        <p:nvSpPr>
          <p:cNvPr id="1018" name="Google Shape;1018;p91"/>
          <p:cNvSpPr/>
          <p:nvPr/>
        </p:nvSpPr>
        <p:spPr>
          <a:xfrm>
            <a:off x="4472363" y="891950"/>
            <a:ext cx="3575400" cy="526800"/>
          </a:xfrm>
          <a:prstGeom prst="wedgeRoundRectCallout">
            <a:avLst>
              <a:gd fmla="val -54537" name="adj1"/>
              <a:gd fmla="val 16757" name="adj2"/>
              <a:gd fmla="val 0" name="adj3"/>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600">
                <a:latin typeface="Proxima Nova"/>
                <a:ea typeface="Proxima Nova"/>
                <a:cs typeface="Proxima Nova"/>
                <a:sym typeface="Proxima Nova"/>
              </a:rPr>
              <a:t>Can you describe the last time you… </a:t>
            </a:r>
            <a:endParaRPr sz="1600">
              <a:latin typeface="Proxima Nova"/>
              <a:ea typeface="Proxima Nova"/>
              <a:cs typeface="Proxima Nova"/>
              <a:sym typeface="Proxima Nova"/>
            </a:endParaRPr>
          </a:p>
        </p:txBody>
      </p:sp>
      <p:sp>
        <p:nvSpPr>
          <p:cNvPr id="1019" name="Google Shape;1019;p91"/>
          <p:cNvSpPr/>
          <p:nvPr/>
        </p:nvSpPr>
        <p:spPr>
          <a:xfrm>
            <a:off x="1096238" y="2404375"/>
            <a:ext cx="3575400" cy="526800"/>
          </a:xfrm>
          <a:prstGeom prst="wedgeRoundRectCallout">
            <a:avLst>
              <a:gd fmla="val -35436" name="adj1"/>
              <a:gd fmla="val 65816" name="adj2"/>
              <a:gd fmla="val 0" name="adj3"/>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600">
                <a:solidFill>
                  <a:srgbClr val="FFFFFF"/>
                </a:solidFill>
                <a:latin typeface="Proxima Nova"/>
                <a:ea typeface="Proxima Nova"/>
                <a:cs typeface="Proxima Nova"/>
                <a:sym typeface="Proxima Nova"/>
              </a:rPr>
              <a:t>How did you feel the last time you… </a:t>
            </a:r>
            <a:endParaRPr sz="1600">
              <a:solidFill>
                <a:srgbClr val="FFFFFF"/>
              </a:solidFill>
              <a:latin typeface="Proxima Nova"/>
              <a:ea typeface="Proxima Nova"/>
              <a:cs typeface="Proxima Nova"/>
              <a:sym typeface="Proxima Nova"/>
            </a:endParaRPr>
          </a:p>
        </p:txBody>
      </p:sp>
      <p:sp>
        <p:nvSpPr>
          <p:cNvPr id="1020" name="Google Shape;1020;p91"/>
          <p:cNvSpPr/>
          <p:nvPr/>
        </p:nvSpPr>
        <p:spPr>
          <a:xfrm>
            <a:off x="1096250" y="3872938"/>
            <a:ext cx="2724000" cy="716100"/>
          </a:xfrm>
          <a:prstGeom prst="wedgeRoundRectCallout">
            <a:avLst>
              <a:gd fmla="val 56599" name="adj1"/>
              <a:gd fmla="val 9599" name="adj2"/>
              <a:gd fmla="val 0" name="adj3"/>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600">
                <a:solidFill>
                  <a:srgbClr val="FFFFFF"/>
                </a:solidFill>
                <a:latin typeface="Proxima Nova"/>
                <a:ea typeface="Proxima Nova"/>
                <a:cs typeface="Proxima Nova"/>
                <a:sym typeface="Proxima Nova"/>
              </a:rPr>
              <a:t>Can you help me understand more about… </a:t>
            </a:r>
            <a:endParaRPr sz="1600">
              <a:solidFill>
                <a:srgbClr val="FFFFFF"/>
              </a:solidFill>
              <a:latin typeface="Proxima Nova"/>
              <a:ea typeface="Proxima Nova"/>
              <a:cs typeface="Proxima Nova"/>
              <a:sym typeface="Proxima Nova"/>
            </a:endParaRPr>
          </a:p>
        </p:txBody>
      </p:sp>
      <p:sp>
        <p:nvSpPr>
          <p:cNvPr id="1021" name="Google Shape;1021;p91"/>
          <p:cNvSpPr/>
          <p:nvPr/>
        </p:nvSpPr>
        <p:spPr>
          <a:xfrm>
            <a:off x="4302563" y="3173475"/>
            <a:ext cx="2449200" cy="526800"/>
          </a:xfrm>
          <a:prstGeom prst="wedgeRoundRectCallout">
            <a:avLst>
              <a:gd fmla="val -22120" name="adj1"/>
              <a:gd fmla="val 70655" name="adj2"/>
              <a:gd fmla="val 0" name="adj3"/>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600">
                <a:latin typeface="Proxima Nova"/>
                <a:ea typeface="Proxima Nova"/>
                <a:cs typeface="Proxima Nova"/>
                <a:sym typeface="Proxima Nova"/>
              </a:rPr>
              <a:t>Why was it that… </a:t>
            </a:r>
            <a:endParaRPr sz="1600">
              <a:latin typeface="Proxima Nova"/>
              <a:ea typeface="Proxima Nova"/>
              <a:cs typeface="Proxima Nova"/>
              <a:sym typeface="Proxima Nova"/>
            </a:endParaRPr>
          </a:p>
        </p:txBody>
      </p:sp>
      <p:sp>
        <p:nvSpPr>
          <p:cNvPr id="1022" name="Google Shape;1022;p91"/>
          <p:cNvSpPr/>
          <p:nvPr/>
        </p:nvSpPr>
        <p:spPr>
          <a:xfrm>
            <a:off x="1209188" y="3138650"/>
            <a:ext cx="2860500" cy="526800"/>
          </a:xfrm>
          <a:prstGeom prst="wedgeRoundRectCallout">
            <a:avLst>
              <a:gd fmla="val 19706" name="adj1"/>
              <a:gd fmla="val 68384" name="adj2"/>
              <a:gd fmla="val 0" name="adj3"/>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600">
                <a:solidFill>
                  <a:srgbClr val="FFFFFF"/>
                </a:solidFill>
                <a:latin typeface="Proxima Nova"/>
                <a:ea typeface="Proxima Nova"/>
                <a:cs typeface="Proxima Nova"/>
                <a:sym typeface="Proxima Nova"/>
              </a:rPr>
              <a:t>How do you do that today?</a:t>
            </a:r>
            <a:endParaRPr sz="1600">
              <a:solidFill>
                <a:srgbClr val="FFFFFF"/>
              </a:solidFill>
              <a:latin typeface="Proxima Nova"/>
              <a:ea typeface="Proxima Nova"/>
              <a:cs typeface="Proxima Nova"/>
              <a:sym typeface="Proxima Nova"/>
            </a:endParaRPr>
          </a:p>
        </p:txBody>
      </p:sp>
      <p:sp>
        <p:nvSpPr>
          <p:cNvPr id="1023" name="Google Shape;1023;p91"/>
          <p:cNvSpPr/>
          <p:nvPr/>
        </p:nvSpPr>
        <p:spPr>
          <a:xfrm>
            <a:off x="4302563" y="3986450"/>
            <a:ext cx="2860500" cy="526800"/>
          </a:xfrm>
          <a:prstGeom prst="wedgeRoundRectCallout">
            <a:avLst>
              <a:gd fmla="val -56366" name="adj1"/>
              <a:gd fmla="val -2259" name="adj2"/>
              <a:gd fmla="val 0" name="adj3"/>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600">
                <a:latin typeface="Proxima Nova"/>
                <a:ea typeface="Proxima Nova"/>
                <a:cs typeface="Proxima Nova"/>
                <a:sym typeface="Proxima Nova"/>
              </a:rPr>
              <a:t>How often does this occur?</a:t>
            </a:r>
            <a:endParaRPr sz="1600">
              <a:latin typeface="Proxima Nova"/>
              <a:ea typeface="Proxima Nova"/>
              <a:cs typeface="Proxima Nova"/>
              <a:sym typeface="Proxima Nova"/>
            </a:endParaRPr>
          </a:p>
        </p:txBody>
      </p:sp>
      <p:sp>
        <p:nvSpPr>
          <p:cNvPr id="1024" name="Google Shape;1024;p91"/>
          <p:cNvSpPr txBox="1"/>
          <p:nvPr>
            <p:ph idx="1"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8" name="Shape 1028"/>
        <p:cNvGrpSpPr/>
        <p:nvPr/>
      </p:nvGrpSpPr>
      <p:grpSpPr>
        <a:xfrm>
          <a:off x="0" y="0"/>
          <a:ext cx="0" cy="0"/>
          <a:chOff x="0" y="0"/>
          <a:chExt cx="0" cy="0"/>
        </a:xfrm>
      </p:grpSpPr>
      <p:sp>
        <p:nvSpPr>
          <p:cNvPr id="1029" name="Google Shape;1029;p92"/>
          <p:cNvSpPr txBox="1"/>
          <p:nvPr>
            <p:ph idx="1" type="body"/>
          </p:nvPr>
        </p:nvSpPr>
        <p:spPr>
          <a:xfrm>
            <a:off x="457200" y="1143000"/>
            <a:ext cx="4913100" cy="351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Now that you’ve had a chance to create </a:t>
            </a:r>
            <a:r>
              <a:rPr lang="en" sz="1600"/>
              <a:t>assumptions</a:t>
            </a:r>
            <a:r>
              <a:rPr lang="en" sz="1600"/>
              <a:t> individually, you’ll come to together as a group to: </a:t>
            </a:r>
            <a:endParaRPr sz="1600"/>
          </a:p>
          <a:p>
            <a:pPr indent="-330200" lvl="0" marL="457200" rtl="0" algn="l">
              <a:lnSpc>
                <a:spcPct val="115000"/>
              </a:lnSpc>
              <a:spcBef>
                <a:spcPts val="1600"/>
              </a:spcBef>
              <a:spcAft>
                <a:spcPts val="0"/>
              </a:spcAft>
              <a:buSzPts val="1600"/>
              <a:buChar char="●"/>
            </a:pPr>
            <a:r>
              <a:rPr b="1" lang="en" sz="1600"/>
              <a:t>Step 1: </a:t>
            </a:r>
            <a:r>
              <a:rPr lang="en" sz="1600"/>
              <a:t>Each group should create a list of 5–10 assumptions on which your group can agree.</a:t>
            </a:r>
            <a:endParaRPr sz="1600"/>
          </a:p>
          <a:p>
            <a:pPr indent="-330200" lvl="0" marL="457200" rtl="0" algn="l">
              <a:lnSpc>
                <a:spcPct val="115000"/>
              </a:lnSpc>
              <a:spcBef>
                <a:spcPts val="1000"/>
              </a:spcBef>
              <a:spcAft>
                <a:spcPts val="0"/>
              </a:spcAft>
              <a:buSzPts val="1600"/>
              <a:buChar char="●"/>
            </a:pPr>
            <a:r>
              <a:rPr b="1" lang="en" sz="1600"/>
              <a:t>Step 2:</a:t>
            </a:r>
            <a:r>
              <a:rPr lang="en" sz="1600"/>
              <a:t> Create 5–10 interview questions based on those assumptions. </a:t>
            </a:r>
            <a:endParaRPr sz="1600"/>
          </a:p>
          <a:p>
            <a:pPr indent="-330200" lvl="0" marL="457200" rtl="0" algn="l">
              <a:lnSpc>
                <a:spcPct val="115000"/>
              </a:lnSpc>
              <a:spcBef>
                <a:spcPts val="1000"/>
              </a:spcBef>
              <a:spcAft>
                <a:spcPts val="0"/>
              </a:spcAft>
              <a:buSzPts val="1600"/>
              <a:buChar char="●"/>
            </a:pPr>
            <a:r>
              <a:rPr b="1" lang="en" sz="1600"/>
              <a:t>Step 3: </a:t>
            </a:r>
            <a:r>
              <a:rPr lang="en" sz="1600"/>
              <a:t>As a group, review the questions to ensure that they meet the criteria of good interview questions.</a:t>
            </a:r>
            <a:endParaRPr sz="1600"/>
          </a:p>
          <a:p>
            <a:pPr indent="0" lvl="0" marL="0" rtl="0" algn="l">
              <a:spcBef>
                <a:spcPts val="1000"/>
              </a:spcBef>
              <a:spcAft>
                <a:spcPts val="0"/>
              </a:spcAft>
              <a:buNone/>
            </a:pPr>
            <a:r>
              <a:t/>
            </a:r>
            <a:endParaRPr sz="1900"/>
          </a:p>
          <a:p>
            <a:pPr indent="0" lvl="0" marL="0" rtl="0" algn="l">
              <a:spcBef>
                <a:spcPts val="1600"/>
              </a:spcBef>
              <a:spcAft>
                <a:spcPts val="1600"/>
              </a:spcAft>
              <a:buNone/>
            </a:pPr>
            <a:r>
              <a:rPr lang="en" sz="1900"/>
              <a:t> </a:t>
            </a:r>
            <a:endParaRPr sz="1900"/>
          </a:p>
        </p:txBody>
      </p:sp>
      <p:sp>
        <p:nvSpPr>
          <p:cNvPr id="1030" name="Google Shape;1030;p92"/>
          <p:cNvSpPr txBox="1"/>
          <p:nvPr>
            <p:ph type="title"/>
          </p:nvPr>
        </p:nvSpPr>
        <p:spPr>
          <a:xfrm>
            <a:off x="1196400" y="237038"/>
            <a:ext cx="5009400" cy="45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Creating Questions</a:t>
            </a:r>
            <a:endParaRPr/>
          </a:p>
        </p:txBody>
      </p:sp>
      <p:sp>
        <p:nvSpPr>
          <p:cNvPr id="1031" name="Google Shape;1031;p92"/>
          <p:cNvSpPr txBox="1"/>
          <p:nvPr>
            <p:ph idx="3"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
        <p:nvSpPr>
          <p:cNvPr id="1032" name="Google Shape;1032;p92"/>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a:t>
            </a:r>
            <a:r>
              <a:rPr lang="en"/>
              <a:t>2021</a:t>
            </a:r>
            <a:r>
              <a:rPr lang="en"/>
              <a:t> General Assembly</a:t>
            </a:r>
            <a:endParaRPr/>
          </a:p>
        </p:txBody>
      </p:sp>
      <p:sp>
        <p:nvSpPr>
          <p:cNvPr id="1033" name="Google Shape;1033;p92"/>
          <p:cNvSpPr txBox="1"/>
          <p:nvPr>
            <p:ph idx="2" type="subTitle"/>
          </p:nvPr>
        </p:nvSpPr>
        <p:spPr>
          <a:xfrm>
            <a:off x="7003805" y="211738"/>
            <a:ext cx="1336200" cy="3288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lang="en"/>
              <a:t>8</a:t>
            </a:r>
            <a:r>
              <a:rPr b="1" lang="en"/>
              <a:t> minutes</a:t>
            </a:r>
            <a:endParaRPr b="1"/>
          </a:p>
        </p:txBody>
      </p:sp>
      <p:grpSp>
        <p:nvGrpSpPr>
          <p:cNvPr id="1034" name="Google Shape;1034;p92"/>
          <p:cNvGrpSpPr/>
          <p:nvPr/>
        </p:nvGrpSpPr>
        <p:grpSpPr>
          <a:xfrm>
            <a:off x="5844109" y="1381147"/>
            <a:ext cx="2842692" cy="2491189"/>
            <a:chOff x="5452625" y="1879375"/>
            <a:chExt cx="2621201" cy="2621201"/>
          </a:xfrm>
        </p:grpSpPr>
        <p:pic>
          <p:nvPicPr>
            <p:cNvPr id="1035" name="Google Shape;1035;p92"/>
            <p:cNvPicPr preferRelativeResize="0"/>
            <p:nvPr/>
          </p:nvPicPr>
          <p:blipFill>
            <a:blip r:embed="rId3">
              <a:alphaModFix/>
            </a:blip>
            <a:stretch>
              <a:fillRect/>
            </a:stretch>
          </p:blipFill>
          <p:spPr>
            <a:xfrm>
              <a:off x="5452625" y="1879375"/>
              <a:ext cx="2621201" cy="2621201"/>
            </a:xfrm>
            <a:prstGeom prst="rect">
              <a:avLst/>
            </a:prstGeom>
            <a:noFill/>
            <a:ln>
              <a:noFill/>
            </a:ln>
          </p:spPr>
        </p:pic>
        <p:pic>
          <p:nvPicPr>
            <p:cNvPr id="1036" name="Google Shape;1036;p92"/>
            <p:cNvPicPr preferRelativeResize="0"/>
            <p:nvPr/>
          </p:nvPicPr>
          <p:blipFill>
            <a:blip r:embed="rId4">
              <a:alphaModFix/>
            </a:blip>
            <a:stretch>
              <a:fillRect/>
            </a:stretch>
          </p:blipFill>
          <p:spPr>
            <a:xfrm>
              <a:off x="6258021" y="1879388"/>
              <a:ext cx="1625126" cy="1625126"/>
            </a:xfrm>
            <a:prstGeom prst="rect">
              <a:avLst/>
            </a:prstGeom>
            <a:noFill/>
            <a:ln>
              <a:noFill/>
            </a:ln>
          </p:spPr>
        </p:pic>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39"/>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We Teach</a:t>
            </a:r>
            <a:endParaRPr/>
          </a:p>
        </p:txBody>
      </p:sp>
      <p:sp>
        <p:nvSpPr>
          <p:cNvPr id="319" name="Google Shape;319;p39"/>
          <p:cNvSpPr txBox="1"/>
          <p:nvPr/>
        </p:nvSpPr>
        <p:spPr>
          <a:xfrm>
            <a:off x="1089813" y="4083900"/>
            <a:ext cx="2185800" cy="39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Proxima Nova"/>
                <a:ea typeface="Proxima Nova"/>
                <a:cs typeface="Proxima Nova"/>
                <a:sym typeface="Proxima Nova"/>
              </a:rPr>
              <a:t>Marketing</a:t>
            </a:r>
            <a:endParaRPr b="1">
              <a:solidFill>
                <a:srgbClr val="000000"/>
              </a:solidFill>
              <a:latin typeface="Proxima Nova"/>
              <a:ea typeface="Proxima Nova"/>
              <a:cs typeface="Proxima Nova"/>
              <a:sym typeface="Proxima Nova"/>
            </a:endParaRPr>
          </a:p>
        </p:txBody>
      </p:sp>
      <p:sp>
        <p:nvSpPr>
          <p:cNvPr id="320" name="Google Shape;320;p39"/>
          <p:cNvSpPr txBox="1"/>
          <p:nvPr/>
        </p:nvSpPr>
        <p:spPr>
          <a:xfrm>
            <a:off x="1089813" y="2242375"/>
            <a:ext cx="2185800" cy="39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Proxima Nova"/>
                <a:ea typeface="Proxima Nova"/>
                <a:cs typeface="Proxima Nova"/>
                <a:sym typeface="Proxima Nova"/>
              </a:rPr>
              <a:t>Coding</a:t>
            </a:r>
            <a:endParaRPr b="1">
              <a:solidFill>
                <a:srgbClr val="000000"/>
              </a:solidFill>
              <a:latin typeface="Proxima Nova"/>
              <a:ea typeface="Proxima Nova"/>
              <a:cs typeface="Proxima Nova"/>
              <a:sym typeface="Proxima Nova"/>
            </a:endParaRPr>
          </a:p>
        </p:txBody>
      </p:sp>
      <p:sp>
        <p:nvSpPr>
          <p:cNvPr id="321" name="Google Shape;321;p39"/>
          <p:cNvSpPr txBox="1"/>
          <p:nvPr/>
        </p:nvSpPr>
        <p:spPr>
          <a:xfrm>
            <a:off x="3479100" y="2242375"/>
            <a:ext cx="2185800" cy="39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Proxima Nova"/>
                <a:ea typeface="Proxima Nova"/>
                <a:cs typeface="Proxima Nova"/>
                <a:sym typeface="Proxima Nova"/>
              </a:rPr>
              <a:t>UX &amp; Design </a:t>
            </a:r>
            <a:endParaRPr b="1">
              <a:solidFill>
                <a:srgbClr val="000000"/>
              </a:solidFill>
              <a:latin typeface="Proxima Nova"/>
              <a:ea typeface="Proxima Nova"/>
              <a:cs typeface="Proxima Nova"/>
              <a:sym typeface="Proxima Nova"/>
            </a:endParaRPr>
          </a:p>
        </p:txBody>
      </p:sp>
      <p:sp>
        <p:nvSpPr>
          <p:cNvPr id="322" name="Google Shape;322;p39"/>
          <p:cNvSpPr txBox="1"/>
          <p:nvPr/>
        </p:nvSpPr>
        <p:spPr>
          <a:xfrm>
            <a:off x="3479100" y="4083900"/>
            <a:ext cx="2185800" cy="39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Proxima Nova"/>
                <a:ea typeface="Proxima Nova"/>
                <a:cs typeface="Proxima Nova"/>
                <a:sym typeface="Proxima Nova"/>
              </a:rPr>
              <a:t>Business</a:t>
            </a:r>
            <a:endParaRPr b="1">
              <a:solidFill>
                <a:srgbClr val="000000"/>
              </a:solidFill>
              <a:latin typeface="Proxima Nova"/>
              <a:ea typeface="Proxima Nova"/>
              <a:cs typeface="Proxima Nova"/>
              <a:sym typeface="Proxima Nova"/>
            </a:endParaRPr>
          </a:p>
        </p:txBody>
      </p:sp>
      <p:sp>
        <p:nvSpPr>
          <p:cNvPr id="323" name="Google Shape;323;p39"/>
          <p:cNvSpPr txBox="1"/>
          <p:nvPr/>
        </p:nvSpPr>
        <p:spPr>
          <a:xfrm>
            <a:off x="5864581" y="4083900"/>
            <a:ext cx="2185800" cy="39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Proxima Nova"/>
                <a:ea typeface="Proxima Nova"/>
                <a:cs typeface="Proxima Nova"/>
                <a:sym typeface="Proxima Nova"/>
              </a:rPr>
              <a:t>Career Development</a:t>
            </a:r>
            <a:endParaRPr b="1">
              <a:solidFill>
                <a:srgbClr val="000000"/>
              </a:solidFill>
              <a:latin typeface="Proxima Nova"/>
              <a:ea typeface="Proxima Nova"/>
              <a:cs typeface="Proxima Nova"/>
              <a:sym typeface="Proxima Nova"/>
            </a:endParaRPr>
          </a:p>
        </p:txBody>
      </p:sp>
      <p:sp>
        <p:nvSpPr>
          <p:cNvPr id="324" name="Google Shape;324;p39"/>
          <p:cNvSpPr txBox="1"/>
          <p:nvPr/>
        </p:nvSpPr>
        <p:spPr>
          <a:xfrm>
            <a:off x="5864581" y="2242375"/>
            <a:ext cx="2185800" cy="39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Proxima Nova"/>
                <a:ea typeface="Proxima Nova"/>
                <a:cs typeface="Proxima Nova"/>
                <a:sym typeface="Proxima Nova"/>
              </a:rPr>
              <a:t>Data</a:t>
            </a:r>
            <a:endParaRPr b="1">
              <a:solidFill>
                <a:srgbClr val="000000"/>
              </a:solidFill>
              <a:latin typeface="Proxima Nova"/>
              <a:ea typeface="Proxima Nova"/>
              <a:cs typeface="Proxima Nova"/>
              <a:sym typeface="Proxima Nova"/>
            </a:endParaRPr>
          </a:p>
        </p:txBody>
      </p:sp>
      <p:pic>
        <p:nvPicPr>
          <p:cNvPr id="325" name="Google Shape;325;p39"/>
          <p:cNvPicPr preferRelativeResize="0"/>
          <p:nvPr/>
        </p:nvPicPr>
        <p:blipFill>
          <a:blip r:embed="rId3">
            <a:alphaModFix/>
          </a:blip>
          <a:stretch>
            <a:fillRect/>
          </a:stretch>
        </p:blipFill>
        <p:spPr>
          <a:xfrm>
            <a:off x="3972271" y="976750"/>
            <a:ext cx="1199458" cy="1199463"/>
          </a:xfrm>
          <a:prstGeom prst="rect">
            <a:avLst/>
          </a:prstGeom>
          <a:noFill/>
          <a:ln>
            <a:noFill/>
          </a:ln>
        </p:spPr>
      </p:pic>
      <p:pic>
        <p:nvPicPr>
          <p:cNvPr id="326" name="Google Shape;326;p39"/>
          <p:cNvPicPr preferRelativeResize="0"/>
          <p:nvPr/>
        </p:nvPicPr>
        <p:blipFill>
          <a:blip r:embed="rId4">
            <a:alphaModFix/>
          </a:blip>
          <a:stretch>
            <a:fillRect/>
          </a:stretch>
        </p:blipFill>
        <p:spPr>
          <a:xfrm>
            <a:off x="1571173" y="976750"/>
            <a:ext cx="1223078" cy="1223077"/>
          </a:xfrm>
          <a:prstGeom prst="rect">
            <a:avLst/>
          </a:prstGeom>
          <a:noFill/>
          <a:ln>
            <a:noFill/>
          </a:ln>
        </p:spPr>
      </p:pic>
      <p:pic>
        <p:nvPicPr>
          <p:cNvPr id="327" name="Google Shape;327;p39"/>
          <p:cNvPicPr preferRelativeResize="0"/>
          <p:nvPr/>
        </p:nvPicPr>
        <p:blipFill>
          <a:blip r:embed="rId5">
            <a:alphaModFix/>
          </a:blip>
          <a:stretch>
            <a:fillRect/>
          </a:stretch>
        </p:blipFill>
        <p:spPr>
          <a:xfrm>
            <a:off x="3960461" y="2853901"/>
            <a:ext cx="1223078" cy="1223077"/>
          </a:xfrm>
          <a:prstGeom prst="rect">
            <a:avLst/>
          </a:prstGeom>
          <a:noFill/>
          <a:ln>
            <a:noFill/>
          </a:ln>
        </p:spPr>
      </p:pic>
      <p:pic>
        <p:nvPicPr>
          <p:cNvPr id="328" name="Google Shape;328;p39"/>
          <p:cNvPicPr preferRelativeResize="0"/>
          <p:nvPr/>
        </p:nvPicPr>
        <p:blipFill>
          <a:blip r:embed="rId6">
            <a:alphaModFix/>
          </a:blip>
          <a:stretch>
            <a:fillRect/>
          </a:stretch>
        </p:blipFill>
        <p:spPr>
          <a:xfrm>
            <a:off x="1571173" y="2853901"/>
            <a:ext cx="1223078" cy="1223077"/>
          </a:xfrm>
          <a:prstGeom prst="rect">
            <a:avLst/>
          </a:prstGeom>
          <a:noFill/>
          <a:ln>
            <a:noFill/>
          </a:ln>
        </p:spPr>
      </p:pic>
      <p:pic>
        <p:nvPicPr>
          <p:cNvPr id="329" name="Google Shape;329;p39"/>
          <p:cNvPicPr preferRelativeResize="0"/>
          <p:nvPr/>
        </p:nvPicPr>
        <p:blipFill>
          <a:blip r:embed="rId7">
            <a:alphaModFix/>
          </a:blip>
          <a:stretch>
            <a:fillRect/>
          </a:stretch>
        </p:blipFill>
        <p:spPr>
          <a:xfrm>
            <a:off x="6345929" y="976750"/>
            <a:ext cx="1223078" cy="1223077"/>
          </a:xfrm>
          <a:prstGeom prst="rect">
            <a:avLst/>
          </a:prstGeom>
          <a:noFill/>
          <a:ln>
            <a:noFill/>
          </a:ln>
        </p:spPr>
      </p:pic>
      <p:pic>
        <p:nvPicPr>
          <p:cNvPr id="330" name="Google Shape;330;p39"/>
          <p:cNvPicPr preferRelativeResize="0"/>
          <p:nvPr/>
        </p:nvPicPr>
        <p:blipFill>
          <a:blip r:embed="rId8">
            <a:alphaModFix/>
          </a:blip>
          <a:stretch>
            <a:fillRect/>
          </a:stretch>
        </p:blipFill>
        <p:spPr>
          <a:xfrm>
            <a:off x="6345935" y="2853901"/>
            <a:ext cx="1223078" cy="1223077"/>
          </a:xfrm>
          <a:prstGeom prst="rect">
            <a:avLst/>
          </a:prstGeom>
          <a:noFill/>
          <a:ln>
            <a:noFill/>
          </a:ln>
        </p:spPr>
      </p:pic>
      <p:sp>
        <p:nvSpPr>
          <p:cNvPr id="331" name="Google Shape;331;p39"/>
          <p:cNvSpPr txBox="1"/>
          <p:nvPr>
            <p:ph idx="1"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
        <p:nvSpPr>
          <p:cNvPr id="332" name="Google Shape;332;p39"/>
          <p:cNvSpPr txBox="1"/>
          <p:nvPr/>
        </p:nvSpPr>
        <p:spPr>
          <a:xfrm>
            <a:off x="457200" y="4662725"/>
            <a:ext cx="2372100" cy="393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sz="900">
                <a:solidFill>
                  <a:srgbClr val="000000"/>
                </a:solidFill>
                <a:latin typeface="Proxima Nova"/>
                <a:ea typeface="Proxima Nova"/>
                <a:cs typeface="Proxima Nova"/>
                <a:sym typeface="Proxima Nova"/>
              </a:rPr>
              <a:t>‹#›</a:t>
            </a:fld>
            <a:r>
              <a:rPr lang="en" sz="900">
                <a:solidFill>
                  <a:srgbClr val="000000"/>
                </a:solidFill>
                <a:latin typeface="Proxima Nova"/>
                <a:ea typeface="Proxima Nova"/>
                <a:cs typeface="Proxima Nova"/>
                <a:sym typeface="Proxima Nova"/>
              </a:rPr>
              <a:t> | © 2020 General Assembly</a:t>
            </a:r>
            <a:endParaRPr sz="900">
              <a:solidFill>
                <a:srgbClr val="000000"/>
              </a:solidFill>
              <a:latin typeface="Proxima Nova"/>
              <a:ea typeface="Proxima Nova"/>
              <a:cs typeface="Proxima Nova"/>
              <a:sym typeface="Proxima Nova"/>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040" name="Shape 1040"/>
        <p:cNvGrpSpPr/>
        <p:nvPr/>
      </p:nvGrpSpPr>
      <p:grpSpPr>
        <a:xfrm>
          <a:off x="0" y="0"/>
          <a:ext cx="0" cy="0"/>
          <a:chOff x="0" y="0"/>
          <a:chExt cx="0" cy="0"/>
        </a:xfrm>
      </p:grpSpPr>
      <p:sp>
        <p:nvSpPr>
          <p:cNvPr id="1041" name="Google Shape;1041;p93"/>
          <p:cNvSpPr txBox="1"/>
          <p:nvPr>
            <p:ph idx="1" type="body"/>
          </p:nvPr>
        </p:nvSpPr>
        <p:spPr>
          <a:xfrm>
            <a:off x="979500" y="1078375"/>
            <a:ext cx="7099500" cy="363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400">
                <a:solidFill>
                  <a:schemeClr val="dk1"/>
                </a:solidFill>
              </a:rPr>
              <a:t>Overview</a:t>
            </a:r>
            <a:endParaRPr b="1" sz="1400">
              <a:solidFill>
                <a:schemeClr val="dk1"/>
              </a:solidFill>
            </a:endParaRPr>
          </a:p>
          <a:p>
            <a:pPr indent="0" lvl="0" marL="0" rtl="0" algn="l">
              <a:lnSpc>
                <a:spcPct val="115000"/>
              </a:lnSpc>
              <a:spcBef>
                <a:spcPts val="0"/>
              </a:spcBef>
              <a:spcAft>
                <a:spcPts val="0"/>
              </a:spcAft>
              <a:buNone/>
            </a:pPr>
            <a:r>
              <a:rPr lang="en" sz="1400">
                <a:solidFill>
                  <a:schemeClr val="dk1"/>
                </a:solidFill>
              </a:rPr>
              <a:t>Help students write open-ended interview questions that enable them to better understand their projects. They’ll then conduct a user interview with a classmate and be interviewed in return. </a:t>
            </a:r>
            <a:endParaRPr sz="1400"/>
          </a:p>
          <a:p>
            <a:pPr indent="0" lvl="0" marL="0" marR="0" rtl="0" algn="l">
              <a:lnSpc>
                <a:spcPct val="115000"/>
              </a:lnSpc>
              <a:spcBef>
                <a:spcPts val="1600"/>
              </a:spcBef>
              <a:spcAft>
                <a:spcPts val="0"/>
              </a:spcAft>
              <a:buNone/>
            </a:pPr>
            <a:r>
              <a:rPr b="1" lang="en" sz="1400">
                <a:solidFill>
                  <a:schemeClr val="dk1"/>
                </a:solidFill>
              </a:rPr>
              <a:t>Activities</a:t>
            </a:r>
            <a:endParaRPr b="1" sz="1400">
              <a:solidFill>
                <a:schemeClr val="dk1"/>
              </a:solidFill>
            </a:endParaRPr>
          </a:p>
          <a:p>
            <a:pPr indent="0" lvl="0" marL="0" marR="0" rtl="0" algn="l">
              <a:lnSpc>
                <a:spcPct val="115000"/>
              </a:lnSpc>
              <a:spcBef>
                <a:spcPts val="0"/>
              </a:spcBef>
              <a:spcAft>
                <a:spcPts val="0"/>
              </a:spcAft>
              <a:buNone/>
            </a:pPr>
            <a:r>
              <a:t/>
            </a:r>
            <a:endParaRPr sz="1400">
              <a:solidFill>
                <a:schemeClr val="dk1"/>
              </a:solidFill>
            </a:endParaRPr>
          </a:p>
          <a:p>
            <a:pPr indent="-317500" lvl="0" marL="457200" marR="0" rtl="0" algn="l">
              <a:lnSpc>
                <a:spcPct val="115000"/>
              </a:lnSpc>
              <a:spcBef>
                <a:spcPts val="0"/>
              </a:spcBef>
              <a:spcAft>
                <a:spcPts val="0"/>
              </a:spcAft>
              <a:buClr>
                <a:schemeClr val="dk1"/>
              </a:buClr>
              <a:buSzPts val="1400"/>
              <a:buChar char="●"/>
            </a:pPr>
            <a:r>
              <a:rPr b="1" lang="en" sz="1400">
                <a:solidFill>
                  <a:schemeClr val="dk1"/>
                </a:solidFill>
              </a:rPr>
              <a:t>Partner: </a:t>
            </a:r>
            <a:r>
              <a:rPr lang="en" sz="1400">
                <a:solidFill>
                  <a:schemeClr val="dk1"/>
                </a:solidFill>
              </a:rPr>
              <a:t>Give student pairs 20 minutes to interview each other. If time allows, do one more round of pairings so that students can have a minimum of three interviewees. </a:t>
            </a:r>
            <a:endParaRPr sz="1400">
              <a:solidFill>
                <a:schemeClr val="dk1"/>
              </a:solidFill>
            </a:endParaRPr>
          </a:p>
          <a:p>
            <a:pPr indent="-317500" lvl="0" marL="457200" marR="0" rtl="0" algn="l">
              <a:lnSpc>
                <a:spcPct val="115000"/>
              </a:lnSpc>
              <a:spcBef>
                <a:spcPts val="0"/>
              </a:spcBef>
              <a:spcAft>
                <a:spcPts val="0"/>
              </a:spcAft>
              <a:buClr>
                <a:schemeClr val="dk1"/>
              </a:buClr>
              <a:buSzPts val="1400"/>
              <a:buChar char="●"/>
            </a:pPr>
            <a:r>
              <a:rPr b="1" lang="en" sz="1400">
                <a:solidFill>
                  <a:schemeClr val="dk1"/>
                </a:solidFill>
              </a:rPr>
              <a:t>Solo:</a:t>
            </a:r>
            <a:r>
              <a:rPr lang="en" sz="1400">
                <a:solidFill>
                  <a:schemeClr val="dk1"/>
                </a:solidFill>
              </a:rPr>
              <a:t> Give students 15 minutes to debrief with their groups and synthesize their interview notes. </a:t>
            </a:r>
            <a:endParaRPr sz="1400">
              <a:solidFill>
                <a:schemeClr val="dk1"/>
              </a:solidFill>
            </a:endParaRPr>
          </a:p>
        </p:txBody>
      </p:sp>
      <p:sp>
        <p:nvSpPr>
          <p:cNvPr id="1042" name="Google Shape;1042;p93"/>
          <p:cNvSpPr txBox="1"/>
          <p:nvPr>
            <p:ph type="title"/>
          </p:nvPr>
        </p:nvSpPr>
        <p:spPr>
          <a:xfrm>
            <a:off x="979500" y="332100"/>
            <a:ext cx="7185000" cy="65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Conducting User Interviews</a:t>
            </a:r>
            <a:endParaRPr/>
          </a:p>
        </p:txBody>
      </p:sp>
      <p:sp>
        <p:nvSpPr>
          <p:cNvPr id="1043" name="Google Shape;1043;p93"/>
          <p:cNvSpPr/>
          <p:nvPr/>
        </p:nvSpPr>
        <p:spPr>
          <a:xfrm>
            <a:off x="8079000" y="58200"/>
            <a:ext cx="927000" cy="927000"/>
          </a:xfrm>
          <a:prstGeom prst="teardrop">
            <a:avLst>
              <a:gd fmla="val 100000" name="adj"/>
            </a:avLst>
          </a:prstGeom>
          <a:solidFill>
            <a:srgbClr val="017991"/>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chemeClr val="lt1"/>
                </a:solidFill>
                <a:latin typeface="Proxima Nova"/>
                <a:ea typeface="Proxima Nova"/>
                <a:cs typeface="Proxima Nova"/>
                <a:sym typeface="Proxima Nova"/>
              </a:rPr>
              <a:t>Activity + </a:t>
            </a:r>
            <a:r>
              <a:rPr b="1" lang="en" sz="1000">
                <a:solidFill>
                  <a:schemeClr val="lt1"/>
                </a:solidFill>
                <a:latin typeface="Proxima Nova"/>
                <a:ea typeface="Proxima Nova"/>
                <a:cs typeface="Proxima Nova"/>
                <a:sym typeface="Proxima Nova"/>
              </a:rPr>
              <a:t>Debrief</a:t>
            </a:r>
            <a:r>
              <a:rPr b="1" lang="en" sz="1000">
                <a:solidFill>
                  <a:schemeClr val="lt1"/>
                </a:solidFill>
                <a:latin typeface="Proxima Nova"/>
                <a:ea typeface="Proxima Nova"/>
                <a:cs typeface="Proxima Nova"/>
                <a:sym typeface="Proxima Nova"/>
              </a:rPr>
              <a:t> Guide</a:t>
            </a:r>
            <a:endParaRPr b="1" sz="1000">
              <a:solidFill>
                <a:schemeClr val="lt1"/>
              </a:solidFill>
              <a:latin typeface="Proxima Nova"/>
              <a:ea typeface="Proxima Nova"/>
              <a:cs typeface="Proxima Nova"/>
              <a:sym typeface="Proxima Nova"/>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7" name="Shape 1047"/>
        <p:cNvGrpSpPr/>
        <p:nvPr/>
      </p:nvGrpSpPr>
      <p:grpSpPr>
        <a:xfrm>
          <a:off x="0" y="0"/>
          <a:ext cx="0" cy="0"/>
          <a:chOff x="0" y="0"/>
          <a:chExt cx="0" cy="0"/>
        </a:xfrm>
      </p:grpSpPr>
      <p:sp>
        <p:nvSpPr>
          <p:cNvPr id="1048" name="Google Shape;1048;p94"/>
          <p:cNvSpPr txBox="1"/>
          <p:nvPr>
            <p:ph idx="1" type="body"/>
          </p:nvPr>
        </p:nvSpPr>
        <p:spPr>
          <a:xfrm>
            <a:off x="457200" y="1143000"/>
            <a:ext cx="4371300" cy="351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Find a partner from another team. </a:t>
            </a:r>
            <a:endParaRPr b="1">
              <a:solidFill>
                <a:schemeClr val="dk1"/>
              </a:solidFill>
            </a:endParaRPr>
          </a:p>
          <a:p>
            <a:pPr indent="-330200" lvl="0" marL="457200" rtl="0" algn="l">
              <a:spcBef>
                <a:spcPts val="1600"/>
              </a:spcBef>
              <a:spcAft>
                <a:spcPts val="0"/>
              </a:spcAft>
              <a:buClr>
                <a:schemeClr val="dk1"/>
              </a:buClr>
              <a:buSzPts val="1600"/>
              <a:buChar char="●"/>
            </a:pPr>
            <a:r>
              <a:rPr b="1" lang="en" sz="1600">
                <a:solidFill>
                  <a:schemeClr val="dk1"/>
                </a:solidFill>
              </a:rPr>
              <a:t>1</a:t>
            </a:r>
            <a:r>
              <a:rPr b="1" lang="en" sz="1600">
                <a:solidFill>
                  <a:schemeClr val="dk1"/>
                </a:solidFill>
              </a:rPr>
              <a:t>0 minutes: </a:t>
            </a:r>
            <a:r>
              <a:rPr lang="en" sz="1600">
                <a:solidFill>
                  <a:schemeClr val="dk1"/>
                </a:solidFill>
              </a:rPr>
              <a:t>Interview your partner as if they are your user using the questions you drafted. Take notes. </a:t>
            </a:r>
            <a:endParaRPr sz="1600">
              <a:solidFill>
                <a:schemeClr val="dk1"/>
              </a:solidFill>
            </a:endParaRPr>
          </a:p>
          <a:p>
            <a:pPr indent="-330200" lvl="0" marL="457200" rtl="0" algn="l">
              <a:spcBef>
                <a:spcPts val="1000"/>
              </a:spcBef>
              <a:spcAft>
                <a:spcPts val="0"/>
              </a:spcAft>
              <a:buClr>
                <a:schemeClr val="dk1"/>
              </a:buClr>
              <a:buSzPts val="1600"/>
              <a:buChar char="●"/>
            </a:pPr>
            <a:r>
              <a:rPr b="1" lang="en" sz="1600">
                <a:solidFill>
                  <a:schemeClr val="dk1"/>
                </a:solidFill>
              </a:rPr>
              <a:t>10 minutes: </a:t>
            </a:r>
            <a:r>
              <a:rPr lang="en" sz="1600">
                <a:solidFill>
                  <a:schemeClr val="dk1"/>
                </a:solidFill>
              </a:rPr>
              <a:t>Switch so that the interviewee becomes the interviewer. </a:t>
            </a:r>
            <a:endParaRPr sz="1600">
              <a:solidFill>
                <a:schemeClr val="dk1"/>
              </a:solidFill>
            </a:endParaRPr>
          </a:p>
          <a:p>
            <a:pPr indent="-330200" lvl="0" marL="457200" rtl="0" algn="l">
              <a:spcBef>
                <a:spcPts val="1000"/>
              </a:spcBef>
              <a:spcAft>
                <a:spcPts val="0"/>
              </a:spcAft>
              <a:buClr>
                <a:schemeClr val="dk1"/>
              </a:buClr>
              <a:buSzPts val="1600"/>
              <a:buChar char="●"/>
            </a:pPr>
            <a:r>
              <a:rPr b="1" lang="en" sz="1600">
                <a:solidFill>
                  <a:schemeClr val="dk1"/>
                </a:solidFill>
              </a:rPr>
              <a:t>10</a:t>
            </a:r>
            <a:r>
              <a:rPr b="1" lang="en" sz="1600">
                <a:solidFill>
                  <a:schemeClr val="dk1"/>
                </a:solidFill>
              </a:rPr>
              <a:t> minutes: </a:t>
            </a:r>
            <a:r>
              <a:rPr lang="en" sz="1600">
                <a:solidFill>
                  <a:schemeClr val="dk1"/>
                </a:solidFill>
              </a:rPr>
              <a:t>Summarize what you learned from the interviews and prepare to share with your team.</a:t>
            </a:r>
            <a:endParaRPr sz="1600">
              <a:solidFill>
                <a:schemeClr val="dk1"/>
              </a:solidFill>
            </a:endParaRPr>
          </a:p>
          <a:p>
            <a:pPr indent="0" lvl="0" marL="0" rtl="0" algn="l">
              <a:spcBef>
                <a:spcPts val="1000"/>
              </a:spcBef>
              <a:spcAft>
                <a:spcPts val="1600"/>
              </a:spcAft>
              <a:buNone/>
            </a:pPr>
            <a:r>
              <a:t/>
            </a:r>
            <a:endParaRPr b="1">
              <a:solidFill>
                <a:schemeClr val="dk1"/>
              </a:solidFill>
            </a:endParaRPr>
          </a:p>
        </p:txBody>
      </p:sp>
      <p:sp>
        <p:nvSpPr>
          <p:cNvPr id="1049" name="Google Shape;1049;p94"/>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a:t>
            </a:r>
            <a:r>
              <a:rPr lang="en"/>
              <a:t>2021</a:t>
            </a:r>
            <a:r>
              <a:rPr lang="en"/>
              <a:t> General Assembly</a:t>
            </a:r>
            <a:endParaRPr/>
          </a:p>
        </p:txBody>
      </p:sp>
      <p:sp>
        <p:nvSpPr>
          <p:cNvPr id="1050" name="Google Shape;1050;p94"/>
          <p:cNvSpPr txBox="1"/>
          <p:nvPr>
            <p:ph type="title"/>
          </p:nvPr>
        </p:nvSpPr>
        <p:spPr>
          <a:xfrm>
            <a:off x="908850" y="237038"/>
            <a:ext cx="5009400" cy="45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Interviewing Customers</a:t>
            </a:r>
            <a:endParaRPr/>
          </a:p>
        </p:txBody>
      </p:sp>
      <p:sp>
        <p:nvSpPr>
          <p:cNvPr id="1051" name="Google Shape;1051;p94"/>
          <p:cNvSpPr txBox="1"/>
          <p:nvPr>
            <p:ph idx="2" type="subTitle"/>
          </p:nvPr>
        </p:nvSpPr>
        <p:spPr>
          <a:xfrm>
            <a:off x="7003805" y="211738"/>
            <a:ext cx="1336200" cy="3288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lang="en"/>
              <a:t>30 minutes</a:t>
            </a:r>
            <a:endParaRPr/>
          </a:p>
        </p:txBody>
      </p:sp>
      <p:pic>
        <p:nvPicPr>
          <p:cNvPr id="1052" name="Google Shape;1052;p94"/>
          <p:cNvPicPr preferRelativeResize="0"/>
          <p:nvPr/>
        </p:nvPicPr>
        <p:blipFill>
          <a:blip r:embed="rId3">
            <a:alphaModFix/>
          </a:blip>
          <a:stretch>
            <a:fillRect/>
          </a:stretch>
        </p:blipFill>
        <p:spPr>
          <a:xfrm>
            <a:off x="5400250" y="1337150"/>
            <a:ext cx="3286548" cy="2054100"/>
          </a:xfrm>
          <a:prstGeom prst="rect">
            <a:avLst/>
          </a:prstGeom>
          <a:noFill/>
          <a:ln>
            <a:noFill/>
          </a:ln>
        </p:spPr>
      </p:pic>
      <p:sp>
        <p:nvSpPr>
          <p:cNvPr id="1053" name="Google Shape;1053;p94"/>
          <p:cNvSpPr txBox="1"/>
          <p:nvPr>
            <p:ph idx="3"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7" name="Shape 1057"/>
        <p:cNvGrpSpPr/>
        <p:nvPr/>
      </p:nvGrpSpPr>
      <p:grpSpPr>
        <a:xfrm>
          <a:off x="0" y="0"/>
          <a:ext cx="0" cy="0"/>
          <a:chOff x="0" y="0"/>
          <a:chExt cx="0" cy="0"/>
        </a:xfrm>
      </p:grpSpPr>
      <p:sp>
        <p:nvSpPr>
          <p:cNvPr id="1058" name="Google Shape;1058;p95"/>
          <p:cNvSpPr txBox="1"/>
          <p:nvPr>
            <p:ph idx="1" type="body"/>
          </p:nvPr>
        </p:nvSpPr>
        <p:spPr>
          <a:xfrm>
            <a:off x="457200" y="1143000"/>
            <a:ext cx="8229600" cy="293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Now that you all have had chance to interview your customers, come together as a group and discuss any insights gained from the interviews. Questions to consider: </a:t>
            </a:r>
            <a:endParaRPr sz="1600"/>
          </a:p>
          <a:p>
            <a:pPr indent="-330200" lvl="0" marL="457200" rtl="0" algn="l">
              <a:spcBef>
                <a:spcPts val="1600"/>
              </a:spcBef>
              <a:spcAft>
                <a:spcPts val="0"/>
              </a:spcAft>
              <a:buSzPts val="1600"/>
              <a:buAutoNum type="arabicPeriod"/>
            </a:pPr>
            <a:r>
              <a:rPr lang="en" sz="1600"/>
              <a:t>Do you feel like you asked the right questions? </a:t>
            </a:r>
            <a:endParaRPr sz="1600"/>
          </a:p>
          <a:p>
            <a:pPr indent="-330200" lvl="0" marL="457200" rtl="0" algn="l">
              <a:spcBef>
                <a:spcPts val="1000"/>
              </a:spcBef>
              <a:spcAft>
                <a:spcPts val="0"/>
              </a:spcAft>
              <a:buSzPts val="1600"/>
              <a:buAutoNum type="arabicPeriod"/>
            </a:pPr>
            <a:r>
              <a:rPr lang="en" sz="1600"/>
              <a:t>What might you change about the questions?</a:t>
            </a:r>
            <a:endParaRPr sz="1600"/>
          </a:p>
          <a:p>
            <a:pPr indent="-330200" lvl="0" marL="457200" rtl="0" algn="l">
              <a:spcBef>
                <a:spcPts val="1000"/>
              </a:spcBef>
              <a:spcAft>
                <a:spcPts val="0"/>
              </a:spcAft>
              <a:buSzPts val="1600"/>
              <a:buAutoNum type="arabicPeriod"/>
            </a:pPr>
            <a:r>
              <a:rPr lang="en" sz="1600"/>
              <a:t>Do you feel the questions mapped well to your assumptions?</a:t>
            </a:r>
            <a:endParaRPr sz="1600"/>
          </a:p>
          <a:p>
            <a:pPr indent="-330200" lvl="0" marL="457200" rtl="0" algn="l">
              <a:spcBef>
                <a:spcPts val="1000"/>
              </a:spcBef>
              <a:spcAft>
                <a:spcPts val="0"/>
              </a:spcAft>
              <a:buSzPts val="1600"/>
              <a:buAutoNum type="arabicPeriod"/>
            </a:pPr>
            <a:r>
              <a:rPr lang="en" sz="1600"/>
              <a:t>What do you think would be the next steps after interviewing? </a:t>
            </a:r>
            <a:endParaRPr sz="1600"/>
          </a:p>
          <a:p>
            <a:pPr indent="-330200" lvl="0" marL="457200" rtl="0" algn="l">
              <a:spcBef>
                <a:spcPts val="1000"/>
              </a:spcBef>
              <a:spcAft>
                <a:spcPts val="0"/>
              </a:spcAft>
              <a:buSzPts val="1600"/>
              <a:buAutoNum type="arabicPeriod"/>
            </a:pPr>
            <a:r>
              <a:rPr lang="en" sz="1600"/>
              <a:t>Was there anything surprising? </a:t>
            </a:r>
            <a:endParaRPr sz="1600"/>
          </a:p>
          <a:p>
            <a:pPr indent="0" lvl="0" marL="457200" rtl="0" algn="l">
              <a:spcBef>
                <a:spcPts val="1000"/>
              </a:spcBef>
              <a:spcAft>
                <a:spcPts val="1600"/>
              </a:spcAft>
              <a:buNone/>
            </a:pPr>
            <a:r>
              <a:rPr lang="en"/>
              <a:t> </a:t>
            </a:r>
            <a:endParaRPr/>
          </a:p>
        </p:txBody>
      </p:sp>
      <p:sp>
        <p:nvSpPr>
          <p:cNvPr id="1059" name="Google Shape;1059;p95"/>
          <p:cNvSpPr txBox="1"/>
          <p:nvPr>
            <p:ph type="title"/>
          </p:nvPr>
        </p:nvSpPr>
        <p:spPr>
          <a:xfrm>
            <a:off x="908850" y="237038"/>
            <a:ext cx="5009400" cy="45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Interview Debrief</a:t>
            </a:r>
            <a:endParaRPr/>
          </a:p>
        </p:txBody>
      </p:sp>
      <p:sp>
        <p:nvSpPr>
          <p:cNvPr id="1060" name="Google Shape;1060;p95"/>
          <p:cNvSpPr txBox="1"/>
          <p:nvPr>
            <p:ph idx="2" type="subTitle"/>
          </p:nvPr>
        </p:nvSpPr>
        <p:spPr>
          <a:xfrm>
            <a:off x="7003805" y="211738"/>
            <a:ext cx="1336200" cy="3288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lang="en">
                <a:solidFill>
                  <a:srgbClr val="FFFFFF"/>
                </a:solidFill>
              </a:rPr>
              <a:t>15 minutes </a:t>
            </a:r>
            <a:endParaRPr>
              <a:solidFill>
                <a:srgbClr val="FFFFFF"/>
              </a:solidFill>
            </a:endParaRPr>
          </a:p>
        </p:txBody>
      </p:sp>
      <p:sp>
        <p:nvSpPr>
          <p:cNvPr id="1061" name="Google Shape;1061;p95"/>
          <p:cNvSpPr txBox="1"/>
          <p:nvPr>
            <p:ph idx="3"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
        <p:nvSpPr>
          <p:cNvPr id="1062" name="Google Shape;1062;p95"/>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2021 General Assembly</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6" name="Shape 1066"/>
        <p:cNvGrpSpPr/>
        <p:nvPr/>
      </p:nvGrpSpPr>
      <p:grpSpPr>
        <a:xfrm>
          <a:off x="0" y="0"/>
          <a:ext cx="0" cy="0"/>
          <a:chOff x="0" y="0"/>
          <a:chExt cx="0" cy="0"/>
        </a:xfrm>
      </p:grpSpPr>
      <p:sp>
        <p:nvSpPr>
          <p:cNvPr id="1067" name="Google Shape;1067;p96"/>
          <p:cNvSpPr txBox="1"/>
          <p:nvPr>
            <p:ph type="title"/>
          </p:nvPr>
        </p:nvSpPr>
        <p:spPr>
          <a:xfrm>
            <a:off x="457200" y="1983900"/>
            <a:ext cx="2790600" cy="117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Lunch! </a:t>
            </a:r>
            <a:endParaRPr/>
          </a:p>
        </p:txBody>
      </p:sp>
      <p:sp>
        <p:nvSpPr>
          <p:cNvPr id="1068" name="Google Shape;1068;p96"/>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2021 General Assembly</a:t>
            </a:r>
            <a:endParaRPr/>
          </a:p>
        </p:txBody>
      </p:sp>
      <p:sp>
        <p:nvSpPr>
          <p:cNvPr id="1069" name="Google Shape;1069;p96"/>
          <p:cNvSpPr txBox="1"/>
          <p:nvPr>
            <p:ph idx="1" type="body"/>
          </p:nvPr>
        </p:nvSpPr>
        <p:spPr>
          <a:xfrm>
            <a:off x="4572000" y="4712925"/>
            <a:ext cx="36918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t/>
            </a:r>
            <a:endParaRPr/>
          </a:p>
        </p:txBody>
      </p:sp>
      <p:pic>
        <p:nvPicPr>
          <p:cNvPr id="1070" name="Google Shape;1070;p96"/>
          <p:cNvPicPr preferRelativeResize="0"/>
          <p:nvPr/>
        </p:nvPicPr>
        <p:blipFill>
          <a:blip r:embed="rId3">
            <a:alphaModFix/>
          </a:blip>
          <a:stretch>
            <a:fillRect/>
          </a:stretch>
        </p:blipFill>
        <p:spPr>
          <a:xfrm>
            <a:off x="3304649" y="1096625"/>
            <a:ext cx="3405075" cy="2883650"/>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4" name="Shape 1074"/>
        <p:cNvGrpSpPr/>
        <p:nvPr/>
      </p:nvGrpSpPr>
      <p:grpSpPr>
        <a:xfrm>
          <a:off x="0" y="0"/>
          <a:ext cx="0" cy="0"/>
          <a:chOff x="0" y="0"/>
          <a:chExt cx="0" cy="0"/>
        </a:xfrm>
      </p:grpSpPr>
      <p:sp>
        <p:nvSpPr>
          <p:cNvPr id="1075" name="Google Shape;1075;p97"/>
          <p:cNvSpPr txBox="1"/>
          <p:nvPr/>
        </p:nvSpPr>
        <p:spPr>
          <a:xfrm>
            <a:off x="4340375" y="3309400"/>
            <a:ext cx="1218000" cy="911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n" sz="1500">
                <a:solidFill>
                  <a:srgbClr val="FFFFFF"/>
                </a:solidFill>
                <a:latin typeface="Proxima Nova"/>
                <a:ea typeface="Proxima Nova"/>
                <a:cs typeface="Proxima Nova"/>
                <a:sym typeface="Proxima Nova"/>
              </a:rPr>
              <a:t>Analyzing Data </a:t>
            </a:r>
            <a:endParaRPr b="1" sz="1500">
              <a:solidFill>
                <a:srgbClr val="FFFFFF"/>
              </a:solidFill>
              <a:latin typeface="Proxima Nova"/>
              <a:ea typeface="Proxima Nova"/>
              <a:cs typeface="Proxima Nova"/>
              <a:sym typeface="Proxima Nova"/>
            </a:endParaRPr>
          </a:p>
        </p:txBody>
      </p:sp>
      <p:sp>
        <p:nvSpPr>
          <p:cNvPr id="1076" name="Google Shape;1076;p97"/>
          <p:cNvSpPr txBox="1"/>
          <p:nvPr>
            <p:ph type="title"/>
          </p:nvPr>
        </p:nvSpPr>
        <p:spPr>
          <a:xfrm>
            <a:off x="455225" y="1777050"/>
            <a:ext cx="7551900" cy="158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Analyzing Data</a:t>
            </a:r>
            <a:endParaRPr/>
          </a:p>
        </p:txBody>
      </p:sp>
      <p:sp>
        <p:nvSpPr>
          <p:cNvPr id="1077" name="Google Shape;1077;p97"/>
          <p:cNvSpPr txBox="1"/>
          <p:nvPr>
            <p:ph idx="1" type="subTitle"/>
          </p:nvPr>
        </p:nvSpPr>
        <p:spPr>
          <a:xfrm>
            <a:off x="502325" y="1221643"/>
            <a:ext cx="7457700" cy="411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Product Management Bootcamp </a:t>
            </a:r>
            <a:endParaRPr/>
          </a:p>
        </p:txBody>
      </p:sp>
      <p:sp>
        <p:nvSpPr>
          <p:cNvPr id="1078" name="Google Shape;1078;p97"/>
          <p:cNvSpPr txBox="1"/>
          <p:nvPr/>
        </p:nvSpPr>
        <p:spPr>
          <a:xfrm>
            <a:off x="278810" y="3309388"/>
            <a:ext cx="1472700" cy="911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n" sz="1500">
                <a:solidFill>
                  <a:srgbClr val="FFFFFF"/>
                </a:solidFill>
                <a:latin typeface="Proxima Nova"/>
                <a:ea typeface="Proxima Nova"/>
                <a:cs typeface="Proxima Nova"/>
                <a:sym typeface="Proxima Nova"/>
              </a:rPr>
              <a:t>Products and Product Managers</a:t>
            </a:r>
            <a:endParaRPr sz="1500">
              <a:solidFill>
                <a:srgbClr val="FFFFFF"/>
              </a:solidFill>
              <a:latin typeface="Proxima Nova"/>
              <a:ea typeface="Proxima Nova"/>
              <a:cs typeface="Proxima Nova"/>
              <a:sym typeface="Proxima Nova"/>
            </a:endParaRPr>
          </a:p>
        </p:txBody>
      </p:sp>
      <p:sp>
        <p:nvSpPr>
          <p:cNvPr id="1079" name="Google Shape;1079;p97"/>
          <p:cNvSpPr txBox="1"/>
          <p:nvPr/>
        </p:nvSpPr>
        <p:spPr>
          <a:xfrm>
            <a:off x="6701540" y="3309388"/>
            <a:ext cx="1218000" cy="91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1500">
                <a:solidFill>
                  <a:srgbClr val="FFFFFF"/>
                </a:solidFill>
                <a:latin typeface="Proxima Nova"/>
                <a:ea typeface="Proxima Nova"/>
                <a:cs typeface="Proxima Nova"/>
                <a:sym typeface="Proxima Nova"/>
              </a:rPr>
              <a:t>Choosing the Right MVP</a:t>
            </a:r>
            <a:endParaRPr sz="1500">
              <a:solidFill>
                <a:srgbClr val="FFFFFF"/>
              </a:solidFill>
              <a:latin typeface="Proxima Nova"/>
              <a:ea typeface="Proxima Nova"/>
              <a:cs typeface="Proxima Nova"/>
              <a:sym typeface="Proxima Nova"/>
            </a:endParaRPr>
          </a:p>
          <a:p>
            <a:pPr indent="0" lvl="0" marL="0" rtl="0" algn="ctr">
              <a:lnSpc>
                <a:spcPct val="100000"/>
              </a:lnSpc>
              <a:spcBef>
                <a:spcPts val="1600"/>
              </a:spcBef>
              <a:spcAft>
                <a:spcPts val="1600"/>
              </a:spcAft>
              <a:buNone/>
            </a:pPr>
            <a:r>
              <a:t/>
            </a:r>
            <a:endParaRPr>
              <a:solidFill>
                <a:srgbClr val="FFFFFF"/>
              </a:solidFill>
              <a:latin typeface="Proxima Nova"/>
              <a:ea typeface="Proxima Nova"/>
              <a:cs typeface="Proxima Nova"/>
              <a:sym typeface="Proxima Nova"/>
            </a:endParaRPr>
          </a:p>
        </p:txBody>
      </p:sp>
      <p:sp>
        <p:nvSpPr>
          <p:cNvPr id="1080" name="Google Shape;1080;p97"/>
          <p:cNvSpPr txBox="1"/>
          <p:nvPr/>
        </p:nvSpPr>
        <p:spPr>
          <a:xfrm>
            <a:off x="2166502" y="3309400"/>
            <a:ext cx="1472700" cy="911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n" sz="1500">
                <a:solidFill>
                  <a:srgbClr val="FFFFFF"/>
                </a:solidFill>
                <a:latin typeface="Proxima Nova"/>
                <a:ea typeface="Proxima Nova"/>
                <a:cs typeface="Proxima Nova"/>
                <a:sym typeface="Proxima Nova"/>
              </a:rPr>
              <a:t>Foundational Market Research </a:t>
            </a:r>
            <a:endParaRPr sz="1500">
              <a:solidFill>
                <a:srgbClr val="FFFFFF"/>
              </a:solidFill>
              <a:latin typeface="Proxima Nova"/>
              <a:ea typeface="Proxima Nova"/>
              <a:cs typeface="Proxima Nova"/>
              <a:sym typeface="Proxima Nova"/>
            </a:endParaRPr>
          </a:p>
        </p:txBody>
      </p:sp>
      <p:grpSp>
        <p:nvGrpSpPr>
          <p:cNvPr id="1081" name="Google Shape;1081;p97"/>
          <p:cNvGrpSpPr/>
          <p:nvPr/>
        </p:nvGrpSpPr>
        <p:grpSpPr>
          <a:xfrm>
            <a:off x="730201" y="2946200"/>
            <a:ext cx="6464700" cy="238950"/>
            <a:chOff x="730201" y="2946200"/>
            <a:chExt cx="6464700" cy="238950"/>
          </a:xfrm>
        </p:grpSpPr>
        <p:cxnSp>
          <p:nvCxnSpPr>
            <p:cNvPr id="1082" name="Google Shape;1082;p97"/>
            <p:cNvCxnSpPr>
              <a:stCxn id="1083" idx="6"/>
            </p:cNvCxnSpPr>
            <p:nvPr/>
          </p:nvCxnSpPr>
          <p:spPr>
            <a:xfrm>
              <a:off x="961501" y="3061850"/>
              <a:ext cx="6233400" cy="15300"/>
            </a:xfrm>
            <a:prstGeom prst="straightConnector1">
              <a:avLst/>
            </a:prstGeom>
            <a:noFill/>
            <a:ln cap="flat" cmpd="sng" w="28575">
              <a:solidFill>
                <a:schemeClr val="accent1"/>
              </a:solidFill>
              <a:prstDash val="solid"/>
              <a:round/>
              <a:headEnd len="med" w="med" type="none"/>
              <a:tailEnd len="med" w="med" type="none"/>
            </a:ln>
          </p:spPr>
        </p:cxnSp>
        <p:sp>
          <p:nvSpPr>
            <p:cNvPr id="1084" name="Google Shape;1084;p97"/>
            <p:cNvSpPr/>
            <p:nvPr/>
          </p:nvSpPr>
          <p:spPr>
            <a:xfrm>
              <a:off x="4844201" y="2953850"/>
              <a:ext cx="231300" cy="231300"/>
            </a:xfrm>
            <a:prstGeom prst="ellipse">
              <a:avLst/>
            </a:prstGeom>
            <a:solidFill>
              <a:schemeClr val="accent2"/>
            </a:solid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97"/>
            <p:cNvSpPr/>
            <p:nvPr/>
          </p:nvSpPr>
          <p:spPr>
            <a:xfrm>
              <a:off x="730201" y="2946200"/>
              <a:ext cx="231300" cy="231300"/>
            </a:xfrm>
            <a:prstGeom prst="ellipse">
              <a:avLst/>
            </a:prstGeom>
            <a:solidFill>
              <a:schemeClr val="accent1"/>
            </a:solid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85" name="Google Shape;1085;p97"/>
          <p:cNvSpPr/>
          <p:nvPr/>
        </p:nvSpPr>
        <p:spPr>
          <a:xfrm>
            <a:off x="7194901" y="2946200"/>
            <a:ext cx="231300" cy="231300"/>
          </a:xfrm>
          <a:prstGeom prst="ellipse">
            <a:avLst/>
          </a:prstGeom>
          <a:solidFill>
            <a:schemeClr val="accent1"/>
          </a:solid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97"/>
          <p:cNvSpPr/>
          <p:nvPr/>
        </p:nvSpPr>
        <p:spPr>
          <a:xfrm>
            <a:off x="2787201" y="2946200"/>
            <a:ext cx="231300" cy="231300"/>
          </a:xfrm>
          <a:prstGeom prst="ellipse">
            <a:avLst/>
          </a:prstGeom>
          <a:solidFill>
            <a:schemeClr val="accent1"/>
          </a:solid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0" name="Shape 1090"/>
        <p:cNvGrpSpPr/>
        <p:nvPr/>
      </p:nvGrpSpPr>
      <p:grpSpPr>
        <a:xfrm>
          <a:off x="0" y="0"/>
          <a:ext cx="0" cy="0"/>
          <a:chOff x="0" y="0"/>
          <a:chExt cx="0" cy="0"/>
        </a:xfrm>
      </p:grpSpPr>
      <p:sp>
        <p:nvSpPr>
          <p:cNvPr id="1091" name="Google Shape;1091;p98"/>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t>What’s Coming</a:t>
            </a:r>
            <a:endParaRPr/>
          </a:p>
        </p:txBody>
      </p:sp>
      <p:pic>
        <p:nvPicPr>
          <p:cNvPr id="1092" name="Google Shape;1092;p98"/>
          <p:cNvPicPr preferRelativeResize="0"/>
          <p:nvPr/>
        </p:nvPicPr>
        <p:blipFill>
          <a:blip r:embed="rId3">
            <a:alphaModFix/>
          </a:blip>
          <a:stretch>
            <a:fillRect/>
          </a:stretch>
        </p:blipFill>
        <p:spPr>
          <a:xfrm>
            <a:off x="5941600" y="1199150"/>
            <a:ext cx="2745199" cy="2745199"/>
          </a:xfrm>
          <a:prstGeom prst="rect">
            <a:avLst/>
          </a:prstGeom>
          <a:noFill/>
          <a:ln>
            <a:noFill/>
          </a:ln>
        </p:spPr>
      </p:pic>
      <p:sp>
        <p:nvSpPr>
          <p:cNvPr id="1093" name="Google Shape;1093;p98"/>
          <p:cNvSpPr txBox="1"/>
          <p:nvPr/>
        </p:nvSpPr>
        <p:spPr>
          <a:xfrm>
            <a:off x="457200" y="4662725"/>
            <a:ext cx="2372100" cy="393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sz="900">
                <a:solidFill>
                  <a:srgbClr val="000000"/>
                </a:solidFill>
                <a:latin typeface="Proxima Nova"/>
                <a:ea typeface="Proxima Nova"/>
                <a:cs typeface="Proxima Nova"/>
                <a:sym typeface="Proxima Nova"/>
              </a:rPr>
              <a:t>‹#›</a:t>
            </a:fld>
            <a:r>
              <a:rPr lang="en" sz="900">
                <a:solidFill>
                  <a:srgbClr val="000000"/>
                </a:solidFill>
                <a:latin typeface="Proxima Nova"/>
                <a:ea typeface="Proxima Nova"/>
                <a:cs typeface="Proxima Nova"/>
                <a:sym typeface="Proxima Nova"/>
              </a:rPr>
              <a:t> | © </a:t>
            </a:r>
            <a:r>
              <a:rPr lang="en" sz="900">
                <a:latin typeface="Proxima Nova"/>
                <a:ea typeface="Proxima Nova"/>
                <a:cs typeface="Proxima Nova"/>
                <a:sym typeface="Proxima Nova"/>
              </a:rPr>
              <a:t>2021</a:t>
            </a:r>
            <a:r>
              <a:rPr lang="en" sz="900">
                <a:solidFill>
                  <a:srgbClr val="000000"/>
                </a:solidFill>
                <a:latin typeface="Proxima Nova"/>
                <a:ea typeface="Proxima Nova"/>
                <a:cs typeface="Proxima Nova"/>
                <a:sym typeface="Proxima Nova"/>
              </a:rPr>
              <a:t> General Assembly</a:t>
            </a:r>
            <a:endParaRPr sz="900">
              <a:solidFill>
                <a:srgbClr val="000000"/>
              </a:solidFill>
              <a:latin typeface="Proxima Nova"/>
              <a:ea typeface="Proxima Nova"/>
              <a:cs typeface="Proxima Nova"/>
              <a:sym typeface="Proxima Nova"/>
            </a:endParaRPr>
          </a:p>
        </p:txBody>
      </p:sp>
      <p:sp>
        <p:nvSpPr>
          <p:cNvPr id="1094" name="Google Shape;1094;p98"/>
          <p:cNvSpPr txBox="1"/>
          <p:nvPr>
            <p:ph idx="1" type="body"/>
          </p:nvPr>
        </p:nvSpPr>
        <p:spPr>
          <a:xfrm>
            <a:off x="457200" y="1143000"/>
            <a:ext cx="5125500" cy="29379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Char char="●"/>
            </a:pPr>
            <a:r>
              <a:rPr lang="en">
                <a:solidFill>
                  <a:schemeClr val="dk1"/>
                </a:solidFill>
              </a:rPr>
              <a:t>Translate hypothesis to features within a product. </a:t>
            </a:r>
            <a:endParaRPr>
              <a:solidFill>
                <a:schemeClr val="dk1"/>
              </a:solidFill>
            </a:endParaRPr>
          </a:p>
          <a:p>
            <a:pPr indent="-342900" lvl="0" marL="457200" rtl="0" algn="l">
              <a:spcBef>
                <a:spcPts val="1000"/>
              </a:spcBef>
              <a:spcAft>
                <a:spcPts val="0"/>
              </a:spcAft>
              <a:buClr>
                <a:schemeClr val="dk1"/>
              </a:buClr>
              <a:buSzPts val="1800"/>
              <a:buChar char="●"/>
            </a:pPr>
            <a:r>
              <a:rPr lang="en">
                <a:solidFill>
                  <a:schemeClr val="dk1"/>
                </a:solidFill>
              </a:rPr>
              <a:t>Utilize affinity mapping methods to validate findings in a real-world business problem.</a:t>
            </a:r>
            <a:endParaRPr>
              <a:solidFill>
                <a:schemeClr val="dk1"/>
              </a:solidFill>
            </a:endParaRPr>
          </a:p>
          <a:p>
            <a:pPr indent="0" lvl="0" marL="0" rtl="0" algn="l">
              <a:spcBef>
                <a:spcPts val="1000"/>
              </a:spcBef>
              <a:spcAft>
                <a:spcPts val="0"/>
              </a:spcAft>
              <a:buClr>
                <a:schemeClr val="dk1"/>
              </a:buClr>
              <a:buSzPts val="1100"/>
              <a:buFont typeface="Arial"/>
              <a:buNone/>
            </a:pPr>
            <a:r>
              <a:t/>
            </a:r>
            <a:endParaRPr>
              <a:solidFill>
                <a:schemeClr val="dk1"/>
              </a:solidFill>
            </a:endParaRPr>
          </a:p>
          <a:p>
            <a:pPr indent="0" lvl="0" marL="0" rtl="0" algn="l">
              <a:spcBef>
                <a:spcPts val="1000"/>
              </a:spcBef>
              <a:spcAft>
                <a:spcPts val="1000"/>
              </a:spcAft>
              <a:buNone/>
            </a:pPr>
            <a:r>
              <a:t/>
            </a:r>
            <a:endParaRPr>
              <a:solidFill>
                <a:schemeClr val="dk1"/>
              </a:solidFill>
            </a:endParaRPr>
          </a:p>
        </p:txBody>
      </p:sp>
      <p:sp>
        <p:nvSpPr>
          <p:cNvPr id="1095" name="Google Shape;1095;p98"/>
          <p:cNvSpPr txBox="1"/>
          <p:nvPr>
            <p:ph idx="2"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9" name="Shape 1099"/>
        <p:cNvGrpSpPr/>
        <p:nvPr/>
      </p:nvGrpSpPr>
      <p:grpSpPr>
        <a:xfrm>
          <a:off x="0" y="0"/>
          <a:ext cx="0" cy="0"/>
          <a:chOff x="0" y="0"/>
          <a:chExt cx="0" cy="0"/>
        </a:xfrm>
      </p:grpSpPr>
      <p:sp>
        <p:nvSpPr>
          <p:cNvPr id="1100" name="Google Shape;1100;p99"/>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2021 General Assembly</a:t>
            </a:r>
            <a:endParaRPr/>
          </a:p>
        </p:txBody>
      </p:sp>
      <p:sp>
        <p:nvSpPr>
          <p:cNvPr id="1101" name="Google Shape;1101;p99"/>
          <p:cNvSpPr txBox="1"/>
          <p:nvPr>
            <p:ph idx="4294967295" type="body"/>
          </p:nvPr>
        </p:nvSpPr>
        <p:spPr>
          <a:xfrm>
            <a:off x="457200" y="1143000"/>
            <a:ext cx="4342200" cy="2943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Once you’ve gathered your research, it’s time to put it to work.</a:t>
            </a:r>
            <a:endParaRPr b="1">
              <a:solidFill>
                <a:schemeClr val="dk1"/>
              </a:solidFill>
            </a:endParaRPr>
          </a:p>
          <a:p>
            <a:pPr indent="0" lvl="0" marL="0" rtl="0" algn="l">
              <a:spcBef>
                <a:spcPts val="1600"/>
              </a:spcBef>
              <a:spcAft>
                <a:spcPts val="0"/>
              </a:spcAft>
              <a:buNone/>
            </a:pPr>
            <a:r>
              <a:rPr lang="en">
                <a:solidFill>
                  <a:schemeClr val="dk1"/>
                </a:solidFill>
              </a:rPr>
              <a:t>Look for</a:t>
            </a:r>
            <a:r>
              <a:rPr b="1" lang="en">
                <a:solidFill>
                  <a:schemeClr val="dk1"/>
                </a:solidFill>
              </a:rPr>
              <a:t> themes and trends </a:t>
            </a:r>
            <a:r>
              <a:rPr lang="en">
                <a:solidFill>
                  <a:schemeClr val="dk1"/>
                </a:solidFill>
              </a:rPr>
              <a:t>that will</a:t>
            </a:r>
            <a:br>
              <a:rPr lang="en">
                <a:solidFill>
                  <a:schemeClr val="dk1"/>
                </a:solidFill>
              </a:rPr>
            </a:br>
            <a:r>
              <a:rPr lang="en">
                <a:solidFill>
                  <a:schemeClr val="dk1"/>
                </a:solidFill>
              </a:rPr>
              <a:t>help you make decisions:</a:t>
            </a:r>
            <a:endParaRPr>
              <a:solidFill>
                <a:schemeClr val="dk1"/>
              </a:solidFill>
            </a:endParaRPr>
          </a:p>
          <a:p>
            <a:pPr indent="-330200" lvl="1" marL="914400" rtl="0" algn="l">
              <a:spcBef>
                <a:spcPts val="1600"/>
              </a:spcBef>
              <a:spcAft>
                <a:spcPts val="0"/>
              </a:spcAft>
              <a:buClr>
                <a:schemeClr val="dk1"/>
              </a:buClr>
              <a:buSzPts val="1600"/>
              <a:buChar char="○"/>
            </a:pPr>
            <a:r>
              <a:rPr lang="en">
                <a:solidFill>
                  <a:schemeClr val="dk1"/>
                </a:solidFill>
              </a:rPr>
              <a:t>Customer pain points</a:t>
            </a:r>
            <a:endParaRPr>
              <a:solidFill>
                <a:schemeClr val="dk1"/>
              </a:solidFill>
            </a:endParaRPr>
          </a:p>
          <a:p>
            <a:pPr indent="-330200" lvl="1" marL="914400" rtl="0" algn="l">
              <a:spcBef>
                <a:spcPts val="0"/>
              </a:spcBef>
              <a:spcAft>
                <a:spcPts val="0"/>
              </a:spcAft>
              <a:buClr>
                <a:schemeClr val="dk1"/>
              </a:buClr>
              <a:buSzPts val="1600"/>
              <a:buChar char="○"/>
            </a:pPr>
            <a:r>
              <a:rPr lang="en">
                <a:solidFill>
                  <a:schemeClr val="dk1"/>
                </a:solidFill>
              </a:rPr>
              <a:t>Insights on customer interest</a:t>
            </a:r>
            <a:endParaRPr>
              <a:solidFill>
                <a:schemeClr val="dk1"/>
              </a:solidFill>
            </a:endParaRPr>
          </a:p>
          <a:p>
            <a:pPr indent="-330200" lvl="1" marL="914400" rtl="0" algn="l">
              <a:spcBef>
                <a:spcPts val="0"/>
              </a:spcBef>
              <a:spcAft>
                <a:spcPts val="0"/>
              </a:spcAft>
              <a:buClr>
                <a:schemeClr val="dk1"/>
              </a:buClr>
              <a:buSzPts val="1600"/>
              <a:buChar char="○"/>
            </a:pPr>
            <a:r>
              <a:rPr lang="en">
                <a:solidFill>
                  <a:schemeClr val="dk1"/>
                </a:solidFill>
              </a:rPr>
              <a:t>Switching cost </a:t>
            </a:r>
            <a:endParaRPr>
              <a:solidFill>
                <a:schemeClr val="dk1"/>
              </a:solidFill>
            </a:endParaRPr>
          </a:p>
          <a:p>
            <a:pPr indent="-330200" lvl="1" marL="914400" rtl="0" algn="l">
              <a:spcBef>
                <a:spcPts val="0"/>
              </a:spcBef>
              <a:spcAft>
                <a:spcPts val="0"/>
              </a:spcAft>
              <a:buClr>
                <a:schemeClr val="dk1"/>
              </a:buClr>
              <a:buSzPts val="1600"/>
              <a:buChar char="○"/>
            </a:pPr>
            <a:r>
              <a:rPr lang="en">
                <a:solidFill>
                  <a:schemeClr val="dk1"/>
                </a:solidFill>
              </a:rPr>
              <a:t>Buying power </a:t>
            </a:r>
            <a:endParaRPr>
              <a:solidFill>
                <a:schemeClr val="dk1"/>
              </a:solidFill>
            </a:endParaRPr>
          </a:p>
          <a:p>
            <a:pPr indent="0" lvl="0" marL="0" rtl="0" algn="l">
              <a:spcBef>
                <a:spcPts val="0"/>
              </a:spcBef>
              <a:spcAft>
                <a:spcPts val="0"/>
              </a:spcAft>
              <a:buNone/>
            </a:pPr>
            <a:r>
              <a:t/>
            </a:r>
            <a:endParaRPr b="1" sz="1800"/>
          </a:p>
        </p:txBody>
      </p:sp>
      <p:sp>
        <p:nvSpPr>
          <p:cNvPr id="1102" name="Google Shape;1102;p99"/>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Do We Do With All of Our Data?</a:t>
            </a:r>
            <a:endParaRPr/>
          </a:p>
          <a:p>
            <a:pPr indent="0" lvl="0" marL="0" rtl="0" algn="l">
              <a:spcBef>
                <a:spcPts val="0"/>
              </a:spcBef>
              <a:spcAft>
                <a:spcPts val="0"/>
              </a:spcAft>
              <a:buNone/>
            </a:pPr>
            <a:r>
              <a:t/>
            </a:r>
            <a:endParaRPr/>
          </a:p>
        </p:txBody>
      </p:sp>
      <p:pic>
        <p:nvPicPr>
          <p:cNvPr id="1103" name="Google Shape;1103;p99"/>
          <p:cNvPicPr preferRelativeResize="0"/>
          <p:nvPr/>
        </p:nvPicPr>
        <p:blipFill>
          <a:blip r:embed="rId3">
            <a:alphaModFix/>
          </a:blip>
          <a:stretch>
            <a:fillRect/>
          </a:stretch>
        </p:blipFill>
        <p:spPr>
          <a:xfrm>
            <a:off x="4965375" y="1314625"/>
            <a:ext cx="3721425" cy="2325900"/>
          </a:xfrm>
          <a:prstGeom prst="rect">
            <a:avLst/>
          </a:prstGeom>
          <a:noFill/>
          <a:ln>
            <a:noFill/>
          </a:ln>
        </p:spPr>
      </p:pic>
      <p:sp>
        <p:nvSpPr>
          <p:cNvPr id="1104" name="Google Shape;1104;p99"/>
          <p:cNvSpPr txBox="1"/>
          <p:nvPr>
            <p:ph idx="1"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8" name="Shape 1108"/>
        <p:cNvGrpSpPr/>
        <p:nvPr/>
      </p:nvGrpSpPr>
      <p:grpSpPr>
        <a:xfrm>
          <a:off x="0" y="0"/>
          <a:ext cx="0" cy="0"/>
          <a:chOff x="0" y="0"/>
          <a:chExt cx="0" cy="0"/>
        </a:xfrm>
      </p:grpSpPr>
      <p:sp>
        <p:nvSpPr>
          <p:cNvPr id="1109" name="Google Shape;1109;p100"/>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Synthesizing Data With Affinity Mapping</a:t>
            </a:r>
            <a:endParaRPr/>
          </a:p>
        </p:txBody>
      </p:sp>
      <p:sp>
        <p:nvSpPr>
          <p:cNvPr id="1110" name="Google Shape;1110;p100"/>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2021 General Assembly</a:t>
            </a:r>
            <a:endParaRPr/>
          </a:p>
        </p:txBody>
      </p:sp>
      <p:pic>
        <p:nvPicPr>
          <p:cNvPr id="1111" name="Google Shape;1111;p100"/>
          <p:cNvPicPr preferRelativeResize="0"/>
          <p:nvPr/>
        </p:nvPicPr>
        <p:blipFill rotWithShape="1">
          <a:blip r:embed="rId3">
            <a:alphaModFix/>
          </a:blip>
          <a:srcRect b="0" l="0" r="38049" t="0"/>
          <a:stretch/>
        </p:blipFill>
        <p:spPr>
          <a:xfrm>
            <a:off x="4431687" y="1239875"/>
            <a:ext cx="4255125" cy="2844750"/>
          </a:xfrm>
          <a:prstGeom prst="rect">
            <a:avLst/>
          </a:prstGeom>
          <a:noFill/>
          <a:ln cap="flat" cmpd="sng" w="38100">
            <a:solidFill>
              <a:srgbClr val="FFFFFF"/>
            </a:solidFill>
            <a:prstDash val="solid"/>
            <a:round/>
            <a:headEnd len="sm" w="sm" type="none"/>
            <a:tailEnd len="sm" w="sm" type="none"/>
          </a:ln>
        </p:spPr>
      </p:pic>
      <p:sp>
        <p:nvSpPr>
          <p:cNvPr id="1112" name="Google Shape;1112;p100"/>
          <p:cNvSpPr txBox="1"/>
          <p:nvPr>
            <p:ph idx="1" type="body"/>
          </p:nvPr>
        </p:nvSpPr>
        <p:spPr>
          <a:xfrm>
            <a:off x="457200" y="1371600"/>
            <a:ext cx="3456300" cy="29379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n">
                <a:solidFill>
                  <a:schemeClr val="dk1"/>
                </a:solidFill>
                <a:highlight>
                  <a:schemeClr val="accent2"/>
                </a:highlight>
              </a:rPr>
              <a:t>Affinity mapping</a:t>
            </a:r>
            <a:r>
              <a:rPr lang="en">
                <a:solidFill>
                  <a:schemeClr val="dk1"/>
                </a:solidFill>
              </a:rPr>
              <a:t>:</a:t>
            </a:r>
            <a:endParaRPr>
              <a:solidFill>
                <a:schemeClr val="dk1"/>
              </a:solidFill>
            </a:endParaRPr>
          </a:p>
          <a:p>
            <a:pPr indent="0" lvl="0" marL="0" rtl="0" algn="l">
              <a:lnSpc>
                <a:spcPct val="100000"/>
              </a:lnSpc>
              <a:spcBef>
                <a:spcPts val="1000"/>
              </a:spcBef>
              <a:spcAft>
                <a:spcPts val="0"/>
              </a:spcAft>
              <a:buClr>
                <a:schemeClr val="dk1"/>
              </a:buClr>
              <a:buSzPts val="1100"/>
              <a:buFont typeface="Arial"/>
              <a:buNone/>
            </a:pPr>
            <a:r>
              <a:rPr lang="en">
                <a:solidFill>
                  <a:schemeClr val="dk1"/>
                </a:solidFill>
              </a:rPr>
              <a:t>A method for revealing </a:t>
            </a:r>
            <a:r>
              <a:rPr b="1" lang="en">
                <a:solidFill>
                  <a:schemeClr val="dk1"/>
                </a:solidFill>
              </a:rPr>
              <a:t>underlying themes </a:t>
            </a:r>
            <a:r>
              <a:rPr lang="en">
                <a:solidFill>
                  <a:schemeClr val="dk1"/>
                </a:solidFill>
              </a:rPr>
              <a:t>from</a:t>
            </a:r>
            <a:r>
              <a:rPr b="1" lang="en">
                <a:solidFill>
                  <a:schemeClr val="dk1"/>
                </a:solidFill>
              </a:rPr>
              <a:t> large sets</a:t>
            </a:r>
            <a:r>
              <a:rPr lang="en">
                <a:solidFill>
                  <a:schemeClr val="dk1"/>
                </a:solidFill>
              </a:rPr>
              <a:t> of </a:t>
            </a:r>
            <a:r>
              <a:rPr b="1" lang="en">
                <a:solidFill>
                  <a:schemeClr val="dk1"/>
                </a:solidFill>
              </a:rPr>
              <a:t>qualitative data</a:t>
            </a:r>
            <a:r>
              <a:rPr lang="en">
                <a:solidFill>
                  <a:schemeClr val="dk1"/>
                </a:solidFill>
              </a:rPr>
              <a:t>.</a:t>
            </a:r>
            <a:endParaRPr>
              <a:solidFill>
                <a:schemeClr val="dk1"/>
              </a:solidFill>
            </a:endParaRPr>
          </a:p>
          <a:p>
            <a:pPr indent="0" lvl="0" marL="0" rtl="0" algn="l">
              <a:spcBef>
                <a:spcPts val="0"/>
              </a:spcBef>
              <a:spcAft>
                <a:spcPts val="1600"/>
              </a:spcAft>
              <a:buNone/>
            </a:pPr>
            <a:r>
              <a:t/>
            </a:r>
            <a:endParaRPr b="1">
              <a:solidFill>
                <a:schemeClr val="dk1"/>
              </a:solidFill>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6" name="Shape 1116"/>
        <p:cNvGrpSpPr/>
        <p:nvPr/>
      </p:nvGrpSpPr>
      <p:grpSpPr>
        <a:xfrm>
          <a:off x="0" y="0"/>
          <a:ext cx="0" cy="0"/>
          <a:chOff x="0" y="0"/>
          <a:chExt cx="0" cy="0"/>
        </a:xfrm>
      </p:grpSpPr>
      <p:sp>
        <p:nvSpPr>
          <p:cNvPr id="1117" name="Google Shape;1117;p101"/>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2021 General Assembly</a:t>
            </a:r>
            <a:endParaRPr/>
          </a:p>
        </p:txBody>
      </p:sp>
      <p:sp>
        <p:nvSpPr>
          <p:cNvPr id="1118" name="Google Shape;1118;p101"/>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Affinity Mapping: Step by Step</a:t>
            </a:r>
            <a:endParaRPr/>
          </a:p>
        </p:txBody>
      </p:sp>
      <p:sp>
        <p:nvSpPr>
          <p:cNvPr id="1119" name="Google Shape;1119;p101"/>
          <p:cNvSpPr/>
          <p:nvPr/>
        </p:nvSpPr>
        <p:spPr>
          <a:xfrm>
            <a:off x="2172338" y="1091363"/>
            <a:ext cx="5240100" cy="745800"/>
          </a:xfrm>
          <a:prstGeom prst="roundRect">
            <a:avLst>
              <a:gd fmla="val 16667" name="adj"/>
            </a:avLst>
          </a:prstGeom>
          <a:solidFill>
            <a:srgbClr val="FFDB00">
              <a:alpha val="6150"/>
            </a:srgbClr>
          </a:solidFill>
          <a:ln cap="flat" cmpd="sng" w="19050">
            <a:solidFill>
              <a:srgbClr val="FFDB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800">
                <a:latin typeface="Proxima Nova"/>
                <a:ea typeface="Proxima Nova"/>
                <a:cs typeface="Proxima Nova"/>
                <a:sym typeface="Proxima Nova"/>
              </a:rPr>
              <a:t>Each </a:t>
            </a:r>
            <a:r>
              <a:rPr lang="en" sz="1800">
                <a:latin typeface="Proxima Nova"/>
                <a:ea typeface="Proxima Nova"/>
                <a:cs typeface="Proxima Nova"/>
                <a:sym typeface="Proxima Nova"/>
              </a:rPr>
              <a:t>Post-it</a:t>
            </a:r>
            <a:r>
              <a:rPr lang="en" sz="1800">
                <a:latin typeface="Proxima Nova"/>
                <a:ea typeface="Proxima Nova"/>
                <a:cs typeface="Proxima Nova"/>
                <a:sym typeface="Proxima Nova"/>
              </a:rPr>
              <a:t> gets one data point: an </a:t>
            </a:r>
            <a:r>
              <a:rPr b="1" lang="en" sz="1800">
                <a:latin typeface="Proxima Nova"/>
                <a:ea typeface="Proxima Nova"/>
                <a:cs typeface="Proxima Nova"/>
                <a:sym typeface="Proxima Nova"/>
              </a:rPr>
              <a:t>observation</a:t>
            </a:r>
            <a:r>
              <a:rPr lang="en" sz="1800">
                <a:latin typeface="Proxima Nova"/>
                <a:ea typeface="Proxima Nova"/>
                <a:cs typeface="Proxima Nova"/>
                <a:sym typeface="Proxima Nova"/>
              </a:rPr>
              <a:t>, </a:t>
            </a:r>
            <a:br>
              <a:rPr lang="en" sz="1800">
                <a:latin typeface="Proxima Nova"/>
                <a:ea typeface="Proxima Nova"/>
                <a:cs typeface="Proxima Nova"/>
                <a:sym typeface="Proxima Nova"/>
              </a:rPr>
            </a:br>
            <a:r>
              <a:rPr lang="en" sz="1800">
                <a:latin typeface="Proxima Nova"/>
                <a:ea typeface="Proxima Nova"/>
                <a:cs typeface="Proxima Nova"/>
                <a:sym typeface="Proxima Nova"/>
              </a:rPr>
              <a:t>a </a:t>
            </a:r>
            <a:r>
              <a:rPr b="1" lang="en" sz="1800">
                <a:latin typeface="Proxima Nova"/>
                <a:ea typeface="Proxima Nova"/>
                <a:cs typeface="Proxima Nova"/>
                <a:sym typeface="Proxima Nova"/>
              </a:rPr>
              <a:t>quote</a:t>
            </a:r>
            <a:r>
              <a:rPr lang="en" sz="1800">
                <a:latin typeface="Proxima Nova"/>
                <a:ea typeface="Proxima Nova"/>
                <a:cs typeface="Proxima Nova"/>
                <a:sym typeface="Proxima Nova"/>
              </a:rPr>
              <a:t>, or a </a:t>
            </a:r>
            <a:r>
              <a:rPr b="1" lang="en" sz="1800">
                <a:latin typeface="Proxima Nova"/>
                <a:ea typeface="Proxima Nova"/>
                <a:cs typeface="Proxima Nova"/>
                <a:sym typeface="Proxima Nova"/>
              </a:rPr>
              <a:t>behavior</a:t>
            </a:r>
            <a:r>
              <a:rPr lang="en" sz="1800">
                <a:latin typeface="Proxima Nova"/>
                <a:ea typeface="Proxima Nova"/>
                <a:cs typeface="Proxima Nova"/>
                <a:sym typeface="Proxima Nova"/>
              </a:rPr>
              <a:t>.</a:t>
            </a:r>
            <a:endParaRPr sz="1800">
              <a:latin typeface="Proxima Nova"/>
              <a:ea typeface="Proxima Nova"/>
              <a:cs typeface="Proxima Nova"/>
              <a:sym typeface="Proxima Nova"/>
            </a:endParaRPr>
          </a:p>
        </p:txBody>
      </p:sp>
      <p:sp>
        <p:nvSpPr>
          <p:cNvPr id="1120" name="Google Shape;1120;p101"/>
          <p:cNvSpPr/>
          <p:nvPr/>
        </p:nvSpPr>
        <p:spPr>
          <a:xfrm>
            <a:off x="2172338" y="1970521"/>
            <a:ext cx="5240100" cy="745800"/>
          </a:xfrm>
          <a:prstGeom prst="roundRect">
            <a:avLst>
              <a:gd fmla="val 16667" name="adj"/>
            </a:avLst>
          </a:prstGeom>
          <a:solidFill>
            <a:srgbClr val="FFDB00">
              <a:alpha val="6150"/>
            </a:srgbClr>
          </a:solidFill>
          <a:ln cap="flat" cmpd="sng" w="19050">
            <a:solidFill>
              <a:srgbClr val="FFDB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800">
                <a:latin typeface="Proxima Nova"/>
                <a:ea typeface="Proxima Nova"/>
                <a:cs typeface="Proxima Nova"/>
                <a:sym typeface="Proxima Nova"/>
              </a:rPr>
              <a:t>Organize the data by the </a:t>
            </a:r>
            <a:r>
              <a:rPr b="1" lang="en" sz="1800">
                <a:latin typeface="Proxima Nova"/>
                <a:ea typeface="Proxima Nova"/>
                <a:cs typeface="Proxima Nova"/>
                <a:sym typeface="Proxima Nova"/>
              </a:rPr>
              <a:t>insights</a:t>
            </a:r>
            <a:r>
              <a:rPr lang="en" sz="1800">
                <a:latin typeface="Proxima Nova"/>
                <a:ea typeface="Proxima Nova"/>
                <a:cs typeface="Proxima Nova"/>
                <a:sym typeface="Proxima Nova"/>
              </a:rPr>
              <a:t> it suggests </a:t>
            </a:r>
            <a:br>
              <a:rPr lang="en" sz="1800">
                <a:latin typeface="Proxima Nova"/>
                <a:ea typeface="Proxima Nova"/>
                <a:cs typeface="Proxima Nova"/>
                <a:sym typeface="Proxima Nova"/>
              </a:rPr>
            </a:br>
            <a:r>
              <a:rPr lang="en" sz="1800">
                <a:latin typeface="Proxima Nova"/>
                <a:ea typeface="Proxima Nova"/>
                <a:cs typeface="Proxima Nova"/>
                <a:sym typeface="Proxima Nova"/>
              </a:rPr>
              <a:t>about the problem — </a:t>
            </a:r>
            <a:r>
              <a:rPr b="1" lang="en" sz="1800">
                <a:latin typeface="Proxima Nova"/>
                <a:ea typeface="Proxima Nova"/>
                <a:cs typeface="Proxima Nova"/>
                <a:sym typeface="Proxima Nova"/>
              </a:rPr>
              <a:t>not by solutions</a:t>
            </a:r>
            <a:r>
              <a:rPr lang="en" sz="1800">
                <a:latin typeface="Proxima Nova"/>
                <a:ea typeface="Proxima Nova"/>
                <a:cs typeface="Proxima Nova"/>
                <a:sym typeface="Proxima Nova"/>
              </a:rPr>
              <a:t>.</a:t>
            </a:r>
            <a:endParaRPr sz="1800">
              <a:latin typeface="Proxima Nova"/>
              <a:ea typeface="Proxima Nova"/>
              <a:cs typeface="Proxima Nova"/>
              <a:sym typeface="Proxima Nova"/>
            </a:endParaRPr>
          </a:p>
        </p:txBody>
      </p:sp>
      <p:sp>
        <p:nvSpPr>
          <p:cNvPr id="1121" name="Google Shape;1121;p101"/>
          <p:cNvSpPr/>
          <p:nvPr/>
        </p:nvSpPr>
        <p:spPr>
          <a:xfrm>
            <a:off x="2172338" y="2849679"/>
            <a:ext cx="5240100" cy="745800"/>
          </a:xfrm>
          <a:prstGeom prst="roundRect">
            <a:avLst>
              <a:gd fmla="val 16667" name="adj"/>
            </a:avLst>
          </a:prstGeom>
          <a:solidFill>
            <a:srgbClr val="FFDB00">
              <a:alpha val="6150"/>
            </a:srgbClr>
          </a:solidFill>
          <a:ln cap="flat" cmpd="sng" w="19050">
            <a:solidFill>
              <a:srgbClr val="FFDB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800">
                <a:latin typeface="Proxima Nova"/>
                <a:ea typeface="Proxima Nova"/>
                <a:cs typeface="Proxima Nova"/>
                <a:sym typeface="Proxima Nova"/>
              </a:rPr>
              <a:t>Give each grouping a title based on the </a:t>
            </a:r>
            <a:r>
              <a:rPr b="1" lang="en" sz="1800">
                <a:latin typeface="Proxima Nova"/>
                <a:ea typeface="Proxima Nova"/>
                <a:cs typeface="Proxima Nova"/>
                <a:sym typeface="Proxima Nova"/>
              </a:rPr>
              <a:t>theme it represents</a:t>
            </a:r>
            <a:r>
              <a:rPr lang="en" sz="1800">
                <a:latin typeface="Proxima Nova"/>
                <a:ea typeface="Proxima Nova"/>
                <a:cs typeface="Proxima Nova"/>
                <a:sym typeface="Proxima Nova"/>
              </a:rPr>
              <a:t>.</a:t>
            </a:r>
            <a:endParaRPr sz="1800">
              <a:latin typeface="Proxima Nova"/>
              <a:ea typeface="Proxima Nova"/>
              <a:cs typeface="Proxima Nova"/>
              <a:sym typeface="Proxima Nova"/>
            </a:endParaRPr>
          </a:p>
        </p:txBody>
      </p:sp>
      <p:sp>
        <p:nvSpPr>
          <p:cNvPr id="1122" name="Google Shape;1122;p101"/>
          <p:cNvSpPr/>
          <p:nvPr/>
        </p:nvSpPr>
        <p:spPr>
          <a:xfrm>
            <a:off x="2172338" y="3728838"/>
            <a:ext cx="5240100" cy="745800"/>
          </a:xfrm>
          <a:prstGeom prst="roundRect">
            <a:avLst>
              <a:gd fmla="val 16667" name="adj"/>
            </a:avLst>
          </a:prstGeom>
          <a:solidFill>
            <a:srgbClr val="FFDB00">
              <a:alpha val="6150"/>
            </a:srgbClr>
          </a:solidFill>
          <a:ln cap="flat" cmpd="sng" w="19050">
            <a:solidFill>
              <a:srgbClr val="FFDB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800">
                <a:latin typeface="Proxima Nova"/>
                <a:ea typeface="Proxima Nova"/>
                <a:cs typeface="Proxima Nova"/>
                <a:sym typeface="Proxima Nova"/>
              </a:rPr>
              <a:t>Map individually and discuss as a group.</a:t>
            </a:r>
            <a:endParaRPr sz="1800">
              <a:latin typeface="Proxima Nova"/>
              <a:ea typeface="Proxima Nova"/>
              <a:cs typeface="Proxima Nova"/>
              <a:sym typeface="Proxima Nova"/>
            </a:endParaRPr>
          </a:p>
        </p:txBody>
      </p:sp>
      <p:sp>
        <p:nvSpPr>
          <p:cNvPr id="1123" name="Google Shape;1123;p101"/>
          <p:cNvSpPr txBox="1"/>
          <p:nvPr/>
        </p:nvSpPr>
        <p:spPr>
          <a:xfrm>
            <a:off x="1731563" y="1101013"/>
            <a:ext cx="390000" cy="726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200">
                <a:latin typeface="Proxima Nova"/>
                <a:ea typeface="Proxima Nova"/>
                <a:cs typeface="Proxima Nova"/>
                <a:sym typeface="Proxima Nova"/>
              </a:rPr>
              <a:t>1</a:t>
            </a:r>
            <a:endParaRPr b="1" sz="2200">
              <a:latin typeface="Proxima Nova"/>
              <a:ea typeface="Proxima Nova"/>
              <a:cs typeface="Proxima Nova"/>
              <a:sym typeface="Proxima Nova"/>
            </a:endParaRPr>
          </a:p>
        </p:txBody>
      </p:sp>
      <p:sp>
        <p:nvSpPr>
          <p:cNvPr id="1124" name="Google Shape;1124;p101"/>
          <p:cNvSpPr txBox="1"/>
          <p:nvPr/>
        </p:nvSpPr>
        <p:spPr>
          <a:xfrm>
            <a:off x="1731563" y="2001042"/>
            <a:ext cx="390000" cy="726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200">
                <a:latin typeface="Proxima Nova"/>
                <a:ea typeface="Proxima Nova"/>
                <a:cs typeface="Proxima Nova"/>
                <a:sym typeface="Proxima Nova"/>
              </a:rPr>
              <a:t>2</a:t>
            </a:r>
            <a:endParaRPr b="1" sz="2200">
              <a:latin typeface="Proxima Nova"/>
              <a:ea typeface="Proxima Nova"/>
              <a:cs typeface="Proxima Nova"/>
              <a:sym typeface="Proxima Nova"/>
            </a:endParaRPr>
          </a:p>
        </p:txBody>
      </p:sp>
      <p:sp>
        <p:nvSpPr>
          <p:cNvPr id="1125" name="Google Shape;1125;p101"/>
          <p:cNvSpPr txBox="1"/>
          <p:nvPr/>
        </p:nvSpPr>
        <p:spPr>
          <a:xfrm>
            <a:off x="1731563" y="2901067"/>
            <a:ext cx="390000" cy="726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200">
                <a:latin typeface="Proxima Nova"/>
                <a:ea typeface="Proxima Nova"/>
                <a:cs typeface="Proxima Nova"/>
                <a:sym typeface="Proxima Nova"/>
              </a:rPr>
              <a:t>3</a:t>
            </a:r>
            <a:endParaRPr b="1" sz="2200">
              <a:latin typeface="Proxima Nova"/>
              <a:ea typeface="Proxima Nova"/>
              <a:cs typeface="Proxima Nova"/>
              <a:sym typeface="Proxima Nova"/>
            </a:endParaRPr>
          </a:p>
        </p:txBody>
      </p:sp>
      <p:sp>
        <p:nvSpPr>
          <p:cNvPr id="1126" name="Google Shape;1126;p101"/>
          <p:cNvSpPr txBox="1"/>
          <p:nvPr/>
        </p:nvSpPr>
        <p:spPr>
          <a:xfrm>
            <a:off x="1731563" y="3738588"/>
            <a:ext cx="390000" cy="726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200">
                <a:latin typeface="Proxima Nova"/>
                <a:ea typeface="Proxima Nova"/>
                <a:cs typeface="Proxima Nova"/>
                <a:sym typeface="Proxima Nova"/>
              </a:rPr>
              <a:t>4</a:t>
            </a:r>
            <a:endParaRPr b="1" sz="2200">
              <a:latin typeface="Proxima Nova"/>
              <a:ea typeface="Proxima Nova"/>
              <a:cs typeface="Proxima Nova"/>
              <a:sym typeface="Proxima Nova"/>
            </a:endParaRPr>
          </a:p>
        </p:txBody>
      </p:sp>
      <p:sp>
        <p:nvSpPr>
          <p:cNvPr id="1127" name="Google Shape;1127;p101"/>
          <p:cNvSpPr txBox="1"/>
          <p:nvPr>
            <p:ph idx="1"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131" name="Shape 1131"/>
        <p:cNvGrpSpPr/>
        <p:nvPr/>
      </p:nvGrpSpPr>
      <p:grpSpPr>
        <a:xfrm>
          <a:off x="0" y="0"/>
          <a:ext cx="0" cy="0"/>
          <a:chOff x="0" y="0"/>
          <a:chExt cx="0" cy="0"/>
        </a:xfrm>
      </p:grpSpPr>
      <p:sp>
        <p:nvSpPr>
          <p:cNvPr id="1132" name="Google Shape;1132;p102"/>
          <p:cNvSpPr txBox="1"/>
          <p:nvPr>
            <p:ph idx="1" type="body"/>
          </p:nvPr>
        </p:nvSpPr>
        <p:spPr>
          <a:xfrm>
            <a:off x="979500" y="1078375"/>
            <a:ext cx="7099500" cy="363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400">
                <a:solidFill>
                  <a:schemeClr val="dk1"/>
                </a:solidFill>
              </a:rPr>
              <a:t>Overview</a:t>
            </a:r>
            <a:endParaRPr b="1" sz="1400">
              <a:solidFill>
                <a:schemeClr val="dk1"/>
              </a:solidFill>
            </a:endParaRPr>
          </a:p>
          <a:p>
            <a:pPr indent="0" lvl="0" marL="0" rtl="0" algn="l">
              <a:lnSpc>
                <a:spcPct val="115000"/>
              </a:lnSpc>
              <a:spcBef>
                <a:spcPts val="0"/>
              </a:spcBef>
              <a:spcAft>
                <a:spcPts val="0"/>
              </a:spcAft>
              <a:buNone/>
            </a:pPr>
            <a:r>
              <a:rPr lang="en" sz="1400">
                <a:solidFill>
                  <a:schemeClr val="dk1"/>
                </a:solidFill>
              </a:rPr>
              <a:t>Help students gain a better understanding the “why” and “how” of affinity mapping. </a:t>
            </a:r>
            <a:endParaRPr sz="1400">
              <a:solidFill>
                <a:schemeClr val="dk1"/>
              </a:solidFill>
            </a:endParaRPr>
          </a:p>
          <a:p>
            <a:pPr indent="0" lvl="0" marL="0" rtl="0" algn="l">
              <a:lnSpc>
                <a:spcPct val="115000"/>
              </a:lnSpc>
              <a:spcBef>
                <a:spcPts val="1600"/>
              </a:spcBef>
              <a:spcAft>
                <a:spcPts val="0"/>
              </a:spcAft>
              <a:buNone/>
            </a:pPr>
            <a:r>
              <a:rPr b="1" lang="en" sz="1400">
                <a:solidFill>
                  <a:schemeClr val="dk1"/>
                </a:solidFill>
              </a:rPr>
              <a:t>Activities</a:t>
            </a:r>
            <a:endParaRPr sz="1400">
              <a:solidFill>
                <a:schemeClr val="dk1"/>
              </a:solidFill>
            </a:endParaRPr>
          </a:p>
          <a:p>
            <a:pPr indent="-317500" lvl="0" marL="457200" rtl="0" algn="l">
              <a:spcBef>
                <a:spcPts val="1600"/>
              </a:spcBef>
              <a:spcAft>
                <a:spcPts val="0"/>
              </a:spcAft>
              <a:buClr>
                <a:schemeClr val="dk1"/>
              </a:buClr>
              <a:buSzPts val="1400"/>
              <a:buChar char="●"/>
            </a:pPr>
            <a:r>
              <a:rPr b="1" lang="en" sz="1400">
                <a:solidFill>
                  <a:schemeClr val="dk1"/>
                </a:solidFill>
              </a:rPr>
              <a:t>Guided walk-through (20 minutes)</a:t>
            </a:r>
            <a:r>
              <a:rPr lang="en" sz="1400">
                <a:solidFill>
                  <a:schemeClr val="dk1"/>
                </a:solidFill>
              </a:rPr>
              <a:t>:</a:t>
            </a:r>
            <a:r>
              <a:rPr b="1" lang="en" sz="1400">
                <a:solidFill>
                  <a:schemeClr val="dk1"/>
                </a:solidFill>
              </a:rPr>
              <a:t> </a:t>
            </a:r>
            <a:r>
              <a:rPr lang="en" sz="1400">
                <a:solidFill>
                  <a:schemeClr val="dk1"/>
                </a:solidFill>
              </a:rPr>
              <a:t>Show students how to affinity map and identify themes and behaviors. Students should be able to group insights from interviews, understand what is and isn’t a good data point, and identify why this process is important when developing an MVP. </a:t>
            </a:r>
            <a:endParaRPr sz="1400">
              <a:solidFill>
                <a:schemeClr val="dk1"/>
              </a:solidFill>
            </a:endParaRPr>
          </a:p>
          <a:p>
            <a:pPr indent="-317500" lvl="0" marL="457200" rtl="0" algn="l">
              <a:lnSpc>
                <a:spcPct val="115000"/>
              </a:lnSpc>
              <a:spcBef>
                <a:spcPts val="0"/>
              </a:spcBef>
              <a:spcAft>
                <a:spcPts val="0"/>
              </a:spcAft>
              <a:buClr>
                <a:schemeClr val="dk1"/>
              </a:buClr>
              <a:buSzPts val="1400"/>
              <a:buChar char="●"/>
            </a:pPr>
            <a:r>
              <a:rPr b="1" lang="en" sz="1400">
                <a:solidFill>
                  <a:schemeClr val="dk1"/>
                </a:solidFill>
              </a:rPr>
              <a:t>Group/partner (15 minutes)</a:t>
            </a:r>
            <a:r>
              <a:rPr lang="en" sz="1400">
                <a:solidFill>
                  <a:schemeClr val="dk1"/>
                </a:solidFill>
              </a:rPr>
              <a:t>:</a:t>
            </a:r>
            <a:r>
              <a:rPr b="1" lang="en" sz="1400">
                <a:solidFill>
                  <a:schemeClr val="dk1"/>
                </a:solidFill>
              </a:rPr>
              <a:t> </a:t>
            </a:r>
            <a:r>
              <a:rPr lang="en" sz="1400">
                <a:solidFill>
                  <a:schemeClr val="dk1"/>
                </a:solidFill>
              </a:rPr>
              <a:t>Give students time to affinity map their interviews for their projects.</a:t>
            </a:r>
            <a:endParaRPr sz="1400">
              <a:solidFill>
                <a:schemeClr val="dk1"/>
              </a:solidFill>
            </a:endParaRPr>
          </a:p>
        </p:txBody>
      </p:sp>
      <p:sp>
        <p:nvSpPr>
          <p:cNvPr id="1133" name="Google Shape;1133;p102"/>
          <p:cNvSpPr txBox="1"/>
          <p:nvPr>
            <p:ph type="title"/>
          </p:nvPr>
        </p:nvSpPr>
        <p:spPr>
          <a:xfrm>
            <a:off x="979500" y="332100"/>
            <a:ext cx="7185000" cy="65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Affinity Mapping</a:t>
            </a:r>
            <a:endParaRPr/>
          </a:p>
        </p:txBody>
      </p:sp>
      <p:sp>
        <p:nvSpPr>
          <p:cNvPr id="1134" name="Google Shape;1134;p102"/>
          <p:cNvSpPr/>
          <p:nvPr/>
        </p:nvSpPr>
        <p:spPr>
          <a:xfrm>
            <a:off x="8079000" y="58200"/>
            <a:ext cx="927000" cy="927000"/>
          </a:xfrm>
          <a:prstGeom prst="teardrop">
            <a:avLst>
              <a:gd fmla="val 100000" name="adj"/>
            </a:avLst>
          </a:prstGeom>
          <a:solidFill>
            <a:srgbClr val="017991"/>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chemeClr val="lt1"/>
                </a:solidFill>
                <a:latin typeface="Proxima Nova"/>
                <a:ea typeface="Proxima Nova"/>
                <a:cs typeface="Proxima Nova"/>
                <a:sym typeface="Proxima Nova"/>
              </a:rPr>
              <a:t>Activity + </a:t>
            </a:r>
            <a:r>
              <a:rPr b="1" lang="en" sz="1000">
                <a:solidFill>
                  <a:schemeClr val="lt1"/>
                </a:solidFill>
                <a:latin typeface="Proxima Nova"/>
                <a:ea typeface="Proxima Nova"/>
                <a:cs typeface="Proxima Nova"/>
                <a:sym typeface="Proxima Nova"/>
              </a:rPr>
              <a:t>Debrief</a:t>
            </a:r>
            <a:r>
              <a:rPr b="1" lang="en" sz="1000">
                <a:solidFill>
                  <a:schemeClr val="lt1"/>
                </a:solidFill>
                <a:latin typeface="Proxima Nova"/>
                <a:ea typeface="Proxima Nova"/>
                <a:cs typeface="Proxima Nova"/>
                <a:sym typeface="Proxima Nova"/>
              </a:rPr>
              <a:t> Guide</a:t>
            </a:r>
            <a:endParaRPr b="1" sz="1000">
              <a:solidFill>
                <a:schemeClr val="lt1"/>
              </a:solidFill>
              <a:latin typeface="Proxima Nova"/>
              <a:ea typeface="Proxima Nova"/>
              <a:cs typeface="Proxima Nova"/>
              <a:sym typeface="Proxima Nova"/>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40"/>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Meet Your Instructors &lt;Bio Slide Optional&gt;</a:t>
            </a:r>
            <a:endParaRPr/>
          </a:p>
        </p:txBody>
      </p:sp>
      <p:sp>
        <p:nvSpPr>
          <p:cNvPr id="338" name="Google Shape;338;p40"/>
          <p:cNvSpPr txBox="1"/>
          <p:nvPr/>
        </p:nvSpPr>
        <p:spPr>
          <a:xfrm>
            <a:off x="3459475" y="2161350"/>
            <a:ext cx="5466300" cy="22665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rgbClr val="000000"/>
              </a:buClr>
              <a:buSzPts val="1800"/>
              <a:buFont typeface="Proxima Nova"/>
              <a:buChar char="●"/>
            </a:pPr>
            <a:r>
              <a:rPr lang="en" sz="1800">
                <a:solidFill>
                  <a:srgbClr val="000000"/>
                </a:solidFill>
                <a:latin typeface="Proxima Nova"/>
                <a:ea typeface="Proxima Nova"/>
                <a:cs typeface="Proxima Nova"/>
                <a:sym typeface="Proxima Nova"/>
              </a:rPr>
              <a:t>{Bio Info}</a:t>
            </a:r>
            <a:endParaRPr sz="1800">
              <a:solidFill>
                <a:srgbClr val="000000"/>
              </a:solidFill>
              <a:latin typeface="Proxima Nova"/>
              <a:ea typeface="Proxima Nova"/>
              <a:cs typeface="Proxima Nova"/>
              <a:sym typeface="Proxima Nova"/>
            </a:endParaRPr>
          </a:p>
          <a:p>
            <a:pPr indent="-342900" lvl="0" marL="457200" rtl="0" algn="l">
              <a:lnSpc>
                <a:spcPct val="115000"/>
              </a:lnSpc>
              <a:spcBef>
                <a:spcPts val="0"/>
              </a:spcBef>
              <a:spcAft>
                <a:spcPts val="0"/>
              </a:spcAft>
              <a:buClr>
                <a:srgbClr val="000000"/>
              </a:buClr>
              <a:buSzPts val="1800"/>
              <a:buFont typeface="Proxima Nova"/>
              <a:buChar char="●"/>
            </a:pPr>
            <a:r>
              <a:rPr lang="en" sz="1800">
                <a:solidFill>
                  <a:srgbClr val="000000"/>
                </a:solidFill>
                <a:latin typeface="Proxima Nova"/>
                <a:ea typeface="Proxima Nova"/>
                <a:cs typeface="Proxima Nova"/>
                <a:sym typeface="Proxima Nova"/>
              </a:rPr>
              <a:t>{Insert picture}</a:t>
            </a:r>
            <a:endParaRPr sz="1600">
              <a:solidFill>
                <a:srgbClr val="000000"/>
              </a:solidFill>
              <a:latin typeface="Proxima Nova"/>
              <a:ea typeface="Proxima Nova"/>
              <a:cs typeface="Proxima Nova"/>
              <a:sym typeface="Proxima Nova"/>
            </a:endParaRPr>
          </a:p>
        </p:txBody>
      </p:sp>
      <p:cxnSp>
        <p:nvCxnSpPr>
          <p:cNvPr id="339" name="Google Shape;339;p40"/>
          <p:cNvCxnSpPr/>
          <p:nvPr/>
        </p:nvCxnSpPr>
        <p:spPr>
          <a:xfrm>
            <a:off x="3459475" y="2064270"/>
            <a:ext cx="4632900" cy="0"/>
          </a:xfrm>
          <a:prstGeom prst="straightConnector1">
            <a:avLst/>
          </a:prstGeom>
          <a:noFill/>
          <a:ln cap="flat" cmpd="sng" w="9525">
            <a:solidFill>
              <a:srgbClr val="595959"/>
            </a:solidFill>
            <a:prstDash val="solid"/>
            <a:round/>
            <a:headEnd len="med" w="med" type="none"/>
            <a:tailEnd len="med" w="med" type="none"/>
          </a:ln>
        </p:spPr>
      </p:cxnSp>
      <p:sp>
        <p:nvSpPr>
          <p:cNvPr id="340" name="Google Shape;340;p40"/>
          <p:cNvSpPr txBox="1"/>
          <p:nvPr/>
        </p:nvSpPr>
        <p:spPr>
          <a:xfrm>
            <a:off x="3416292" y="1595231"/>
            <a:ext cx="4918800" cy="408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
                <a:latin typeface="Proxima Nova"/>
                <a:ea typeface="Proxima Nova"/>
                <a:cs typeface="Proxima Nova"/>
                <a:sym typeface="Proxima Nova"/>
              </a:rPr>
              <a:t>Title, Current Positions</a:t>
            </a:r>
            <a:endParaRPr b="1">
              <a:latin typeface="Proxima Nova"/>
              <a:ea typeface="Proxima Nova"/>
              <a:cs typeface="Proxima Nova"/>
              <a:sym typeface="Proxima Nova"/>
            </a:endParaRPr>
          </a:p>
        </p:txBody>
      </p:sp>
      <p:pic>
        <p:nvPicPr>
          <p:cNvPr id="341" name="Google Shape;341;p40"/>
          <p:cNvPicPr preferRelativeResize="0"/>
          <p:nvPr/>
        </p:nvPicPr>
        <p:blipFill rotWithShape="1">
          <a:blip r:embed="rId3">
            <a:alphaModFix/>
          </a:blip>
          <a:srcRect b="0" l="228" r="228" t="0"/>
          <a:stretch/>
        </p:blipFill>
        <p:spPr>
          <a:xfrm>
            <a:off x="814101" y="1307781"/>
            <a:ext cx="2185500" cy="2195100"/>
          </a:xfrm>
          <a:prstGeom prst="ellipse">
            <a:avLst/>
          </a:prstGeom>
          <a:noFill/>
          <a:ln>
            <a:noFill/>
          </a:ln>
        </p:spPr>
      </p:pic>
      <p:sp>
        <p:nvSpPr>
          <p:cNvPr id="342" name="Google Shape;342;p40"/>
          <p:cNvSpPr txBox="1"/>
          <p:nvPr/>
        </p:nvSpPr>
        <p:spPr>
          <a:xfrm>
            <a:off x="3384842" y="1125915"/>
            <a:ext cx="3952200" cy="40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b="1" lang="en" sz="2600">
                <a:solidFill>
                  <a:srgbClr val="E51B24"/>
                </a:solidFill>
                <a:latin typeface="Proxima Nova"/>
                <a:ea typeface="Proxima Nova"/>
                <a:cs typeface="Proxima Nova"/>
                <a:sym typeface="Proxima Nova"/>
              </a:rPr>
              <a:t>{Your Name}</a:t>
            </a:r>
            <a:endParaRPr b="1" sz="2600">
              <a:solidFill>
                <a:srgbClr val="E51B24"/>
              </a:solidFill>
              <a:latin typeface="Proxima Nova"/>
              <a:ea typeface="Proxima Nova"/>
              <a:cs typeface="Proxima Nova"/>
              <a:sym typeface="Proxima Nova"/>
            </a:endParaRPr>
          </a:p>
          <a:p>
            <a:pPr indent="0" lvl="0" marL="0" rtl="0" algn="l">
              <a:spcBef>
                <a:spcPts val="0"/>
              </a:spcBef>
              <a:spcAft>
                <a:spcPts val="0"/>
              </a:spcAft>
              <a:buNone/>
            </a:pPr>
            <a:r>
              <a:t/>
            </a:r>
            <a:endParaRPr b="1" sz="2600">
              <a:solidFill>
                <a:srgbClr val="FF0000"/>
              </a:solidFill>
              <a:latin typeface="Proxima Nova"/>
              <a:ea typeface="Proxima Nova"/>
              <a:cs typeface="Proxima Nova"/>
              <a:sym typeface="Proxima Nova"/>
            </a:endParaRPr>
          </a:p>
        </p:txBody>
      </p:sp>
      <p:grpSp>
        <p:nvGrpSpPr>
          <p:cNvPr id="343" name="Google Shape;343;p40"/>
          <p:cNvGrpSpPr/>
          <p:nvPr/>
        </p:nvGrpSpPr>
        <p:grpSpPr>
          <a:xfrm>
            <a:off x="7587600" y="280375"/>
            <a:ext cx="927000" cy="927000"/>
            <a:chOff x="916150" y="2075225"/>
            <a:chExt cx="927000" cy="927000"/>
          </a:xfrm>
        </p:grpSpPr>
        <p:sp>
          <p:nvSpPr>
            <p:cNvPr id="344" name="Google Shape;344;p40"/>
            <p:cNvSpPr/>
            <p:nvPr/>
          </p:nvSpPr>
          <p:spPr>
            <a:xfrm>
              <a:off x="916150" y="2075225"/>
              <a:ext cx="927000" cy="927000"/>
            </a:xfrm>
            <a:prstGeom prst="teardrop">
              <a:avLst>
                <a:gd fmla="val 100000" name="adj"/>
              </a:avLst>
            </a:prstGeom>
            <a:solidFill>
              <a:srgbClr val="FFDB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latin typeface="Proxima Nova"/>
                <a:ea typeface="Proxima Nova"/>
                <a:cs typeface="Proxima Nova"/>
                <a:sym typeface="Proxima Nova"/>
              </a:endParaRPr>
            </a:p>
          </p:txBody>
        </p:sp>
        <p:sp>
          <p:nvSpPr>
            <p:cNvPr id="345" name="Google Shape;345;p40"/>
            <p:cNvSpPr txBox="1"/>
            <p:nvPr/>
          </p:nvSpPr>
          <p:spPr>
            <a:xfrm>
              <a:off x="916150" y="2324925"/>
              <a:ext cx="927000" cy="29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000">
                  <a:solidFill>
                    <a:schemeClr val="dk1"/>
                  </a:solidFill>
                  <a:latin typeface="Proxima Nova"/>
                  <a:ea typeface="Proxima Nova"/>
                  <a:cs typeface="Proxima Nova"/>
                  <a:sym typeface="Proxima Nova"/>
                </a:rPr>
                <a:t>Customize It!</a:t>
              </a:r>
              <a:endParaRPr b="1" sz="1000">
                <a:solidFill>
                  <a:schemeClr val="dk1"/>
                </a:solidFill>
                <a:latin typeface="Proxima Nova"/>
                <a:ea typeface="Proxima Nova"/>
                <a:cs typeface="Proxima Nova"/>
                <a:sym typeface="Proxima Nova"/>
              </a:endParaRPr>
            </a:p>
            <a:p>
              <a:pPr indent="0" lvl="0" marL="0" rtl="0" algn="l">
                <a:spcBef>
                  <a:spcPts val="0"/>
                </a:spcBef>
                <a:spcAft>
                  <a:spcPts val="0"/>
                </a:spcAft>
                <a:buNone/>
              </a:pPr>
              <a:r>
                <a:t/>
              </a:r>
              <a:endParaRPr b="1" sz="1000">
                <a:solidFill>
                  <a:schemeClr val="dk1"/>
                </a:solidFill>
                <a:latin typeface="Proxima Nova"/>
                <a:ea typeface="Proxima Nova"/>
                <a:cs typeface="Proxima Nova"/>
                <a:sym typeface="Proxima Nova"/>
              </a:endParaRPr>
            </a:p>
          </p:txBody>
        </p:sp>
      </p:grpSp>
      <p:sp>
        <p:nvSpPr>
          <p:cNvPr id="346" name="Google Shape;346;p40"/>
          <p:cNvSpPr txBox="1"/>
          <p:nvPr>
            <p:ph idx="1"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
        <p:nvSpPr>
          <p:cNvPr id="347" name="Google Shape;347;p40"/>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2021 General Assembly</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8" name="Shape 1138"/>
        <p:cNvGrpSpPr/>
        <p:nvPr/>
      </p:nvGrpSpPr>
      <p:grpSpPr>
        <a:xfrm>
          <a:off x="0" y="0"/>
          <a:ext cx="0" cy="0"/>
          <a:chOff x="0" y="0"/>
          <a:chExt cx="0" cy="0"/>
        </a:xfrm>
      </p:grpSpPr>
      <p:sp>
        <p:nvSpPr>
          <p:cNvPr id="1139" name="Google Shape;1139;p103"/>
          <p:cNvSpPr txBox="1"/>
          <p:nvPr>
            <p:ph idx="4" type="subTitle"/>
          </p:nvPr>
        </p:nvSpPr>
        <p:spPr>
          <a:xfrm>
            <a:off x="7003805" y="211738"/>
            <a:ext cx="1336200" cy="3288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lang="en"/>
              <a:t>20 minutes</a:t>
            </a:r>
            <a:endParaRPr/>
          </a:p>
        </p:txBody>
      </p:sp>
      <p:sp>
        <p:nvSpPr>
          <p:cNvPr id="1140" name="Google Shape;1140;p103"/>
          <p:cNvSpPr txBox="1"/>
          <p:nvPr>
            <p:ph idx="3"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2021 General Assembly</a:t>
            </a:r>
            <a:endParaRPr/>
          </a:p>
        </p:txBody>
      </p:sp>
      <p:sp>
        <p:nvSpPr>
          <p:cNvPr id="1141" name="Google Shape;1141;p103"/>
          <p:cNvSpPr txBox="1"/>
          <p:nvPr>
            <p:ph type="title"/>
          </p:nvPr>
        </p:nvSpPr>
        <p:spPr>
          <a:xfrm>
            <a:off x="908850" y="237038"/>
            <a:ext cx="5009400" cy="45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Affinity Mapping</a:t>
            </a:r>
            <a:endParaRPr/>
          </a:p>
        </p:txBody>
      </p:sp>
      <p:sp>
        <p:nvSpPr>
          <p:cNvPr id="1142" name="Google Shape;1142;p103"/>
          <p:cNvSpPr/>
          <p:nvPr/>
        </p:nvSpPr>
        <p:spPr>
          <a:xfrm>
            <a:off x="6710261" y="1054261"/>
            <a:ext cx="1293900" cy="7785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Proxima Nova"/>
                <a:ea typeface="Proxima Nova"/>
                <a:cs typeface="Proxima Nova"/>
                <a:sym typeface="Proxima Nova"/>
              </a:rPr>
              <a:t>Doesn’t have time to talk on the phone</a:t>
            </a:r>
            <a:endParaRPr>
              <a:latin typeface="Proxima Nova"/>
              <a:ea typeface="Proxima Nova"/>
              <a:cs typeface="Proxima Nova"/>
              <a:sym typeface="Proxima Nova"/>
            </a:endParaRPr>
          </a:p>
        </p:txBody>
      </p:sp>
      <p:sp>
        <p:nvSpPr>
          <p:cNvPr id="1143" name="Google Shape;1143;p103"/>
          <p:cNvSpPr/>
          <p:nvPr/>
        </p:nvSpPr>
        <p:spPr>
          <a:xfrm>
            <a:off x="2625611" y="1054261"/>
            <a:ext cx="1471200" cy="7785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Proxima Nova"/>
                <a:ea typeface="Proxima Nova"/>
                <a:cs typeface="Proxima Nova"/>
                <a:sym typeface="Proxima Nova"/>
              </a:rPr>
              <a:t>Wants to order healthy sides</a:t>
            </a:r>
            <a:endParaRPr>
              <a:latin typeface="Proxima Nova"/>
              <a:ea typeface="Proxima Nova"/>
              <a:cs typeface="Proxima Nova"/>
              <a:sym typeface="Proxima Nova"/>
            </a:endParaRPr>
          </a:p>
        </p:txBody>
      </p:sp>
      <p:sp>
        <p:nvSpPr>
          <p:cNvPr id="1144" name="Google Shape;1144;p103"/>
          <p:cNvSpPr/>
          <p:nvPr/>
        </p:nvSpPr>
        <p:spPr>
          <a:xfrm>
            <a:off x="455032" y="1049400"/>
            <a:ext cx="2042100" cy="7785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Proxima Nova"/>
                <a:ea typeface="Proxima Nova"/>
                <a:cs typeface="Proxima Nova"/>
                <a:sym typeface="Proxima Nova"/>
              </a:rPr>
              <a:t>Pays with credit card, doesn’t carry cash</a:t>
            </a:r>
            <a:endParaRPr>
              <a:latin typeface="Proxima Nova"/>
              <a:ea typeface="Proxima Nova"/>
              <a:cs typeface="Proxima Nova"/>
              <a:sym typeface="Proxima Nova"/>
            </a:endParaRPr>
          </a:p>
        </p:txBody>
      </p:sp>
      <p:sp>
        <p:nvSpPr>
          <p:cNvPr id="1145" name="Google Shape;1145;p103"/>
          <p:cNvSpPr/>
          <p:nvPr/>
        </p:nvSpPr>
        <p:spPr>
          <a:xfrm>
            <a:off x="455153" y="3051462"/>
            <a:ext cx="1743600" cy="9510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Proxima Nova"/>
                <a:ea typeface="Proxima Nova"/>
                <a:cs typeface="Proxima Nova"/>
                <a:sym typeface="Proxima Nova"/>
              </a:rPr>
              <a:t>Needs to pick up the food when she walks by the store</a:t>
            </a:r>
            <a:endParaRPr>
              <a:latin typeface="Proxima Nova"/>
              <a:ea typeface="Proxima Nova"/>
              <a:cs typeface="Proxima Nova"/>
              <a:sym typeface="Proxima Nova"/>
            </a:endParaRPr>
          </a:p>
        </p:txBody>
      </p:sp>
      <p:sp>
        <p:nvSpPr>
          <p:cNvPr id="1146" name="Google Shape;1146;p103"/>
          <p:cNvSpPr/>
          <p:nvPr/>
        </p:nvSpPr>
        <p:spPr>
          <a:xfrm>
            <a:off x="4131537" y="1943060"/>
            <a:ext cx="1405200" cy="9930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Proxima Nova"/>
                <a:ea typeface="Proxima Nova"/>
                <a:cs typeface="Proxima Nova"/>
                <a:sym typeface="Proxima Nova"/>
              </a:rPr>
              <a:t>Wants to have food ready based on the time estimate</a:t>
            </a:r>
            <a:endParaRPr>
              <a:latin typeface="Proxima Nova"/>
              <a:ea typeface="Proxima Nova"/>
              <a:cs typeface="Proxima Nova"/>
              <a:sym typeface="Proxima Nova"/>
            </a:endParaRPr>
          </a:p>
        </p:txBody>
      </p:sp>
      <p:sp>
        <p:nvSpPr>
          <p:cNvPr id="1147" name="Google Shape;1147;p103"/>
          <p:cNvSpPr/>
          <p:nvPr/>
        </p:nvSpPr>
        <p:spPr>
          <a:xfrm>
            <a:off x="3313575" y="3046601"/>
            <a:ext cx="1023900" cy="9510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Proxima Nova"/>
                <a:ea typeface="Proxima Nova"/>
                <a:cs typeface="Proxima Nova"/>
                <a:sym typeface="Proxima Nova"/>
              </a:rPr>
              <a:t>Wants to order food on the subway</a:t>
            </a:r>
            <a:endParaRPr>
              <a:latin typeface="Proxima Nova"/>
              <a:ea typeface="Proxima Nova"/>
              <a:cs typeface="Proxima Nova"/>
              <a:sym typeface="Proxima Nova"/>
            </a:endParaRPr>
          </a:p>
        </p:txBody>
      </p:sp>
      <p:sp>
        <p:nvSpPr>
          <p:cNvPr id="1148" name="Google Shape;1148;p103"/>
          <p:cNvSpPr/>
          <p:nvPr/>
        </p:nvSpPr>
        <p:spPr>
          <a:xfrm>
            <a:off x="2316185" y="3051462"/>
            <a:ext cx="879900" cy="9510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Proxima Nova"/>
                <a:ea typeface="Proxima Nova"/>
                <a:cs typeface="Proxima Nova"/>
                <a:sym typeface="Proxima Nova"/>
              </a:rPr>
              <a:t>Always pays by card</a:t>
            </a:r>
            <a:endParaRPr>
              <a:latin typeface="Proxima Nova"/>
              <a:ea typeface="Proxima Nova"/>
              <a:cs typeface="Proxima Nova"/>
              <a:sym typeface="Proxima Nova"/>
            </a:endParaRPr>
          </a:p>
        </p:txBody>
      </p:sp>
      <p:sp>
        <p:nvSpPr>
          <p:cNvPr id="1149" name="Google Shape;1149;p103"/>
          <p:cNvSpPr/>
          <p:nvPr/>
        </p:nvSpPr>
        <p:spPr>
          <a:xfrm>
            <a:off x="4454761" y="3046601"/>
            <a:ext cx="805200" cy="9510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Proxima Nova"/>
                <a:ea typeface="Proxima Nova"/>
                <a:cs typeface="Proxima Nova"/>
                <a:sym typeface="Proxima Nova"/>
              </a:rPr>
              <a:t>Difficult to eat healthy</a:t>
            </a:r>
            <a:endParaRPr>
              <a:latin typeface="Proxima Nova"/>
              <a:ea typeface="Proxima Nova"/>
              <a:cs typeface="Proxima Nova"/>
              <a:sym typeface="Proxima Nova"/>
            </a:endParaRPr>
          </a:p>
        </p:txBody>
      </p:sp>
      <p:sp>
        <p:nvSpPr>
          <p:cNvPr id="1150" name="Google Shape;1150;p103"/>
          <p:cNvSpPr/>
          <p:nvPr/>
        </p:nvSpPr>
        <p:spPr>
          <a:xfrm>
            <a:off x="8042471" y="4089411"/>
            <a:ext cx="644400" cy="5712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Proxima Nova"/>
                <a:ea typeface="Proxima Nova"/>
                <a:cs typeface="Proxima Nova"/>
                <a:sym typeface="Proxima Nova"/>
              </a:rPr>
              <a:t>Salad</a:t>
            </a:r>
            <a:endParaRPr>
              <a:latin typeface="Proxima Nova"/>
              <a:ea typeface="Proxima Nova"/>
              <a:cs typeface="Proxima Nova"/>
              <a:sym typeface="Proxima Nova"/>
            </a:endParaRPr>
          </a:p>
        </p:txBody>
      </p:sp>
      <p:sp>
        <p:nvSpPr>
          <p:cNvPr id="1151" name="Google Shape;1151;p103"/>
          <p:cNvSpPr/>
          <p:nvPr/>
        </p:nvSpPr>
        <p:spPr>
          <a:xfrm>
            <a:off x="6697324" y="3056350"/>
            <a:ext cx="1602000" cy="9510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Proxima Nova"/>
                <a:ea typeface="Proxima Nova"/>
                <a:cs typeface="Proxima Nova"/>
                <a:sym typeface="Proxima Nova"/>
              </a:rPr>
              <a:t>Food ready with doorman when their kids get back from school</a:t>
            </a:r>
            <a:endParaRPr>
              <a:latin typeface="Proxima Nova"/>
              <a:ea typeface="Proxima Nova"/>
              <a:cs typeface="Proxima Nova"/>
              <a:sym typeface="Proxima Nova"/>
            </a:endParaRPr>
          </a:p>
        </p:txBody>
      </p:sp>
      <p:sp>
        <p:nvSpPr>
          <p:cNvPr id="1152" name="Google Shape;1152;p103"/>
          <p:cNvSpPr/>
          <p:nvPr/>
        </p:nvSpPr>
        <p:spPr>
          <a:xfrm>
            <a:off x="2497212" y="1943060"/>
            <a:ext cx="1536000" cy="9930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Proxima Nova"/>
                <a:ea typeface="Proxima Nova"/>
                <a:cs typeface="Proxima Nova"/>
                <a:sym typeface="Proxima Nova"/>
              </a:rPr>
              <a:t>Prefers to order </a:t>
            </a:r>
            <a:r>
              <a:rPr lang="en">
                <a:latin typeface="Proxima Nova"/>
                <a:ea typeface="Proxima Nova"/>
                <a:cs typeface="Proxima Nova"/>
                <a:sym typeface="Proxima Nova"/>
              </a:rPr>
              <a:t>from the same place but likes variety</a:t>
            </a:r>
            <a:endParaRPr>
              <a:latin typeface="Proxima Nova"/>
              <a:ea typeface="Proxima Nova"/>
              <a:cs typeface="Proxima Nova"/>
              <a:sym typeface="Proxima Nova"/>
            </a:endParaRPr>
          </a:p>
        </p:txBody>
      </p:sp>
      <p:sp>
        <p:nvSpPr>
          <p:cNvPr id="1153" name="Google Shape;1153;p103"/>
          <p:cNvSpPr/>
          <p:nvPr/>
        </p:nvSpPr>
        <p:spPr>
          <a:xfrm>
            <a:off x="5377204" y="3056347"/>
            <a:ext cx="1202400" cy="9510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Proxima Nova"/>
                <a:ea typeface="Proxima Nova"/>
                <a:cs typeface="Proxima Nova"/>
                <a:sym typeface="Proxima Nova"/>
              </a:rPr>
              <a:t>Driving, doesn’t want to talk on the phone</a:t>
            </a:r>
            <a:endParaRPr>
              <a:latin typeface="Proxima Nova"/>
              <a:ea typeface="Proxima Nova"/>
              <a:cs typeface="Proxima Nova"/>
              <a:sym typeface="Proxima Nova"/>
            </a:endParaRPr>
          </a:p>
        </p:txBody>
      </p:sp>
      <p:sp>
        <p:nvSpPr>
          <p:cNvPr id="1154" name="Google Shape;1154;p103"/>
          <p:cNvSpPr/>
          <p:nvPr/>
        </p:nvSpPr>
        <p:spPr>
          <a:xfrm>
            <a:off x="5635139" y="1945502"/>
            <a:ext cx="1202400" cy="9930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Proxima Nova"/>
                <a:ea typeface="Proxima Nova"/>
                <a:cs typeface="Proxima Nova"/>
                <a:sym typeface="Proxima Nova"/>
              </a:rPr>
              <a:t>Wants food ready to eat when they get home</a:t>
            </a:r>
            <a:endParaRPr>
              <a:latin typeface="Proxima Nova"/>
              <a:ea typeface="Proxima Nova"/>
              <a:cs typeface="Proxima Nova"/>
              <a:sym typeface="Proxima Nova"/>
            </a:endParaRPr>
          </a:p>
        </p:txBody>
      </p:sp>
      <p:sp>
        <p:nvSpPr>
          <p:cNvPr id="1155" name="Google Shape;1155;p103"/>
          <p:cNvSpPr/>
          <p:nvPr/>
        </p:nvSpPr>
        <p:spPr>
          <a:xfrm>
            <a:off x="4225367" y="1049400"/>
            <a:ext cx="2356500" cy="7785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Proxima Nova"/>
                <a:ea typeface="Proxima Nova"/>
                <a:cs typeface="Proxima Nova"/>
                <a:sym typeface="Proxima Nova"/>
              </a:rPr>
              <a:t>Doesn’t always tip for pickup service, only has cash</a:t>
            </a:r>
            <a:endParaRPr>
              <a:latin typeface="Proxima Nova"/>
              <a:ea typeface="Proxima Nova"/>
              <a:cs typeface="Proxima Nova"/>
              <a:sym typeface="Proxima Nova"/>
            </a:endParaRPr>
          </a:p>
        </p:txBody>
      </p:sp>
      <p:sp>
        <p:nvSpPr>
          <p:cNvPr id="1156" name="Google Shape;1156;p103"/>
          <p:cNvSpPr/>
          <p:nvPr/>
        </p:nvSpPr>
        <p:spPr>
          <a:xfrm>
            <a:off x="6936266" y="1943060"/>
            <a:ext cx="1293900" cy="9930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Proxima Nova"/>
                <a:ea typeface="Proxima Nova"/>
                <a:cs typeface="Proxima Nova"/>
                <a:sym typeface="Proxima Nova"/>
              </a:rPr>
              <a:t>Searches email for coupon codes if there’s time</a:t>
            </a:r>
            <a:endParaRPr>
              <a:latin typeface="Proxima Nova"/>
              <a:ea typeface="Proxima Nova"/>
              <a:cs typeface="Proxima Nova"/>
              <a:sym typeface="Proxima Nova"/>
            </a:endParaRPr>
          </a:p>
        </p:txBody>
      </p:sp>
      <p:sp>
        <p:nvSpPr>
          <p:cNvPr id="1157" name="Google Shape;1157;p103"/>
          <p:cNvSpPr/>
          <p:nvPr/>
        </p:nvSpPr>
        <p:spPr>
          <a:xfrm>
            <a:off x="455032" y="1943060"/>
            <a:ext cx="1943700" cy="9930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Proxima Nova"/>
                <a:ea typeface="Proxima Nova"/>
                <a:cs typeface="Proxima Nova"/>
                <a:sym typeface="Proxima Nova"/>
              </a:rPr>
              <a:t>Doesn’t want them to call with issues or questions because she’s on the subway</a:t>
            </a:r>
            <a:endParaRPr>
              <a:latin typeface="Proxima Nova"/>
              <a:ea typeface="Proxima Nova"/>
              <a:cs typeface="Proxima Nova"/>
              <a:sym typeface="Proxima Nova"/>
            </a:endParaRPr>
          </a:p>
        </p:txBody>
      </p:sp>
      <p:sp>
        <p:nvSpPr>
          <p:cNvPr id="1158" name="Google Shape;1158;p103"/>
          <p:cNvSpPr/>
          <p:nvPr/>
        </p:nvSpPr>
        <p:spPr>
          <a:xfrm>
            <a:off x="472225" y="4117850"/>
            <a:ext cx="1023900" cy="5427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Proxima Nova"/>
                <a:ea typeface="Proxima Nova"/>
                <a:cs typeface="Proxima Nova"/>
                <a:sym typeface="Proxima Nova"/>
              </a:rPr>
              <a:t>Promos for loyalty</a:t>
            </a:r>
            <a:endParaRPr>
              <a:latin typeface="Proxima Nova"/>
              <a:ea typeface="Proxima Nova"/>
              <a:cs typeface="Proxima Nova"/>
              <a:sym typeface="Proxima Nova"/>
            </a:endParaRPr>
          </a:p>
        </p:txBody>
      </p:sp>
      <p:sp>
        <p:nvSpPr>
          <p:cNvPr id="1159" name="Google Shape;1159;p103"/>
          <p:cNvSpPr/>
          <p:nvPr/>
        </p:nvSpPr>
        <p:spPr>
          <a:xfrm>
            <a:off x="1536835" y="4091525"/>
            <a:ext cx="2406000" cy="5712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Proxima Nova"/>
                <a:ea typeface="Proxima Nova"/>
                <a:cs typeface="Proxima Nova"/>
                <a:sym typeface="Proxima Nova"/>
              </a:rPr>
              <a:t>Traffic varies, wants to order when 15 minutes from home</a:t>
            </a:r>
            <a:endParaRPr>
              <a:latin typeface="Proxima Nova"/>
              <a:ea typeface="Proxima Nova"/>
              <a:cs typeface="Proxima Nova"/>
              <a:sym typeface="Proxima Nova"/>
            </a:endParaRPr>
          </a:p>
        </p:txBody>
      </p:sp>
      <p:sp>
        <p:nvSpPr>
          <p:cNvPr id="1160" name="Google Shape;1160;p103"/>
          <p:cNvSpPr/>
          <p:nvPr/>
        </p:nvSpPr>
        <p:spPr>
          <a:xfrm>
            <a:off x="4064142" y="4089411"/>
            <a:ext cx="2042100" cy="5712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Proxima Nova"/>
                <a:ea typeface="Proxima Nova"/>
                <a:cs typeface="Proxima Nova"/>
                <a:sym typeface="Proxima Nova"/>
              </a:rPr>
              <a:t>Picks up the food if it’s ready when he is</a:t>
            </a:r>
            <a:endParaRPr>
              <a:latin typeface="Proxima Nova"/>
              <a:ea typeface="Proxima Nova"/>
              <a:cs typeface="Proxima Nova"/>
              <a:sym typeface="Proxima Nova"/>
            </a:endParaRPr>
          </a:p>
        </p:txBody>
      </p:sp>
      <p:sp>
        <p:nvSpPr>
          <p:cNvPr id="1161" name="Google Shape;1161;p103"/>
          <p:cNvSpPr/>
          <p:nvPr/>
        </p:nvSpPr>
        <p:spPr>
          <a:xfrm>
            <a:off x="6227749" y="4089411"/>
            <a:ext cx="1693500" cy="5712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Proxima Nova"/>
                <a:ea typeface="Proxima Nova"/>
                <a:cs typeface="Proxima Nova"/>
                <a:sym typeface="Proxima Nova"/>
              </a:rPr>
              <a:t>Tipping doesn’t seem so important</a:t>
            </a:r>
            <a:endParaRPr>
              <a:latin typeface="Proxima Nova"/>
              <a:ea typeface="Proxima Nova"/>
              <a:cs typeface="Proxima Nova"/>
              <a:sym typeface="Proxima Nova"/>
            </a:endParaRPr>
          </a:p>
        </p:txBody>
      </p:sp>
      <p:sp>
        <p:nvSpPr>
          <p:cNvPr id="1162" name="Google Shape;1162;p103"/>
          <p:cNvSpPr txBox="1"/>
          <p:nvPr>
            <p:ph idx="2"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
        <p:nvSpPr>
          <p:cNvPr id="1163" name="Google Shape;1163;p103"/>
          <p:cNvSpPr txBox="1"/>
          <p:nvPr>
            <p:ph idx="12" type="sldNum"/>
          </p:nvPr>
        </p:nvSpPr>
        <p:spPr>
          <a:xfrm>
            <a:off x="-51366" y="4749901"/>
            <a:ext cx="5487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1164" name="Google Shape;1164;p103"/>
          <p:cNvSpPr/>
          <p:nvPr/>
        </p:nvSpPr>
        <p:spPr>
          <a:xfrm>
            <a:off x="7413000" y="432275"/>
            <a:ext cx="927000" cy="927000"/>
          </a:xfrm>
          <a:prstGeom prst="teardrop">
            <a:avLst>
              <a:gd fmla="val 100000" name="adj"/>
            </a:avLst>
          </a:prstGeom>
          <a:solidFill>
            <a:srgbClr val="FFDB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latin typeface="Proxima Nova"/>
              <a:ea typeface="Proxima Nova"/>
              <a:cs typeface="Proxima Nova"/>
              <a:sym typeface="Proxima Nova"/>
            </a:endParaRPr>
          </a:p>
        </p:txBody>
      </p:sp>
      <p:sp>
        <p:nvSpPr>
          <p:cNvPr id="1165" name="Google Shape;1165;p103"/>
          <p:cNvSpPr txBox="1"/>
          <p:nvPr/>
        </p:nvSpPr>
        <p:spPr>
          <a:xfrm>
            <a:off x="7364550" y="633000"/>
            <a:ext cx="1023900" cy="328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1200">
                <a:solidFill>
                  <a:schemeClr val="dk1"/>
                </a:solidFill>
                <a:latin typeface="Proxima Nova"/>
                <a:ea typeface="Proxima Nova"/>
                <a:cs typeface="Proxima Nova"/>
                <a:sym typeface="Proxima Nova"/>
              </a:rPr>
              <a:t>Customize it!</a:t>
            </a:r>
            <a:endParaRPr b="1" sz="1200">
              <a:solidFill>
                <a:schemeClr val="dk1"/>
              </a:solidFill>
              <a:latin typeface="Proxima Nova"/>
              <a:ea typeface="Proxima Nova"/>
              <a:cs typeface="Proxima Nova"/>
              <a:sym typeface="Proxima Nova"/>
            </a:endParaRPr>
          </a:p>
          <a:p>
            <a:pPr indent="0" lvl="0" marL="0" rtl="0" algn="l">
              <a:spcBef>
                <a:spcPts val="0"/>
              </a:spcBef>
              <a:spcAft>
                <a:spcPts val="0"/>
              </a:spcAft>
              <a:buNone/>
            </a:pPr>
            <a:r>
              <a:t/>
            </a:r>
            <a:endParaRPr>
              <a:latin typeface="Proxima Nova"/>
              <a:ea typeface="Proxima Nova"/>
              <a:cs typeface="Proxima Nova"/>
              <a:sym typeface="Proxima Nova"/>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9" name="Shape 1169"/>
        <p:cNvGrpSpPr/>
        <p:nvPr/>
      </p:nvGrpSpPr>
      <p:grpSpPr>
        <a:xfrm>
          <a:off x="0" y="0"/>
          <a:ext cx="0" cy="0"/>
          <a:chOff x="0" y="0"/>
          <a:chExt cx="0" cy="0"/>
        </a:xfrm>
      </p:grpSpPr>
      <p:sp>
        <p:nvSpPr>
          <p:cNvPr id="1170" name="Google Shape;1170;p104"/>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Best Practice: </a:t>
            </a:r>
            <a:r>
              <a:rPr lang="en"/>
              <a:t>Making Sense of the Groupings</a:t>
            </a:r>
            <a:endParaRPr/>
          </a:p>
        </p:txBody>
      </p:sp>
      <p:sp>
        <p:nvSpPr>
          <p:cNvPr id="1171" name="Google Shape;1171;p104"/>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2021 General Assembly</a:t>
            </a:r>
            <a:endParaRPr/>
          </a:p>
        </p:txBody>
      </p:sp>
      <p:sp>
        <p:nvSpPr>
          <p:cNvPr id="1172" name="Google Shape;1172;p104"/>
          <p:cNvSpPr/>
          <p:nvPr/>
        </p:nvSpPr>
        <p:spPr>
          <a:xfrm>
            <a:off x="6078750" y="1218300"/>
            <a:ext cx="2212500" cy="3079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104"/>
          <p:cNvSpPr/>
          <p:nvPr/>
        </p:nvSpPr>
        <p:spPr>
          <a:xfrm>
            <a:off x="3465750" y="1218300"/>
            <a:ext cx="2212500" cy="3079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104"/>
          <p:cNvSpPr/>
          <p:nvPr/>
        </p:nvSpPr>
        <p:spPr>
          <a:xfrm>
            <a:off x="852750" y="1218300"/>
            <a:ext cx="2212500" cy="30792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104"/>
          <p:cNvSpPr txBox="1"/>
          <p:nvPr/>
        </p:nvSpPr>
        <p:spPr>
          <a:xfrm>
            <a:off x="961050" y="1342800"/>
            <a:ext cx="1995900" cy="283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600">
                <a:solidFill>
                  <a:srgbClr val="FFFFFF"/>
                </a:solidFill>
                <a:latin typeface="Proxima Nova"/>
                <a:ea typeface="Proxima Nova"/>
                <a:cs typeface="Proxima Nova"/>
                <a:sym typeface="Proxima Nova"/>
              </a:rPr>
              <a:t>&lt; 3</a:t>
            </a:r>
            <a:endParaRPr b="1" sz="3600">
              <a:solidFill>
                <a:srgbClr val="FFFFFF"/>
              </a:solidFill>
              <a:latin typeface="Proxima Nova"/>
              <a:ea typeface="Proxima Nova"/>
              <a:cs typeface="Proxima Nova"/>
              <a:sym typeface="Proxima Nova"/>
            </a:endParaRPr>
          </a:p>
          <a:p>
            <a:pPr indent="0" lvl="0" marL="0" rtl="0" algn="ctr">
              <a:spcBef>
                <a:spcPts val="0"/>
              </a:spcBef>
              <a:spcAft>
                <a:spcPts val="0"/>
              </a:spcAft>
              <a:buNone/>
            </a:pPr>
            <a:r>
              <a:rPr b="1" lang="en" sz="2400">
                <a:solidFill>
                  <a:srgbClr val="FFFFFF"/>
                </a:solidFill>
                <a:latin typeface="Proxima Nova"/>
                <a:ea typeface="Proxima Nova"/>
                <a:cs typeface="Proxima Nova"/>
                <a:sym typeface="Proxima Nova"/>
              </a:rPr>
              <a:t>data points</a:t>
            </a:r>
            <a:endParaRPr b="1" sz="2400">
              <a:solidFill>
                <a:srgbClr val="FFFFFF"/>
              </a:solidFill>
              <a:latin typeface="Proxima Nova"/>
              <a:ea typeface="Proxima Nova"/>
              <a:cs typeface="Proxima Nova"/>
              <a:sym typeface="Proxima Nova"/>
            </a:endParaRPr>
          </a:p>
          <a:p>
            <a:pPr indent="0" lvl="0" marL="0" rtl="0" algn="ctr">
              <a:spcBef>
                <a:spcPts val="0"/>
              </a:spcBef>
              <a:spcAft>
                <a:spcPts val="0"/>
              </a:spcAft>
              <a:buNone/>
            </a:pPr>
            <a:r>
              <a:t/>
            </a:r>
            <a:endParaRPr sz="1800">
              <a:solidFill>
                <a:srgbClr val="FFFFFF"/>
              </a:solidFill>
              <a:latin typeface="Proxima Nova"/>
              <a:ea typeface="Proxima Nova"/>
              <a:cs typeface="Proxima Nova"/>
              <a:sym typeface="Proxima Nova"/>
            </a:endParaRPr>
          </a:p>
          <a:p>
            <a:pPr indent="0" lvl="0" marL="0" rtl="0" algn="ctr">
              <a:spcBef>
                <a:spcPts val="0"/>
              </a:spcBef>
              <a:spcAft>
                <a:spcPts val="0"/>
              </a:spcAft>
              <a:buNone/>
            </a:pPr>
            <a:r>
              <a:rPr b="1" lang="en" sz="1800">
                <a:solidFill>
                  <a:srgbClr val="FFFFFF"/>
                </a:solidFill>
                <a:latin typeface="Proxima Nova"/>
                <a:ea typeface="Proxima Nova"/>
                <a:cs typeface="Proxima Nova"/>
                <a:sym typeface="Proxima Nova"/>
              </a:rPr>
              <a:t>Too small </a:t>
            </a:r>
            <a:r>
              <a:rPr i="1" lang="en" sz="1800">
                <a:solidFill>
                  <a:srgbClr val="FFFFFF"/>
                </a:solidFill>
                <a:latin typeface="Proxima Nova"/>
                <a:ea typeface="Proxima Nova"/>
                <a:cs typeface="Proxima Nova"/>
                <a:sym typeface="Proxima Nova"/>
              </a:rPr>
              <a:t>Consider folding into other groupings.</a:t>
            </a:r>
            <a:endParaRPr i="1" sz="1800">
              <a:solidFill>
                <a:srgbClr val="FFFFFF"/>
              </a:solidFill>
              <a:latin typeface="Proxima Nova"/>
              <a:ea typeface="Proxima Nova"/>
              <a:cs typeface="Proxima Nova"/>
              <a:sym typeface="Proxima Nova"/>
            </a:endParaRPr>
          </a:p>
        </p:txBody>
      </p:sp>
      <p:sp>
        <p:nvSpPr>
          <p:cNvPr id="1176" name="Google Shape;1176;p104"/>
          <p:cNvSpPr txBox="1"/>
          <p:nvPr/>
        </p:nvSpPr>
        <p:spPr>
          <a:xfrm>
            <a:off x="3574050" y="1342800"/>
            <a:ext cx="1995900" cy="283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600">
                <a:solidFill>
                  <a:srgbClr val="FFFFFF"/>
                </a:solidFill>
                <a:latin typeface="Proxima Nova"/>
                <a:ea typeface="Proxima Nova"/>
                <a:cs typeface="Proxima Nova"/>
                <a:sym typeface="Proxima Nova"/>
              </a:rPr>
              <a:t>&gt; 10</a:t>
            </a:r>
            <a:endParaRPr b="1" sz="3600">
              <a:solidFill>
                <a:srgbClr val="FFFFFF"/>
              </a:solidFill>
              <a:latin typeface="Proxima Nova"/>
              <a:ea typeface="Proxima Nova"/>
              <a:cs typeface="Proxima Nova"/>
              <a:sym typeface="Proxima Nova"/>
            </a:endParaRPr>
          </a:p>
          <a:p>
            <a:pPr indent="0" lvl="0" marL="0" rtl="0" algn="ctr">
              <a:spcBef>
                <a:spcPts val="0"/>
              </a:spcBef>
              <a:spcAft>
                <a:spcPts val="0"/>
              </a:spcAft>
              <a:buNone/>
            </a:pPr>
            <a:r>
              <a:rPr b="1" lang="en" sz="2400">
                <a:solidFill>
                  <a:srgbClr val="FFFFFF"/>
                </a:solidFill>
                <a:latin typeface="Proxima Nova"/>
                <a:ea typeface="Proxima Nova"/>
                <a:cs typeface="Proxima Nova"/>
                <a:sym typeface="Proxima Nova"/>
              </a:rPr>
              <a:t>data points</a:t>
            </a:r>
            <a:endParaRPr b="1" sz="2400">
              <a:solidFill>
                <a:srgbClr val="FFFFFF"/>
              </a:solidFill>
              <a:latin typeface="Proxima Nova"/>
              <a:ea typeface="Proxima Nova"/>
              <a:cs typeface="Proxima Nova"/>
              <a:sym typeface="Proxima Nova"/>
            </a:endParaRPr>
          </a:p>
          <a:p>
            <a:pPr indent="0" lvl="0" marL="0" rtl="0" algn="l">
              <a:spcBef>
                <a:spcPts val="0"/>
              </a:spcBef>
              <a:spcAft>
                <a:spcPts val="0"/>
              </a:spcAft>
              <a:buNone/>
            </a:pPr>
            <a:r>
              <a:t/>
            </a:r>
            <a:endParaRPr sz="1800">
              <a:solidFill>
                <a:srgbClr val="FFFFFF"/>
              </a:solidFill>
              <a:latin typeface="Proxima Nova"/>
              <a:ea typeface="Proxima Nova"/>
              <a:cs typeface="Proxima Nova"/>
              <a:sym typeface="Proxima Nova"/>
            </a:endParaRPr>
          </a:p>
          <a:p>
            <a:pPr indent="0" lvl="0" marL="0" rtl="0" algn="ctr">
              <a:spcBef>
                <a:spcPts val="0"/>
              </a:spcBef>
              <a:spcAft>
                <a:spcPts val="0"/>
              </a:spcAft>
              <a:buNone/>
            </a:pPr>
            <a:r>
              <a:rPr b="1" lang="en" sz="1800">
                <a:solidFill>
                  <a:srgbClr val="FFFFFF"/>
                </a:solidFill>
                <a:latin typeface="Proxima Nova"/>
                <a:ea typeface="Proxima Nova"/>
                <a:cs typeface="Proxima Nova"/>
                <a:sym typeface="Proxima Nova"/>
              </a:rPr>
              <a:t>Too big </a:t>
            </a:r>
            <a:br>
              <a:rPr lang="en" sz="1800">
                <a:solidFill>
                  <a:srgbClr val="FFFFFF"/>
                </a:solidFill>
                <a:latin typeface="Proxima Nova"/>
                <a:ea typeface="Proxima Nova"/>
                <a:cs typeface="Proxima Nova"/>
                <a:sym typeface="Proxima Nova"/>
              </a:rPr>
            </a:br>
            <a:r>
              <a:rPr i="1" lang="en" sz="1800">
                <a:solidFill>
                  <a:srgbClr val="FFFFFF"/>
                </a:solidFill>
                <a:latin typeface="Proxima Nova"/>
                <a:ea typeface="Proxima Nova"/>
                <a:cs typeface="Proxima Nova"/>
                <a:sym typeface="Proxima Nova"/>
              </a:rPr>
              <a:t>Consider breaking into smaller groupings.</a:t>
            </a:r>
            <a:endParaRPr b="1" i="1" sz="2400">
              <a:solidFill>
                <a:srgbClr val="FFFFFF"/>
              </a:solidFill>
              <a:latin typeface="Proxima Nova"/>
              <a:ea typeface="Proxima Nova"/>
              <a:cs typeface="Proxima Nova"/>
              <a:sym typeface="Proxima Nova"/>
            </a:endParaRPr>
          </a:p>
        </p:txBody>
      </p:sp>
      <p:sp>
        <p:nvSpPr>
          <p:cNvPr id="1177" name="Google Shape;1177;p104"/>
          <p:cNvSpPr txBox="1"/>
          <p:nvPr/>
        </p:nvSpPr>
        <p:spPr>
          <a:xfrm>
            <a:off x="6187050" y="1342800"/>
            <a:ext cx="1995900" cy="283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600">
                <a:solidFill>
                  <a:srgbClr val="FFFFFF"/>
                </a:solidFill>
                <a:latin typeface="Proxima Nova"/>
                <a:ea typeface="Proxima Nova"/>
                <a:cs typeface="Proxima Nova"/>
                <a:sym typeface="Proxima Nova"/>
              </a:rPr>
              <a:t>1</a:t>
            </a:r>
            <a:endParaRPr b="1" sz="3600">
              <a:solidFill>
                <a:srgbClr val="FFFFFF"/>
              </a:solidFill>
              <a:latin typeface="Proxima Nova"/>
              <a:ea typeface="Proxima Nova"/>
              <a:cs typeface="Proxima Nova"/>
              <a:sym typeface="Proxima Nova"/>
            </a:endParaRPr>
          </a:p>
          <a:p>
            <a:pPr indent="0" lvl="0" marL="0" rtl="0" algn="ctr">
              <a:spcBef>
                <a:spcPts val="0"/>
              </a:spcBef>
              <a:spcAft>
                <a:spcPts val="0"/>
              </a:spcAft>
              <a:buNone/>
            </a:pPr>
            <a:r>
              <a:rPr b="1" lang="en" sz="2400">
                <a:solidFill>
                  <a:srgbClr val="FFFFFF"/>
                </a:solidFill>
                <a:latin typeface="Proxima Nova"/>
                <a:ea typeface="Proxima Nova"/>
                <a:cs typeface="Proxima Nova"/>
                <a:sym typeface="Proxima Nova"/>
              </a:rPr>
              <a:t>user</a:t>
            </a:r>
            <a:endParaRPr b="1" sz="2400">
              <a:solidFill>
                <a:srgbClr val="FFFFFF"/>
              </a:solidFill>
              <a:latin typeface="Proxima Nova"/>
              <a:ea typeface="Proxima Nova"/>
              <a:cs typeface="Proxima Nova"/>
              <a:sym typeface="Proxima Nova"/>
            </a:endParaRPr>
          </a:p>
          <a:p>
            <a:pPr indent="0" lvl="0" marL="0" rtl="0" algn="l">
              <a:spcBef>
                <a:spcPts val="0"/>
              </a:spcBef>
              <a:spcAft>
                <a:spcPts val="0"/>
              </a:spcAft>
              <a:buNone/>
            </a:pPr>
            <a:r>
              <a:t/>
            </a:r>
            <a:endParaRPr sz="1800">
              <a:solidFill>
                <a:srgbClr val="FFFFFF"/>
              </a:solidFill>
              <a:latin typeface="Proxima Nova"/>
              <a:ea typeface="Proxima Nova"/>
              <a:cs typeface="Proxima Nova"/>
              <a:sym typeface="Proxima Nova"/>
            </a:endParaRPr>
          </a:p>
          <a:p>
            <a:pPr indent="0" lvl="0" marL="0" rtl="0" algn="ctr">
              <a:spcBef>
                <a:spcPts val="0"/>
              </a:spcBef>
              <a:spcAft>
                <a:spcPts val="0"/>
              </a:spcAft>
              <a:buNone/>
            </a:pPr>
            <a:r>
              <a:rPr b="1" lang="en" sz="1800">
                <a:solidFill>
                  <a:srgbClr val="FFFFFF"/>
                </a:solidFill>
                <a:latin typeface="Proxima Nova"/>
                <a:ea typeface="Proxima Nova"/>
                <a:cs typeface="Proxima Nova"/>
                <a:sym typeface="Proxima Nova"/>
              </a:rPr>
              <a:t>Too few </a:t>
            </a:r>
            <a:r>
              <a:rPr i="1" lang="en" sz="1800">
                <a:solidFill>
                  <a:srgbClr val="FFFFFF"/>
                </a:solidFill>
                <a:latin typeface="Proxima Nova"/>
                <a:ea typeface="Proxima Nova"/>
                <a:cs typeface="Proxima Nova"/>
                <a:sym typeface="Proxima Nova"/>
              </a:rPr>
              <a:t>Groupings should have data from at least two users.</a:t>
            </a:r>
            <a:endParaRPr b="1" i="1" sz="2400">
              <a:solidFill>
                <a:srgbClr val="FFFFFF"/>
              </a:solidFill>
              <a:latin typeface="Proxima Nova"/>
              <a:ea typeface="Proxima Nova"/>
              <a:cs typeface="Proxima Nova"/>
              <a:sym typeface="Proxima Nova"/>
            </a:endParaRPr>
          </a:p>
        </p:txBody>
      </p:sp>
      <p:sp>
        <p:nvSpPr>
          <p:cNvPr id="1178" name="Google Shape;1178;p104"/>
          <p:cNvSpPr txBox="1"/>
          <p:nvPr>
            <p:ph idx="1"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2" name="Shape 1182"/>
        <p:cNvGrpSpPr/>
        <p:nvPr/>
      </p:nvGrpSpPr>
      <p:grpSpPr>
        <a:xfrm>
          <a:off x="0" y="0"/>
          <a:ext cx="0" cy="0"/>
          <a:chOff x="0" y="0"/>
          <a:chExt cx="0" cy="0"/>
        </a:xfrm>
      </p:grpSpPr>
      <p:sp>
        <p:nvSpPr>
          <p:cNvPr id="1183" name="Google Shape;1183;p105"/>
          <p:cNvSpPr txBox="1"/>
          <p:nvPr>
            <p:ph idx="1" type="body"/>
          </p:nvPr>
        </p:nvSpPr>
        <p:spPr>
          <a:xfrm>
            <a:off x="457200" y="1143000"/>
            <a:ext cx="4066200" cy="333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700"/>
              <a:t>Affinity map your interviews. </a:t>
            </a:r>
            <a:endParaRPr sz="1700"/>
          </a:p>
          <a:p>
            <a:pPr indent="0" lvl="0" marL="0" rtl="0" algn="l">
              <a:spcBef>
                <a:spcPts val="1600"/>
              </a:spcBef>
              <a:spcAft>
                <a:spcPts val="0"/>
              </a:spcAft>
              <a:buNone/>
            </a:pPr>
            <a:r>
              <a:rPr lang="en" sz="1700"/>
              <a:t>Then, determine whether the insights validate or disprove your hypothesis.</a:t>
            </a:r>
            <a:endParaRPr sz="1700"/>
          </a:p>
          <a:p>
            <a:pPr indent="0" lvl="0" marL="0" rtl="0" algn="l">
              <a:spcBef>
                <a:spcPts val="1600"/>
              </a:spcBef>
              <a:spcAft>
                <a:spcPts val="0"/>
              </a:spcAft>
              <a:buClr>
                <a:schemeClr val="dk1"/>
              </a:buClr>
              <a:buSzPts val="1100"/>
              <a:buFont typeface="Arial"/>
              <a:buNone/>
            </a:pPr>
            <a:r>
              <a:rPr b="1" lang="en" sz="1700"/>
              <a:t>Remember: </a:t>
            </a:r>
            <a:endParaRPr b="1" sz="1700"/>
          </a:p>
          <a:p>
            <a:pPr indent="-336550" lvl="0" marL="457200" rtl="0" algn="l">
              <a:spcBef>
                <a:spcPts val="1600"/>
              </a:spcBef>
              <a:spcAft>
                <a:spcPts val="0"/>
              </a:spcAft>
              <a:buSzPts val="1700"/>
              <a:buChar char="●"/>
            </a:pPr>
            <a:r>
              <a:rPr lang="en" sz="1700"/>
              <a:t>Each Post-it should contain one observation, quote, or behavior.</a:t>
            </a:r>
            <a:endParaRPr sz="1700"/>
          </a:p>
          <a:p>
            <a:pPr indent="-336550" lvl="0" marL="457200" rtl="0" algn="l">
              <a:spcBef>
                <a:spcPts val="0"/>
              </a:spcBef>
              <a:spcAft>
                <a:spcPts val="0"/>
              </a:spcAft>
              <a:buSzPts val="1700"/>
              <a:buChar char="●"/>
            </a:pPr>
            <a:r>
              <a:rPr lang="en" sz="1700"/>
              <a:t>Organize data by insights — don’t go into solution mode.</a:t>
            </a:r>
            <a:endParaRPr sz="1700"/>
          </a:p>
          <a:p>
            <a:pPr indent="0" lvl="0" marL="457200" rtl="0" algn="l">
              <a:spcBef>
                <a:spcPts val="1600"/>
              </a:spcBef>
              <a:spcAft>
                <a:spcPts val="0"/>
              </a:spcAft>
              <a:buNone/>
            </a:pPr>
            <a:r>
              <a:t/>
            </a:r>
            <a:endParaRPr/>
          </a:p>
          <a:p>
            <a:pPr indent="0" lvl="0" marL="457200" rtl="0" algn="l">
              <a:spcBef>
                <a:spcPts val="1600"/>
              </a:spcBef>
              <a:spcAft>
                <a:spcPts val="1600"/>
              </a:spcAft>
              <a:buNone/>
            </a:pPr>
            <a:r>
              <a:t/>
            </a:r>
            <a:endParaRPr/>
          </a:p>
        </p:txBody>
      </p:sp>
      <p:sp>
        <p:nvSpPr>
          <p:cNvPr id="1184" name="Google Shape;1184;p105"/>
          <p:cNvSpPr txBox="1"/>
          <p:nvPr>
            <p:ph type="title"/>
          </p:nvPr>
        </p:nvSpPr>
        <p:spPr>
          <a:xfrm>
            <a:off x="1196400" y="237038"/>
            <a:ext cx="5009400" cy="45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3F3F3"/>
                </a:solidFill>
              </a:rPr>
              <a:t>Your Turn</a:t>
            </a:r>
            <a:endParaRPr>
              <a:solidFill>
                <a:srgbClr val="F3F3F3"/>
              </a:solidFill>
            </a:endParaRPr>
          </a:p>
        </p:txBody>
      </p:sp>
      <p:sp>
        <p:nvSpPr>
          <p:cNvPr id="1185" name="Google Shape;1185;p105"/>
          <p:cNvSpPr txBox="1"/>
          <p:nvPr>
            <p:ph idx="3"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
        <p:nvSpPr>
          <p:cNvPr id="1186" name="Google Shape;1186;p105"/>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2021 General Assembly</a:t>
            </a:r>
            <a:endParaRPr/>
          </a:p>
        </p:txBody>
      </p:sp>
      <p:sp>
        <p:nvSpPr>
          <p:cNvPr id="1187" name="Google Shape;1187;p105"/>
          <p:cNvSpPr txBox="1"/>
          <p:nvPr>
            <p:ph idx="2" type="subTitle"/>
          </p:nvPr>
        </p:nvSpPr>
        <p:spPr>
          <a:xfrm>
            <a:off x="7003805" y="211738"/>
            <a:ext cx="1336200" cy="3288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lang="en"/>
              <a:t>15</a:t>
            </a:r>
            <a:r>
              <a:rPr lang="en"/>
              <a:t> minutes</a:t>
            </a:r>
            <a:endParaRPr/>
          </a:p>
        </p:txBody>
      </p:sp>
      <p:pic>
        <p:nvPicPr>
          <p:cNvPr id="1188" name="Google Shape;1188;p105"/>
          <p:cNvPicPr preferRelativeResize="0"/>
          <p:nvPr/>
        </p:nvPicPr>
        <p:blipFill>
          <a:blip r:embed="rId3">
            <a:alphaModFix/>
          </a:blip>
          <a:stretch>
            <a:fillRect/>
          </a:stretch>
        </p:blipFill>
        <p:spPr>
          <a:xfrm>
            <a:off x="4995000" y="1512275"/>
            <a:ext cx="3691800" cy="2307366"/>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2" name="Shape 1192"/>
        <p:cNvGrpSpPr/>
        <p:nvPr/>
      </p:nvGrpSpPr>
      <p:grpSpPr>
        <a:xfrm>
          <a:off x="0" y="0"/>
          <a:ext cx="0" cy="0"/>
          <a:chOff x="0" y="0"/>
          <a:chExt cx="0" cy="0"/>
        </a:xfrm>
      </p:grpSpPr>
      <p:sp>
        <p:nvSpPr>
          <p:cNvPr id="1193" name="Google Shape;1193;p106"/>
          <p:cNvSpPr txBox="1"/>
          <p:nvPr>
            <p:ph idx="1" type="body"/>
          </p:nvPr>
        </p:nvSpPr>
        <p:spPr>
          <a:xfrm>
            <a:off x="457200" y="1143000"/>
            <a:ext cx="8229600" cy="3027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your groups, review your hypothesis and evaluate how the themes/behaviors from your affinity map align. Questions to consider: </a:t>
            </a:r>
            <a:endParaRPr/>
          </a:p>
          <a:p>
            <a:pPr indent="-342900" lvl="0" marL="457200" rtl="0" algn="l">
              <a:spcBef>
                <a:spcPts val="1600"/>
              </a:spcBef>
              <a:spcAft>
                <a:spcPts val="0"/>
              </a:spcAft>
              <a:buClr>
                <a:schemeClr val="dk1"/>
              </a:buClr>
              <a:buSzPts val="1800"/>
              <a:buAutoNum type="arabicPeriod"/>
            </a:pPr>
            <a:r>
              <a:rPr lang="en">
                <a:solidFill>
                  <a:schemeClr val="dk1"/>
                </a:solidFill>
              </a:rPr>
              <a:t>What are some insights you gained from affinity mapping?</a:t>
            </a:r>
            <a:endParaRPr>
              <a:solidFill>
                <a:schemeClr val="dk1"/>
              </a:solidFill>
            </a:endParaRPr>
          </a:p>
          <a:p>
            <a:pPr indent="-342900" lvl="0" marL="457200" rtl="0" algn="l">
              <a:spcBef>
                <a:spcPts val="0"/>
              </a:spcBef>
              <a:spcAft>
                <a:spcPts val="0"/>
              </a:spcAft>
              <a:buClr>
                <a:schemeClr val="dk1"/>
              </a:buClr>
              <a:buSzPts val="1800"/>
              <a:buAutoNum type="arabicPeriod"/>
            </a:pPr>
            <a:r>
              <a:rPr lang="en">
                <a:solidFill>
                  <a:schemeClr val="dk1"/>
                </a:solidFill>
              </a:rPr>
              <a:t>How might these insights inform decisions you make about your product?</a:t>
            </a:r>
            <a:endParaRPr>
              <a:solidFill>
                <a:schemeClr val="dk1"/>
              </a:solidFill>
            </a:endParaRPr>
          </a:p>
          <a:p>
            <a:pPr indent="-342900" lvl="0" marL="457200" rtl="0" algn="l">
              <a:spcBef>
                <a:spcPts val="0"/>
              </a:spcBef>
              <a:spcAft>
                <a:spcPts val="0"/>
              </a:spcAft>
              <a:buClr>
                <a:schemeClr val="dk1"/>
              </a:buClr>
              <a:buSzPts val="1800"/>
              <a:buAutoNum type="arabicPeriod"/>
            </a:pPr>
            <a:r>
              <a:rPr lang="en">
                <a:solidFill>
                  <a:schemeClr val="dk1"/>
                </a:solidFill>
              </a:rPr>
              <a:t>What was most challenging in organizationing this information? </a:t>
            </a:r>
            <a:endParaRPr>
              <a:solidFill>
                <a:schemeClr val="dk1"/>
              </a:solidFill>
            </a:endParaRPr>
          </a:p>
          <a:p>
            <a:pPr indent="-342900" lvl="0" marL="457200" rtl="0" algn="l">
              <a:spcBef>
                <a:spcPts val="0"/>
              </a:spcBef>
              <a:spcAft>
                <a:spcPts val="0"/>
              </a:spcAft>
              <a:buClr>
                <a:schemeClr val="dk1"/>
              </a:buClr>
              <a:buSzPts val="1800"/>
              <a:buAutoNum type="arabicPeriod"/>
            </a:pPr>
            <a:r>
              <a:rPr lang="en">
                <a:solidFill>
                  <a:schemeClr val="dk1"/>
                </a:solidFill>
              </a:rPr>
              <a:t>Was there anything surprising? </a:t>
            </a:r>
            <a:endParaRPr/>
          </a:p>
          <a:p>
            <a:pPr indent="0" lvl="0" marL="0" rtl="0" algn="l">
              <a:spcBef>
                <a:spcPts val="1600"/>
              </a:spcBef>
              <a:spcAft>
                <a:spcPts val="1600"/>
              </a:spcAft>
              <a:buNone/>
            </a:pPr>
            <a:r>
              <a:rPr lang="en"/>
              <a:t>Together, we will </a:t>
            </a:r>
            <a:r>
              <a:rPr lang="en"/>
              <a:t>determine</a:t>
            </a:r>
            <a:r>
              <a:rPr lang="en"/>
              <a:t> whether your project </a:t>
            </a:r>
            <a:r>
              <a:rPr lang="en"/>
              <a:t>should </a:t>
            </a:r>
            <a:r>
              <a:rPr b="1" lang="en"/>
              <a:t>pivot</a:t>
            </a:r>
            <a:r>
              <a:rPr lang="en"/>
              <a:t> or </a:t>
            </a:r>
            <a:r>
              <a:rPr b="1" lang="en"/>
              <a:t>proceed</a:t>
            </a:r>
            <a:r>
              <a:rPr lang="en"/>
              <a:t>.</a:t>
            </a:r>
            <a:endParaRPr/>
          </a:p>
        </p:txBody>
      </p:sp>
      <p:sp>
        <p:nvSpPr>
          <p:cNvPr id="1194" name="Google Shape;1194;p106"/>
          <p:cNvSpPr txBox="1"/>
          <p:nvPr>
            <p:ph type="title"/>
          </p:nvPr>
        </p:nvSpPr>
        <p:spPr>
          <a:xfrm>
            <a:off x="1196400" y="237038"/>
            <a:ext cx="5009400" cy="45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Affinity Mapping Group </a:t>
            </a:r>
            <a:r>
              <a:rPr lang="en"/>
              <a:t>Debrief</a:t>
            </a:r>
            <a:r>
              <a:rPr lang="en"/>
              <a:t> </a:t>
            </a:r>
            <a:endParaRPr/>
          </a:p>
        </p:txBody>
      </p:sp>
      <p:sp>
        <p:nvSpPr>
          <p:cNvPr id="1195" name="Google Shape;1195;p106"/>
          <p:cNvSpPr txBox="1"/>
          <p:nvPr>
            <p:ph idx="2" type="subTitle"/>
          </p:nvPr>
        </p:nvSpPr>
        <p:spPr>
          <a:xfrm>
            <a:off x="7017830" y="237038"/>
            <a:ext cx="1336200" cy="3288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lang="en"/>
              <a:t>10</a:t>
            </a:r>
            <a:r>
              <a:rPr lang="en"/>
              <a:t> minutes</a:t>
            </a:r>
            <a:endParaRPr/>
          </a:p>
        </p:txBody>
      </p:sp>
      <p:sp>
        <p:nvSpPr>
          <p:cNvPr id="1196" name="Google Shape;1196;p106"/>
          <p:cNvSpPr txBox="1"/>
          <p:nvPr>
            <p:ph idx="3"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
        <p:nvSpPr>
          <p:cNvPr id="1197" name="Google Shape;1197;p106"/>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2021 General Assembly</a:t>
            </a:r>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1" name="Shape 1201"/>
        <p:cNvGrpSpPr/>
        <p:nvPr/>
      </p:nvGrpSpPr>
      <p:grpSpPr>
        <a:xfrm>
          <a:off x="0" y="0"/>
          <a:ext cx="0" cy="0"/>
          <a:chOff x="0" y="0"/>
          <a:chExt cx="0" cy="0"/>
        </a:xfrm>
      </p:grpSpPr>
      <p:sp>
        <p:nvSpPr>
          <p:cNvPr id="1202" name="Google Shape;1202;p107"/>
          <p:cNvSpPr txBox="1"/>
          <p:nvPr>
            <p:ph type="title"/>
          </p:nvPr>
        </p:nvSpPr>
        <p:spPr>
          <a:xfrm>
            <a:off x="1403050" y="2128750"/>
            <a:ext cx="6149100" cy="1282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For today, let’s ALL proceed with our original hypothesis</a:t>
            </a:r>
            <a:r>
              <a:rPr lang="en"/>
              <a:t>.</a:t>
            </a:r>
            <a:endParaRPr/>
          </a:p>
        </p:txBody>
      </p:sp>
      <p:sp>
        <p:nvSpPr>
          <p:cNvPr id="1203" name="Google Shape;1203;p107"/>
          <p:cNvSpPr txBox="1"/>
          <p:nvPr>
            <p:ph idx="1"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
        <p:nvSpPr>
          <p:cNvPr id="1204" name="Google Shape;1204;p107"/>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2021 General Assembly</a:t>
            </a:r>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8" name="Shape 1208"/>
        <p:cNvGrpSpPr/>
        <p:nvPr/>
      </p:nvGrpSpPr>
      <p:grpSpPr>
        <a:xfrm>
          <a:off x="0" y="0"/>
          <a:ext cx="0" cy="0"/>
          <a:chOff x="0" y="0"/>
          <a:chExt cx="0" cy="0"/>
        </a:xfrm>
      </p:grpSpPr>
      <p:sp>
        <p:nvSpPr>
          <p:cNvPr id="1209" name="Google Shape;1209;p108"/>
          <p:cNvSpPr txBox="1"/>
          <p:nvPr/>
        </p:nvSpPr>
        <p:spPr>
          <a:xfrm>
            <a:off x="4340375" y="3309400"/>
            <a:ext cx="1218000" cy="911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500">
                <a:solidFill>
                  <a:srgbClr val="FFFFFF"/>
                </a:solidFill>
                <a:latin typeface="Proxima Nova"/>
                <a:ea typeface="Proxima Nova"/>
                <a:cs typeface="Proxima Nova"/>
                <a:sym typeface="Proxima Nova"/>
              </a:rPr>
              <a:t>Analyzing Data </a:t>
            </a:r>
            <a:endParaRPr sz="1500">
              <a:solidFill>
                <a:srgbClr val="FFFFFF"/>
              </a:solidFill>
              <a:latin typeface="Proxima Nova"/>
              <a:ea typeface="Proxima Nova"/>
              <a:cs typeface="Proxima Nova"/>
              <a:sym typeface="Proxima Nova"/>
            </a:endParaRPr>
          </a:p>
        </p:txBody>
      </p:sp>
      <p:sp>
        <p:nvSpPr>
          <p:cNvPr id="1210" name="Google Shape;1210;p108"/>
          <p:cNvSpPr txBox="1"/>
          <p:nvPr>
            <p:ph type="title"/>
          </p:nvPr>
        </p:nvSpPr>
        <p:spPr>
          <a:xfrm>
            <a:off x="455225" y="1777050"/>
            <a:ext cx="7551900" cy="158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Choosing the Right MVP</a:t>
            </a:r>
            <a:endParaRPr/>
          </a:p>
        </p:txBody>
      </p:sp>
      <p:sp>
        <p:nvSpPr>
          <p:cNvPr id="1211" name="Google Shape;1211;p108"/>
          <p:cNvSpPr txBox="1"/>
          <p:nvPr>
            <p:ph idx="1" type="subTitle"/>
          </p:nvPr>
        </p:nvSpPr>
        <p:spPr>
          <a:xfrm>
            <a:off x="502325" y="1221643"/>
            <a:ext cx="7457700" cy="411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Product Management Bootcamp </a:t>
            </a:r>
            <a:endParaRPr/>
          </a:p>
        </p:txBody>
      </p:sp>
      <p:sp>
        <p:nvSpPr>
          <p:cNvPr id="1212" name="Google Shape;1212;p108"/>
          <p:cNvSpPr txBox="1"/>
          <p:nvPr/>
        </p:nvSpPr>
        <p:spPr>
          <a:xfrm>
            <a:off x="278810" y="3309388"/>
            <a:ext cx="1472700" cy="911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n" sz="1500">
                <a:solidFill>
                  <a:srgbClr val="FFFFFF"/>
                </a:solidFill>
                <a:latin typeface="Proxima Nova"/>
                <a:ea typeface="Proxima Nova"/>
                <a:cs typeface="Proxima Nova"/>
                <a:sym typeface="Proxima Nova"/>
              </a:rPr>
              <a:t>Products and Product Managers</a:t>
            </a:r>
            <a:endParaRPr sz="1500">
              <a:solidFill>
                <a:srgbClr val="FFFFFF"/>
              </a:solidFill>
              <a:latin typeface="Proxima Nova"/>
              <a:ea typeface="Proxima Nova"/>
              <a:cs typeface="Proxima Nova"/>
              <a:sym typeface="Proxima Nova"/>
            </a:endParaRPr>
          </a:p>
        </p:txBody>
      </p:sp>
      <p:sp>
        <p:nvSpPr>
          <p:cNvPr id="1213" name="Google Shape;1213;p108"/>
          <p:cNvSpPr txBox="1"/>
          <p:nvPr/>
        </p:nvSpPr>
        <p:spPr>
          <a:xfrm>
            <a:off x="6701540" y="3309388"/>
            <a:ext cx="1218000" cy="91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b="1" lang="en" sz="1500">
                <a:solidFill>
                  <a:srgbClr val="FFFFFF"/>
                </a:solidFill>
                <a:latin typeface="Proxima Nova"/>
                <a:ea typeface="Proxima Nova"/>
                <a:cs typeface="Proxima Nova"/>
                <a:sym typeface="Proxima Nova"/>
              </a:rPr>
              <a:t>Choosing the Right MVP</a:t>
            </a:r>
            <a:endParaRPr b="1" sz="1500">
              <a:solidFill>
                <a:srgbClr val="FFFFFF"/>
              </a:solidFill>
              <a:latin typeface="Proxima Nova"/>
              <a:ea typeface="Proxima Nova"/>
              <a:cs typeface="Proxima Nova"/>
              <a:sym typeface="Proxima Nova"/>
            </a:endParaRPr>
          </a:p>
          <a:p>
            <a:pPr indent="0" lvl="0" marL="0" rtl="0" algn="ctr">
              <a:lnSpc>
                <a:spcPct val="100000"/>
              </a:lnSpc>
              <a:spcBef>
                <a:spcPts val="1600"/>
              </a:spcBef>
              <a:spcAft>
                <a:spcPts val="1600"/>
              </a:spcAft>
              <a:buNone/>
            </a:pPr>
            <a:r>
              <a:t/>
            </a:r>
            <a:endParaRPr>
              <a:solidFill>
                <a:srgbClr val="FFFFFF"/>
              </a:solidFill>
              <a:latin typeface="Proxima Nova"/>
              <a:ea typeface="Proxima Nova"/>
              <a:cs typeface="Proxima Nova"/>
              <a:sym typeface="Proxima Nova"/>
            </a:endParaRPr>
          </a:p>
        </p:txBody>
      </p:sp>
      <p:sp>
        <p:nvSpPr>
          <p:cNvPr id="1214" name="Google Shape;1214;p108"/>
          <p:cNvSpPr txBox="1"/>
          <p:nvPr/>
        </p:nvSpPr>
        <p:spPr>
          <a:xfrm>
            <a:off x="2166502" y="3309400"/>
            <a:ext cx="1472700" cy="911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n" sz="1500">
                <a:solidFill>
                  <a:srgbClr val="FFFFFF"/>
                </a:solidFill>
                <a:latin typeface="Proxima Nova"/>
                <a:ea typeface="Proxima Nova"/>
                <a:cs typeface="Proxima Nova"/>
                <a:sym typeface="Proxima Nova"/>
              </a:rPr>
              <a:t>Foundational Market Research </a:t>
            </a:r>
            <a:endParaRPr sz="1500">
              <a:solidFill>
                <a:srgbClr val="FFFFFF"/>
              </a:solidFill>
              <a:latin typeface="Proxima Nova"/>
              <a:ea typeface="Proxima Nova"/>
              <a:cs typeface="Proxima Nova"/>
              <a:sym typeface="Proxima Nova"/>
            </a:endParaRPr>
          </a:p>
        </p:txBody>
      </p:sp>
      <p:grpSp>
        <p:nvGrpSpPr>
          <p:cNvPr id="1215" name="Google Shape;1215;p108"/>
          <p:cNvGrpSpPr/>
          <p:nvPr/>
        </p:nvGrpSpPr>
        <p:grpSpPr>
          <a:xfrm>
            <a:off x="730201" y="2946200"/>
            <a:ext cx="6464700" cy="238950"/>
            <a:chOff x="730201" y="2946200"/>
            <a:chExt cx="6464700" cy="238950"/>
          </a:xfrm>
        </p:grpSpPr>
        <p:cxnSp>
          <p:nvCxnSpPr>
            <p:cNvPr id="1216" name="Google Shape;1216;p108"/>
            <p:cNvCxnSpPr>
              <a:stCxn id="1217" idx="6"/>
            </p:cNvCxnSpPr>
            <p:nvPr/>
          </p:nvCxnSpPr>
          <p:spPr>
            <a:xfrm>
              <a:off x="961501" y="3061850"/>
              <a:ext cx="6233400" cy="15300"/>
            </a:xfrm>
            <a:prstGeom prst="straightConnector1">
              <a:avLst/>
            </a:prstGeom>
            <a:noFill/>
            <a:ln cap="flat" cmpd="sng" w="28575">
              <a:solidFill>
                <a:schemeClr val="accent1"/>
              </a:solidFill>
              <a:prstDash val="solid"/>
              <a:round/>
              <a:headEnd len="med" w="med" type="none"/>
              <a:tailEnd len="med" w="med" type="none"/>
            </a:ln>
          </p:spPr>
        </p:cxnSp>
        <p:sp>
          <p:nvSpPr>
            <p:cNvPr id="1218" name="Google Shape;1218;p108"/>
            <p:cNvSpPr/>
            <p:nvPr/>
          </p:nvSpPr>
          <p:spPr>
            <a:xfrm>
              <a:off x="4844201" y="2953850"/>
              <a:ext cx="231300" cy="231300"/>
            </a:xfrm>
            <a:prstGeom prst="ellipse">
              <a:avLst/>
            </a:prstGeom>
            <a:solidFill>
              <a:schemeClr val="accent1"/>
            </a:solid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108"/>
            <p:cNvSpPr/>
            <p:nvPr/>
          </p:nvSpPr>
          <p:spPr>
            <a:xfrm>
              <a:off x="730201" y="2946200"/>
              <a:ext cx="231300" cy="231300"/>
            </a:xfrm>
            <a:prstGeom prst="ellipse">
              <a:avLst/>
            </a:prstGeom>
            <a:solidFill>
              <a:schemeClr val="accent1"/>
            </a:solid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19" name="Google Shape;1219;p108"/>
          <p:cNvSpPr/>
          <p:nvPr/>
        </p:nvSpPr>
        <p:spPr>
          <a:xfrm>
            <a:off x="7194901" y="2946200"/>
            <a:ext cx="231300" cy="231300"/>
          </a:xfrm>
          <a:prstGeom prst="ellipse">
            <a:avLst/>
          </a:prstGeom>
          <a:solidFill>
            <a:schemeClr val="accent2"/>
          </a:solid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108"/>
          <p:cNvSpPr/>
          <p:nvPr/>
        </p:nvSpPr>
        <p:spPr>
          <a:xfrm>
            <a:off x="2787201" y="2946200"/>
            <a:ext cx="231300" cy="231300"/>
          </a:xfrm>
          <a:prstGeom prst="ellipse">
            <a:avLst/>
          </a:prstGeom>
          <a:solidFill>
            <a:schemeClr val="accent1"/>
          </a:solid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4" name="Shape 1224"/>
        <p:cNvGrpSpPr/>
        <p:nvPr/>
      </p:nvGrpSpPr>
      <p:grpSpPr>
        <a:xfrm>
          <a:off x="0" y="0"/>
          <a:ext cx="0" cy="0"/>
          <a:chOff x="0" y="0"/>
          <a:chExt cx="0" cy="0"/>
        </a:xfrm>
      </p:grpSpPr>
      <p:sp>
        <p:nvSpPr>
          <p:cNvPr id="1225" name="Google Shape;1225;p109"/>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t>What’s Coming</a:t>
            </a:r>
            <a:endParaRPr/>
          </a:p>
        </p:txBody>
      </p:sp>
      <p:pic>
        <p:nvPicPr>
          <p:cNvPr id="1226" name="Google Shape;1226;p109"/>
          <p:cNvPicPr preferRelativeResize="0"/>
          <p:nvPr/>
        </p:nvPicPr>
        <p:blipFill>
          <a:blip r:embed="rId3">
            <a:alphaModFix/>
          </a:blip>
          <a:stretch>
            <a:fillRect/>
          </a:stretch>
        </p:blipFill>
        <p:spPr>
          <a:xfrm>
            <a:off x="5595975" y="1056375"/>
            <a:ext cx="2745199" cy="2745199"/>
          </a:xfrm>
          <a:prstGeom prst="rect">
            <a:avLst/>
          </a:prstGeom>
          <a:noFill/>
          <a:ln>
            <a:noFill/>
          </a:ln>
        </p:spPr>
      </p:pic>
      <p:sp>
        <p:nvSpPr>
          <p:cNvPr id="1227" name="Google Shape;1227;p109"/>
          <p:cNvSpPr txBox="1"/>
          <p:nvPr/>
        </p:nvSpPr>
        <p:spPr>
          <a:xfrm>
            <a:off x="457200" y="4662725"/>
            <a:ext cx="2372100" cy="393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sz="900">
                <a:solidFill>
                  <a:srgbClr val="000000"/>
                </a:solidFill>
                <a:latin typeface="Proxima Nova"/>
                <a:ea typeface="Proxima Nova"/>
                <a:cs typeface="Proxima Nova"/>
                <a:sym typeface="Proxima Nova"/>
              </a:rPr>
              <a:t>‹#›</a:t>
            </a:fld>
            <a:r>
              <a:rPr lang="en" sz="900">
                <a:solidFill>
                  <a:srgbClr val="000000"/>
                </a:solidFill>
                <a:latin typeface="Proxima Nova"/>
                <a:ea typeface="Proxima Nova"/>
                <a:cs typeface="Proxima Nova"/>
                <a:sym typeface="Proxima Nova"/>
              </a:rPr>
              <a:t> | © </a:t>
            </a:r>
            <a:r>
              <a:rPr lang="en" sz="900">
                <a:latin typeface="Proxima Nova"/>
                <a:ea typeface="Proxima Nova"/>
                <a:cs typeface="Proxima Nova"/>
                <a:sym typeface="Proxima Nova"/>
              </a:rPr>
              <a:t>2021</a:t>
            </a:r>
            <a:r>
              <a:rPr lang="en" sz="900">
                <a:solidFill>
                  <a:srgbClr val="000000"/>
                </a:solidFill>
                <a:latin typeface="Proxima Nova"/>
                <a:ea typeface="Proxima Nova"/>
                <a:cs typeface="Proxima Nova"/>
                <a:sym typeface="Proxima Nova"/>
              </a:rPr>
              <a:t> General Assembly</a:t>
            </a:r>
            <a:endParaRPr sz="900">
              <a:solidFill>
                <a:srgbClr val="000000"/>
              </a:solidFill>
              <a:latin typeface="Proxima Nova"/>
              <a:ea typeface="Proxima Nova"/>
              <a:cs typeface="Proxima Nova"/>
              <a:sym typeface="Proxima Nova"/>
            </a:endParaRPr>
          </a:p>
        </p:txBody>
      </p:sp>
      <p:sp>
        <p:nvSpPr>
          <p:cNvPr id="1228" name="Google Shape;1228;p109"/>
          <p:cNvSpPr txBox="1"/>
          <p:nvPr>
            <p:ph idx="1" type="body"/>
          </p:nvPr>
        </p:nvSpPr>
        <p:spPr>
          <a:xfrm>
            <a:off x="457200" y="1143000"/>
            <a:ext cx="4462800" cy="29379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Char char="●"/>
            </a:pPr>
            <a:r>
              <a:rPr lang="en">
                <a:solidFill>
                  <a:schemeClr val="dk1"/>
                </a:solidFill>
              </a:rPr>
              <a:t>Define the methodologies used to evaluate customer experiences when picking the appropriate MVP. </a:t>
            </a:r>
            <a:endParaRPr>
              <a:solidFill>
                <a:schemeClr val="dk1"/>
              </a:solidFill>
            </a:endParaRPr>
          </a:p>
          <a:p>
            <a:pPr indent="0" lvl="0" marL="914400" rtl="0" algn="l">
              <a:spcBef>
                <a:spcPts val="1600"/>
              </a:spcBef>
              <a:spcAft>
                <a:spcPts val="0"/>
              </a:spcAft>
              <a:buNone/>
            </a:pPr>
            <a:r>
              <a:t/>
            </a:r>
            <a:endParaRPr sz="1600">
              <a:solidFill>
                <a:schemeClr val="dk1"/>
              </a:solidFill>
            </a:endParaRPr>
          </a:p>
          <a:p>
            <a:pPr indent="0" lvl="0" marL="0" rtl="0" algn="l">
              <a:spcBef>
                <a:spcPts val="1600"/>
              </a:spcBef>
              <a:spcAft>
                <a:spcPts val="0"/>
              </a:spcAft>
              <a:buClr>
                <a:schemeClr val="dk1"/>
              </a:buClr>
              <a:buSzPts val="1100"/>
              <a:buFont typeface="Arial"/>
              <a:buNone/>
            </a:pPr>
            <a:r>
              <a:t/>
            </a:r>
            <a:endParaRPr>
              <a:solidFill>
                <a:schemeClr val="dk1"/>
              </a:solidFill>
            </a:endParaRPr>
          </a:p>
          <a:p>
            <a:pPr indent="0" lvl="0" marL="0" rtl="0" algn="l">
              <a:spcBef>
                <a:spcPts val="1600"/>
              </a:spcBef>
              <a:spcAft>
                <a:spcPts val="1600"/>
              </a:spcAft>
              <a:buNone/>
            </a:pPr>
            <a:r>
              <a:t/>
            </a:r>
            <a:endParaRPr>
              <a:solidFill>
                <a:schemeClr val="dk1"/>
              </a:solidFill>
            </a:endParaRPr>
          </a:p>
        </p:txBody>
      </p:sp>
      <p:sp>
        <p:nvSpPr>
          <p:cNvPr id="1229" name="Google Shape;1229;p109"/>
          <p:cNvSpPr txBox="1"/>
          <p:nvPr>
            <p:ph idx="2"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3" name="Shape 1233"/>
        <p:cNvGrpSpPr/>
        <p:nvPr/>
      </p:nvGrpSpPr>
      <p:grpSpPr>
        <a:xfrm>
          <a:off x="0" y="0"/>
          <a:ext cx="0" cy="0"/>
          <a:chOff x="0" y="0"/>
          <a:chExt cx="0" cy="0"/>
        </a:xfrm>
      </p:grpSpPr>
      <p:sp>
        <p:nvSpPr>
          <p:cNvPr id="1234" name="Google Shape;1234;p110"/>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2021 General Assembly</a:t>
            </a:r>
            <a:endParaRPr/>
          </a:p>
        </p:txBody>
      </p:sp>
      <p:sp>
        <p:nvSpPr>
          <p:cNvPr id="1235" name="Google Shape;1235;p110"/>
          <p:cNvSpPr txBox="1"/>
          <p:nvPr>
            <p:ph type="title"/>
          </p:nvPr>
        </p:nvSpPr>
        <p:spPr>
          <a:xfrm>
            <a:off x="908850" y="237038"/>
            <a:ext cx="5009400" cy="45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Features Inside of Features Inside of Features</a:t>
            </a:r>
            <a:endParaRPr/>
          </a:p>
        </p:txBody>
      </p:sp>
      <p:grpSp>
        <p:nvGrpSpPr>
          <p:cNvPr id="1236" name="Google Shape;1236;p110"/>
          <p:cNvGrpSpPr/>
          <p:nvPr/>
        </p:nvGrpSpPr>
        <p:grpSpPr>
          <a:xfrm>
            <a:off x="1633788" y="962335"/>
            <a:ext cx="6304944" cy="3597761"/>
            <a:chOff x="1152463" y="908350"/>
            <a:chExt cx="6839076" cy="3902550"/>
          </a:xfrm>
        </p:grpSpPr>
        <p:pic>
          <p:nvPicPr>
            <p:cNvPr id="1237" name="Google Shape;1237;p110"/>
            <p:cNvPicPr preferRelativeResize="0"/>
            <p:nvPr/>
          </p:nvPicPr>
          <p:blipFill>
            <a:blip r:embed="rId3">
              <a:alphaModFix/>
            </a:blip>
            <a:stretch>
              <a:fillRect/>
            </a:stretch>
          </p:blipFill>
          <p:spPr>
            <a:xfrm>
              <a:off x="1152463" y="908350"/>
              <a:ext cx="6839076" cy="3902550"/>
            </a:xfrm>
            <a:prstGeom prst="rect">
              <a:avLst/>
            </a:prstGeom>
            <a:noFill/>
            <a:ln>
              <a:noFill/>
            </a:ln>
          </p:spPr>
        </p:pic>
        <p:sp>
          <p:nvSpPr>
            <p:cNvPr id="1238" name="Google Shape;1238;p110"/>
            <p:cNvSpPr/>
            <p:nvPr/>
          </p:nvSpPr>
          <p:spPr>
            <a:xfrm>
              <a:off x="1779278" y="1462494"/>
              <a:ext cx="1015200" cy="393600"/>
            </a:xfrm>
            <a:prstGeom prst="ellipse">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110"/>
            <p:cNvSpPr/>
            <p:nvPr/>
          </p:nvSpPr>
          <p:spPr>
            <a:xfrm>
              <a:off x="3865600" y="2222100"/>
              <a:ext cx="3335400" cy="24033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110"/>
            <p:cNvSpPr/>
            <p:nvPr/>
          </p:nvSpPr>
          <p:spPr>
            <a:xfrm>
              <a:off x="4424650" y="4006925"/>
              <a:ext cx="672600" cy="3432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41" name="Google Shape;1241;p110"/>
          <p:cNvSpPr txBox="1"/>
          <p:nvPr/>
        </p:nvSpPr>
        <p:spPr>
          <a:xfrm>
            <a:off x="1205275" y="2439803"/>
            <a:ext cx="1293000" cy="362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Proxima Nova"/>
                <a:ea typeface="Proxima Nova"/>
                <a:cs typeface="Proxima Nova"/>
                <a:sym typeface="Proxima Nova"/>
              </a:rPr>
              <a:t>Also a feature</a:t>
            </a:r>
            <a:endParaRPr b="1">
              <a:latin typeface="Proxima Nova"/>
              <a:ea typeface="Proxima Nova"/>
              <a:cs typeface="Proxima Nova"/>
              <a:sym typeface="Proxima Nova"/>
            </a:endParaRPr>
          </a:p>
        </p:txBody>
      </p:sp>
      <p:sp>
        <p:nvSpPr>
          <p:cNvPr id="1242" name="Google Shape;1242;p110"/>
          <p:cNvSpPr txBox="1"/>
          <p:nvPr/>
        </p:nvSpPr>
        <p:spPr>
          <a:xfrm>
            <a:off x="2331100" y="3364000"/>
            <a:ext cx="1176600" cy="3627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2000">
                <a:latin typeface="Proxima Nova"/>
                <a:ea typeface="Proxima Nova"/>
                <a:cs typeface="Proxima Nova"/>
                <a:sym typeface="Proxima Nova"/>
              </a:rPr>
              <a:t>Feature</a:t>
            </a:r>
            <a:endParaRPr b="1" sz="2000">
              <a:latin typeface="Proxima Nova"/>
              <a:ea typeface="Proxima Nova"/>
              <a:cs typeface="Proxima Nova"/>
              <a:sym typeface="Proxima Nova"/>
            </a:endParaRPr>
          </a:p>
        </p:txBody>
      </p:sp>
      <p:sp>
        <p:nvSpPr>
          <p:cNvPr id="1243" name="Google Shape;1243;p110"/>
          <p:cNvSpPr txBox="1"/>
          <p:nvPr/>
        </p:nvSpPr>
        <p:spPr>
          <a:xfrm>
            <a:off x="2331101" y="3910853"/>
            <a:ext cx="1233600" cy="3627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a:latin typeface="Proxima Nova"/>
                <a:ea typeface="Proxima Nova"/>
                <a:cs typeface="Proxima Nova"/>
                <a:sym typeface="Proxima Nova"/>
              </a:rPr>
              <a:t>Also a feature</a:t>
            </a:r>
            <a:endParaRPr b="1">
              <a:latin typeface="Proxima Nova"/>
              <a:ea typeface="Proxima Nova"/>
              <a:cs typeface="Proxima Nova"/>
              <a:sym typeface="Proxima Nova"/>
            </a:endParaRPr>
          </a:p>
        </p:txBody>
      </p:sp>
      <p:sp>
        <p:nvSpPr>
          <p:cNvPr id="1244" name="Google Shape;1244;p110"/>
          <p:cNvSpPr txBox="1"/>
          <p:nvPr>
            <p:ph idx="3" type="subTitle"/>
          </p:nvPr>
        </p:nvSpPr>
        <p:spPr>
          <a:xfrm>
            <a:off x="7003805" y="211738"/>
            <a:ext cx="1336200" cy="3288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lang="en"/>
              <a:t>5 minutes</a:t>
            </a:r>
            <a:endParaRPr/>
          </a:p>
        </p:txBody>
      </p:sp>
      <p:sp>
        <p:nvSpPr>
          <p:cNvPr id="1245" name="Google Shape;1245;p110"/>
          <p:cNvSpPr txBox="1"/>
          <p:nvPr>
            <p:ph idx="2"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grpSp>
        <p:nvGrpSpPr>
          <p:cNvPr id="1246" name="Google Shape;1246;p110"/>
          <p:cNvGrpSpPr/>
          <p:nvPr/>
        </p:nvGrpSpPr>
        <p:grpSpPr>
          <a:xfrm>
            <a:off x="6878700" y="381250"/>
            <a:ext cx="935900" cy="927000"/>
            <a:chOff x="844900" y="2324925"/>
            <a:chExt cx="935900" cy="927000"/>
          </a:xfrm>
        </p:grpSpPr>
        <p:sp>
          <p:nvSpPr>
            <p:cNvPr id="1247" name="Google Shape;1247;p110"/>
            <p:cNvSpPr/>
            <p:nvPr/>
          </p:nvSpPr>
          <p:spPr>
            <a:xfrm>
              <a:off x="844900" y="2324925"/>
              <a:ext cx="927000" cy="927000"/>
            </a:xfrm>
            <a:prstGeom prst="teardrop">
              <a:avLst>
                <a:gd fmla="val 100000" name="adj"/>
              </a:avLst>
            </a:prstGeom>
            <a:solidFill>
              <a:srgbClr val="FFDB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latin typeface="Proxima Nova"/>
                <a:ea typeface="Proxima Nova"/>
                <a:cs typeface="Proxima Nova"/>
                <a:sym typeface="Proxima Nova"/>
              </a:endParaRPr>
            </a:p>
          </p:txBody>
        </p:sp>
        <p:sp>
          <p:nvSpPr>
            <p:cNvPr id="1248" name="Google Shape;1248;p110"/>
            <p:cNvSpPr txBox="1"/>
            <p:nvPr/>
          </p:nvSpPr>
          <p:spPr>
            <a:xfrm>
              <a:off x="853800" y="2548863"/>
              <a:ext cx="927000" cy="29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000">
                  <a:solidFill>
                    <a:srgbClr val="000000"/>
                  </a:solidFill>
                  <a:latin typeface="Proxima Nova"/>
                  <a:ea typeface="Proxima Nova"/>
                  <a:cs typeface="Proxima Nova"/>
                  <a:sym typeface="Proxima Nova"/>
                </a:rPr>
                <a:t>Customize It!</a:t>
              </a:r>
              <a:endParaRPr b="1" sz="1000">
                <a:solidFill>
                  <a:srgbClr val="000000"/>
                </a:solidFill>
                <a:latin typeface="Proxima Nova"/>
                <a:ea typeface="Proxima Nova"/>
                <a:cs typeface="Proxima Nova"/>
                <a:sym typeface="Proxima Nova"/>
              </a:endParaRPr>
            </a:p>
            <a:p>
              <a:pPr indent="0" lvl="0" marL="0" rtl="0" algn="l">
                <a:spcBef>
                  <a:spcPts val="0"/>
                </a:spcBef>
                <a:spcAft>
                  <a:spcPts val="0"/>
                </a:spcAft>
                <a:buNone/>
              </a:pPr>
              <a:r>
                <a:t/>
              </a:r>
              <a:endParaRPr b="1" sz="1000">
                <a:solidFill>
                  <a:srgbClr val="000000"/>
                </a:solidFill>
                <a:latin typeface="Proxima Nova"/>
                <a:ea typeface="Proxima Nova"/>
                <a:cs typeface="Proxima Nova"/>
                <a:sym typeface="Proxima Nova"/>
              </a:endParaRPr>
            </a:p>
          </p:txBody>
        </p:sp>
      </p:grpSp>
      <p:cxnSp>
        <p:nvCxnSpPr>
          <p:cNvPr id="1249" name="Google Shape;1249;p110"/>
          <p:cNvCxnSpPr>
            <a:endCxn id="1238" idx="2"/>
          </p:cNvCxnSpPr>
          <p:nvPr/>
        </p:nvCxnSpPr>
        <p:spPr>
          <a:xfrm rot="-5400000">
            <a:off x="1659499" y="1887580"/>
            <a:ext cx="785100" cy="319200"/>
          </a:xfrm>
          <a:prstGeom prst="bentConnector2">
            <a:avLst/>
          </a:prstGeom>
          <a:noFill/>
          <a:ln cap="flat" cmpd="sng" w="28575">
            <a:solidFill>
              <a:schemeClr val="dk2"/>
            </a:solidFill>
            <a:prstDash val="solid"/>
            <a:round/>
            <a:headEnd len="med" w="med" type="none"/>
            <a:tailEnd len="med" w="med" type="triangle"/>
          </a:ln>
        </p:spPr>
      </p:cxnSp>
      <p:cxnSp>
        <p:nvCxnSpPr>
          <p:cNvPr id="1250" name="Google Shape;1250;p110"/>
          <p:cNvCxnSpPr>
            <a:stCxn id="1242" idx="0"/>
            <a:endCxn id="1239" idx="2"/>
          </p:cNvCxnSpPr>
          <p:nvPr/>
        </p:nvCxnSpPr>
        <p:spPr>
          <a:xfrm rot="-5400000">
            <a:off x="3485800" y="2714800"/>
            <a:ext cx="82800" cy="1215600"/>
          </a:xfrm>
          <a:prstGeom prst="bentConnector2">
            <a:avLst/>
          </a:prstGeom>
          <a:noFill/>
          <a:ln cap="flat" cmpd="sng" w="28575">
            <a:solidFill>
              <a:schemeClr val="dk2"/>
            </a:solidFill>
            <a:prstDash val="solid"/>
            <a:round/>
            <a:headEnd len="med" w="med" type="none"/>
            <a:tailEnd len="med" w="med" type="triangle"/>
          </a:ln>
        </p:spPr>
      </p:cxnSp>
      <p:cxnSp>
        <p:nvCxnSpPr>
          <p:cNvPr id="1251" name="Google Shape;1251;p110"/>
          <p:cNvCxnSpPr>
            <a:stCxn id="1243" idx="3"/>
            <a:endCxn id="1240" idx="2"/>
          </p:cNvCxnSpPr>
          <p:nvPr/>
        </p:nvCxnSpPr>
        <p:spPr>
          <a:xfrm flipH="1" rot="10800000">
            <a:off x="3564701" y="3977003"/>
            <a:ext cx="1085700" cy="115200"/>
          </a:xfrm>
          <a:prstGeom prst="bentConnector3">
            <a:avLst>
              <a:gd fmla="val 50001" name="adj1"/>
            </a:avLst>
          </a:prstGeom>
          <a:noFill/>
          <a:ln cap="flat" cmpd="sng" w="28575">
            <a:solidFill>
              <a:schemeClr val="dk2"/>
            </a:solidFill>
            <a:prstDash val="solid"/>
            <a:round/>
            <a:headEnd len="med" w="med" type="none"/>
            <a:tailEnd len="med" w="med" type="triangle"/>
          </a:ln>
        </p:spPr>
      </p:cxn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5" name="Shape 1255"/>
        <p:cNvGrpSpPr/>
        <p:nvPr/>
      </p:nvGrpSpPr>
      <p:grpSpPr>
        <a:xfrm>
          <a:off x="0" y="0"/>
          <a:ext cx="0" cy="0"/>
          <a:chOff x="0" y="0"/>
          <a:chExt cx="0" cy="0"/>
        </a:xfrm>
      </p:grpSpPr>
      <p:sp>
        <p:nvSpPr>
          <p:cNvPr id="1256" name="Google Shape;1256;p111"/>
          <p:cNvSpPr txBox="1"/>
          <p:nvPr>
            <p:ph type="title"/>
          </p:nvPr>
        </p:nvSpPr>
        <p:spPr>
          <a:xfrm>
            <a:off x="908850" y="237038"/>
            <a:ext cx="5009400" cy="45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Features and Prioritization</a:t>
            </a:r>
            <a:endParaRPr/>
          </a:p>
        </p:txBody>
      </p:sp>
      <p:sp>
        <p:nvSpPr>
          <p:cNvPr id="1257" name="Google Shape;1257;p111"/>
          <p:cNvSpPr txBox="1"/>
          <p:nvPr>
            <p:ph idx="1" type="body"/>
          </p:nvPr>
        </p:nvSpPr>
        <p:spPr>
          <a:xfrm>
            <a:off x="457200" y="1143000"/>
            <a:ext cx="8229600" cy="2937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b="1" sz="2600"/>
          </a:p>
          <a:p>
            <a:pPr indent="0" lvl="0" marL="0" rtl="0" algn="ctr">
              <a:spcBef>
                <a:spcPts val="1600"/>
              </a:spcBef>
              <a:spcAft>
                <a:spcPts val="1600"/>
              </a:spcAft>
              <a:buNone/>
            </a:pPr>
            <a:r>
              <a:rPr b="1" lang="en" sz="2600"/>
              <a:t>What </a:t>
            </a:r>
            <a:r>
              <a:rPr b="1" lang="en" sz="2600">
                <a:highlight>
                  <a:schemeClr val="accent2"/>
                </a:highlight>
              </a:rPr>
              <a:t>factors</a:t>
            </a:r>
            <a:r>
              <a:rPr b="1" lang="en" sz="2600"/>
              <a:t> should always be considered when determining the priority of a feature?</a:t>
            </a:r>
            <a:endParaRPr b="1" sz="2600"/>
          </a:p>
        </p:txBody>
      </p:sp>
      <p:sp>
        <p:nvSpPr>
          <p:cNvPr id="1258" name="Google Shape;1258;p111"/>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a:t>
            </a:r>
            <a:r>
              <a:rPr lang="en"/>
              <a:t>2021</a:t>
            </a:r>
            <a:r>
              <a:rPr lang="en"/>
              <a:t> General Assembly</a:t>
            </a:r>
            <a:endParaRPr/>
          </a:p>
        </p:txBody>
      </p:sp>
      <p:sp>
        <p:nvSpPr>
          <p:cNvPr id="1259" name="Google Shape;1259;p111"/>
          <p:cNvSpPr txBox="1"/>
          <p:nvPr>
            <p:ph idx="2" type="subTitle"/>
          </p:nvPr>
        </p:nvSpPr>
        <p:spPr>
          <a:xfrm>
            <a:off x="7003805" y="211738"/>
            <a:ext cx="1336200" cy="3288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lang="en"/>
              <a:t>5 minutes</a:t>
            </a:r>
            <a:endParaRPr/>
          </a:p>
        </p:txBody>
      </p:sp>
      <p:sp>
        <p:nvSpPr>
          <p:cNvPr id="1260" name="Google Shape;1260;p111"/>
          <p:cNvSpPr txBox="1"/>
          <p:nvPr>
            <p:ph idx="3"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4" name="Shape 1264"/>
        <p:cNvGrpSpPr/>
        <p:nvPr/>
      </p:nvGrpSpPr>
      <p:grpSpPr>
        <a:xfrm>
          <a:off x="0" y="0"/>
          <a:ext cx="0" cy="0"/>
          <a:chOff x="0" y="0"/>
          <a:chExt cx="0" cy="0"/>
        </a:xfrm>
      </p:grpSpPr>
      <p:sp>
        <p:nvSpPr>
          <p:cNvPr id="1265" name="Google Shape;1265;p112"/>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Features and Prioritization</a:t>
            </a:r>
            <a:endParaRPr/>
          </a:p>
        </p:txBody>
      </p:sp>
      <p:sp>
        <p:nvSpPr>
          <p:cNvPr id="1266" name="Google Shape;1266;p112"/>
          <p:cNvSpPr txBox="1"/>
          <p:nvPr>
            <p:ph idx="4294967295" type="body"/>
          </p:nvPr>
        </p:nvSpPr>
        <p:spPr>
          <a:xfrm>
            <a:off x="757900" y="1058975"/>
            <a:ext cx="1817100" cy="670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t>Level of Effort</a:t>
            </a:r>
            <a:endParaRPr b="1"/>
          </a:p>
        </p:txBody>
      </p:sp>
      <p:sp>
        <p:nvSpPr>
          <p:cNvPr id="1267" name="Google Shape;1267;p112"/>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a:t>
            </a:r>
            <a:r>
              <a:rPr lang="en"/>
              <a:t>2021</a:t>
            </a:r>
            <a:r>
              <a:rPr lang="en"/>
              <a:t> General Assembly</a:t>
            </a:r>
            <a:endParaRPr/>
          </a:p>
        </p:txBody>
      </p:sp>
      <p:sp>
        <p:nvSpPr>
          <p:cNvPr id="1268" name="Google Shape;1268;p112"/>
          <p:cNvSpPr txBox="1"/>
          <p:nvPr/>
        </p:nvSpPr>
        <p:spPr>
          <a:xfrm>
            <a:off x="3455250" y="1058975"/>
            <a:ext cx="2031900" cy="6708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800">
                <a:solidFill>
                  <a:schemeClr val="dk1"/>
                </a:solidFill>
                <a:latin typeface="Proxima Nova"/>
                <a:ea typeface="Proxima Nova"/>
                <a:cs typeface="Proxima Nova"/>
                <a:sym typeface="Proxima Nova"/>
              </a:rPr>
              <a:t>Customer</a:t>
            </a:r>
            <a:r>
              <a:rPr b="1" lang="en" sz="1800">
                <a:solidFill>
                  <a:schemeClr val="dk1"/>
                </a:solidFill>
                <a:latin typeface="Proxima Nova"/>
                <a:ea typeface="Proxima Nova"/>
                <a:cs typeface="Proxima Nova"/>
                <a:sym typeface="Proxima Nova"/>
              </a:rPr>
              <a:t> Value</a:t>
            </a:r>
            <a:endParaRPr sz="1800"/>
          </a:p>
        </p:txBody>
      </p:sp>
      <p:pic>
        <p:nvPicPr>
          <p:cNvPr id="1269" name="Google Shape;1269;p112"/>
          <p:cNvPicPr preferRelativeResize="0"/>
          <p:nvPr/>
        </p:nvPicPr>
        <p:blipFill>
          <a:blip r:embed="rId3">
            <a:alphaModFix/>
          </a:blip>
          <a:stretch>
            <a:fillRect/>
          </a:stretch>
        </p:blipFill>
        <p:spPr>
          <a:xfrm rot="-5400000">
            <a:off x="980775" y="1729501"/>
            <a:ext cx="1371349" cy="1371349"/>
          </a:xfrm>
          <a:prstGeom prst="rect">
            <a:avLst/>
          </a:prstGeom>
          <a:noFill/>
          <a:ln>
            <a:noFill/>
          </a:ln>
        </p:spPr>
      </p:pic>
      <p:grpSp>
        <p:nvGrpSpPr>
          <p:cNvPr id="1270" name="Google Shape;1270;p112"/>
          <p:cNvGrpSpPr/>
          <p:nvPr/>
        </p:nvGrpSpPr>
        <p:grpSpPr>
          <a:xfrm>
            <a:off x="3779510" y="1689099"/>
            <a:ext cx="1383394" cy="1503738"/>
            <a:chOff x="1570475" y="1953774"/>
            <a:chExt cx="2275318" cy="2708949"/>
          </a:xfrm>
        </p:grpSpPr>
        <p:pic>
          <p:nvPicPr>
            <p:cNvPr id="1271" name="Google Shape;1271;p112"/>
            <p:cNvPicPr preferRelativeResize="0"/>
            <p:nvPr/>
          </p:nvPicPr>
          <p:blipFill rotWithShape="1">
            <a:blip r:embed="rId4">
              <a:alphaModFix/>
            </a:blip>
            <a:srcRect b="20589" l="47229" r="0" t="16580"/>
            <a:stretch/>
          </p:blipFill>
          <p:spPr>
            <a:xfrm>
              <a:off x="1570481" y="1953774"/>
              <a:ext cx="2275313" cy="2708949"/>
            </a:xfrm>
            <a:prstGeom prst="rect">
              <a:avLst/>
            </a:prstGeom>
            <a:noFill/>
            <a:ln>
              <a:noFill/>
            </a:ln>
          </p:spPr>
        </p:pic>
        <p:sp>
          <p:nvSpPr>
            <p:cNvPr id="1272" name="Google Shape;1272;p112"/>
            <p:cNvSpPr/>
            <p:nvPr/>
          </p:nvSpPr>
          <p:spPr>
            <a:xfrm>
              <a:off x="1570475" y="3022225"/>
              <a:ext cx="756000" cy="1938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73" name="Google Shape;1273;p112"/>
          <p:cNvSpPr txBox="1"/>
          <p:nvPr/>
        </p:nvSpPr>
        <p:spPr>
          <a:xfrm>
            <a:off x="3455249" y="3353700"/>
            <a:ext cx="2031900" cy="6708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800">
                <a:solidFill>
                  <a:schemeClr val="dk1"/>
                </a:solidFill>
                <a:latin typeface="Proxima Nova"/>
                <a:ea typeface="Proxima Nova"/>
                <a:cs typeface="Proxima Nova"/>
                <a:sym typeface="Proxima Nova"/>
              </a:rPr>
              <a:t>How much more satisfied will our customers be?</a:t>
            </a:r>
            <a:endParaRPr sz="1800"/>
          </a:p>
        </p:txBody>
      </p:sp>
      <p:sp>
        <p:nvSpPr>
          <p:cNvPr id="1274" name="Google Shape;1274;p112"/>
          <p:cNvSpPr txBox="1"/>
          <p:nvPr/>
        </p:nvSpPr>
        <p:spPr>
          <a:xfrm>
            <a:off x="687838" y="3353700"/>
            <a:ext cx="1957200" cy="6708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800">
                <a:solidFill>
                  <a:schemeClr val="dk1"/>
                </a:solidFill>
                <a:latin typeface="Proxima Nova"/>
                <a:ea typeface="Proxima Nova"/>
                <a:cs typeface="Proxima Nova"/>
                <a:sym typeface="Proxima Nova"/>
              </a:rPr>
              <a:t>How difficult will it be to build?</a:t>
            </a:r>
            <a:endParaRPr sz="1800"/>
          </a:p>
        </p:txBody>
      </p:sp>
      <p:sp>
        <p:nvSpPr>
          <p:cNvPr id="1275" name="Google Shape;1275;p112"/>
          <p:cNvSpPr txBox="1"/>
          <p:nvPr/>
        </p:nvSpPr>
        <p:spPr>
          <a:xfrm>
            <a:off x="6367400" y="1058975"/>
            <a:ext cx="1957200" cy="6708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800">
                <a:solidFill>
                  <a:schemeClr val="dk1"/>
                </a:solidFill>
                <a:latin typeface="Proxima Nova"/>
                <a:ea typeface="Proxima Nova"/>
                <a:cs typeface="Proxima Nova"/>
                <a:sym typeface="Proxima Nova"/>
              </a:rPr>
              <a:t>Business Value</a:t>
            </a:r>
            <a:endParaRPr sz="1800"/>
          </a:p>
        </p:txBody>
      </p:sp>
      <p:sp>
        <p:nvSpPr>
          <p:cNvPr id="1276" name="Google Shape;1276;p112"/>
          <p:cNvSpPr txBox="1"/>
          <p:nvPr/>
        </p:nvSpPr>
        <p:spPr>
          <a:xfrm>
            <a:off x="6256375" y="3353700"/>
            <a:ext cx="2179200" cy="6708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800">
                <a:solidFill>
                  <a:schemeClr val="dk1"/>
                </a:solidFill>
                <a:latin typeface="Proxima Nova"/>
                <a:ea typeface="Proxima Nova"/>
                <a:cs typeface="Proxima Nova"/>
                <a:sym typeface="Proxima Nova"/>
              </a:rPr>
              <a:t>How much will it help our business?</a:t>
            </a:r>
            <a:endParaRPr sz="1800"/>
          </a:p>
        </p:txBody>
      </p:sp>
      <p:pic>
        <p:nvPicPr>
          <p:cNvPr id="1277" name="Google Shape;1277;p112"/>
          <p:cNvPicPr preferRelativeResize="0"/>
          <p:nvPr/>
        </p:nvPicPr>
        <p:blipFill>
          <a:blip r:embed="rId5">
            <a:alphaModFix/>
          </a:blip>
          <a:stretch>
            <a:fillRect/>
          </a:stretch>
        </p:blipFill>
        <p:spPr>
          <a:xfrm>
            <a:off x="6654300" y="1749275"/>
            <a:ext cx="1383401" cy="1383400"/>
          </a:xfrm>
          <a:prstGeom prst="rect">
            <a:avLst/>
          </a:prstGeom>
          <a:noFill/>
          <a:ln>
            <a:noFill/>
          </a:ln>
        </p:spPr>
      </p:pic>
      <p:sp>
        <p:nvSpPr>
          <p:cNvPr id="1278" name="Google Shape;1278;p112"/>
          <p:cNvSpPr txBox="1"/>
          <p:nvPr>
            <p:ph idx="1"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41"/>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2021 General Assembly</a:t>
            </a:r>
            <a:endParaRPr/>
          </a:p>
        </p:txBody>
      </p:sp>
      <p:sp>
        <p:nvSpPr>
          <p:cNvPr id="353" name="Google Shape;353;p41"/>
          <p:cNvSpPr txBox="1"/>
          <p:nvPr>
            <p:ph idx="1" type="body"/>
          </p:nvPr>
        </p:nvSpPr>
        <p:spPr>
          <a:xfrm>
            <a:off x="457200" y="1210588"/>
            <a:ext cx="8229600" cy="293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Introduce yourself to the class!</a:t>
            </a:r>
            <a:endParaRPr>
              <a:solidFill>
                <a:schemeClr val="dk1"/>
              </a:solidFill>
            </a:endParaRPr>
          </a:p>
          <a:p>
            <a:pPr indent="0" lvl="0" marL="0" rtl="0" algn="l">
              <a:spcBef>
                <a:spcPts val="1600"/>
              </a:spcBef>
              <a:spcAft>
                <a:spcPts val="0"/>
              </a:spcAft>
              <a:buNone/>
            </a:pPr>
            <a:r>
              <a:rPr b="1" lang="en">
                <a:solidFill>
                  <a:schemeClr val="dk1"/>
                </a:solidFill>
              </a:rPr>
              <a:t>Please include:</a:t>
            </a:r>
            <a:endParaRPr b="1">
              <a:solidFill>
                <a:schemeClr val="dk1"/>
              </a:solidFill>
            </a:endParaRPr>
          </a:p>
          <a:p>
            <a:pPr indent="-342900" lvl="0" marL="457200" rtl="0" algn="l">
              <a:spcBef>
                <a:spcPts val="1600"/>
              </a:spcBef>
              <a:spcAft>
                <a:spcPts val="0"/>
              </a:spcAft>
              <a:buClr>
                <a:schemeClr val="dk1"/>
              </a:buClr>
              <a:buSzPts val="1800"/>
              <a:buChar char="●"/>
            </a:pPr>
            <a:r>
              <a:rPr lang="en">
                <a:solidFill>
                  <a:schemeClr val="dk1"/>
                </a:solidFill>
              </a:rPr>
              <a:t>Your name and what you do.</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Why you’re taking this class.</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Your favorite childhood cartoon.</a:t>
            </a:r>
            <a:endParaRPr/>
          </a:p>
        </p:txBody>
      </p:sp>
      <p:sp>
        <p:nvSpPr>
          <p:cNvPr id="354" name="Google Shape;354;p41"/>
          <p:cNvSpPr txBox="1"/>
          <p:nvPr>
            <p:ph type="title"/>
          </p:nvPr>
        </p:nvSpPr>
        <p:spPr>
          <a:xfrm>
            <a:off x="1196400" y="237038"/>
            <a:ext cx="5009400" cy="45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Getting to Know You</a:t>
            </a:r>
            <a:endParaRPr/>
          </a:p>
        </p:txBody>
      </p:sp>
      <p:sp>
        <p:nvSpPr>
          <p:cNvPr id="355" name="Google Shape;355;p41"/>
          <p:cNvSpPr txBox="1"/>
          <p:nvPr>
            <p:ph idx="2" type="subTitle"/>
          </p:nvPr>
        </p:nvSpPr>
        <p:spPr>
          <a:xfrm>
            <a:off x="7003805" y="211738"/>
            <a:ext cx="1336200" cy="3288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lang="en"/>
              <a:t>10</a:t>
            </a:r>
            <a:r>
              <a:rPr lang="en"/>
              <a:t> minutes</a:t>
            </a:r>
            <a:endParaRPr/>
          </a:p>
        </p:txBody>
      </p:sp>
      <p:pic>
        <p:nvPicPr>
          <p:cNvPr id="356" name="Google Shape;356;p41"/>
          <p:cNvPicPr preferRelativeResize="0"/>
          <p:nvPr/>
        </p:nvPicPr>
        <p:blipFill>
          <a:blip r:embed="rId3">
            <a:alphaModFix/>
          </a:blip>
          <a:stretch>
            <a:fillRect/>
          </a:stretch>
        </p:blipFill>
        <p:spPr>
          <a:xfrm>
            <a:off x="4720275" y="1210600"/>
            <a:ext cx="3966525" cy="2479074"/>
          </a:xfrm>
          <a:prstGeom prst="rect">
            <a:avLst/>
          </a:prstGeom>
          <a:noFill/>
          <a:ln>
            <a:noFill/>
          </a:ln>
        </p:spPr>
      </p:pic>
      <p:sp>
        <p:nvSpPr>
          <p:cNvPr id="357" name="Google Shape;357;p41"/>
          <p:cNvSpPr txBox="1"/>
          <p:nvPr>
            <p:ph idx="3"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
        <p:nvSpPr>
          <p:cNvPr id="358" name="Google Shape;358;p41"/>
          <p:cNvSpPr/>
          <p:nvPr/>
        </p:nvSpPr>
        <p:spPr>
          <a:xfrm>
            <a:off x="7208400" y="540550"/>
            <a:ext cx="927000" cy="927000"/>
          </a:xfrm>
          <a:prstGeom prst="teardrop">
            <a:avLst>
              <a:gd fmla="val 100000" name="adj"/>
            </a:avLst>
          </a:prstGeom>
          <a:solidFill>
            <a:srgbClr val="FFDB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latin typeface="Proxima Nova"/>
              <a:ea typeface="Proxima Nova"/>
              <a:cs typeface="Proxima Nova"/>
              <a:sym typeface="Proxima Nova"/>
            </a:endParaRPr>
          </a:p>
        </p:txBody>
      </p:sp>
      <p:sp>
        <p:nvSpPr>
          <p:cNvPr id="359" name="Google Shape;359;p41"/>
          <p:cNvSpPr txBox="1"/>
          <p:nvPr/>
        </p:nvSpPr>
        <p:spPr>
          <a:xfrm>
            <a:off x="7208400" y="857800"/>
            <a:ext cx="927000" cy="29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000">
                <a:solidFill>
                  <a:srgbClr val="000000"/>
                </a:solidFill>
                <a:latin typeface="Proxima Nova"/>
                <a:ea typeface="Proxima Nova"/>
                <a:cs typeface="Proxima Nova"/>
                <a:sym typeface="Proxima Nova"/>
              </a:rPr>
              <a:t>Customize It!</a:t>
            </a:r>
            <a:endParaRPr b="1" sz="1000">
              <a:solidFill>
                <a:srgbClr val="000000"/>
              </a:solidFill>
              <a:latin typeface="Proxima Nova"/>
              <a:ea typeface="Proxima Nova"/>
              <a:cs typeface="Proxima Nova"/>
              <a:sym typeface="Proxima Nova"/>
            </a:endParaRPr>
          </a:p>
          <a:p>
            <a:pPr indent="0" lvl="0" marL="0" rtl="0" algn="l">
              <a:spcBef>
                <a:spcPts val="0"/>
              </a:spcBef>
              <a:spcAft>
                <a:spcPts val="0"/>
              </a:spcAft>
              <a:buNone/>
            </a:pPr>
            <a:r>
              <a:t/>
            </a:r>
            <a:endParaRPr b="1" sz="1000">
              <a:solidFill>
                <a:srgbClr val="000000"/>
              </a:solidFill>
              <a:latin typeface="Proxima Nova"/>
              <a:ea typeface="Proxima Nova"/>
              <a:cs typeface="Proxima Nova"/>
              <a:sym typeface="Proxima Nova"/>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2" name="Shape 1282"/>
        <p:cNvGrpSpPr/>
        <p:nvPr/>
      </p:nvGrpSpPr>
      <p:grpSpPr>
        <a:xfrm>
          <a:off x="0" y="0"/>
          <a:ext cx="0" cy="0"/>
          <a:chOff x="0" y="0"/>
          <a:chExt cx="0" cy="0"/>
        </a:xfrm>
      </p:grpSpPr>
      <p:sp>
        <p:nvSpPr>
          <p:cNvPr id="1283" name="Google Shape;1283;p113"/>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From Assumptions to MVP</a:t>
            </a:r>
            <a:endParaRPr/>
          </a:p>
        </p:txBody>
      </p:sp>
      <p:sp>
        <p:nvSpPr>
          <p:cNvPr id="1284" name="Google Shape;1284;p113"/>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2021 General Assembly</a:t>
            </a:r>
            <a:endParaRPr/>
          </a:p>
        </p:txBody>
      </p:sp>
      <p:sp>
        <p:nvSpPr>
          <p:cNvPr id="1285" name="Google Shape;1285;p113"/>
          <p:cNvSpPr txBox="1"/>
          <p:nvPr>
            <p:ph idx="1"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
        <p:nvSpPr>
          <p:cNvPr id="1286" name="Google Shape;1286;p113"/>
          <p:cNvSpPr/>
          <p:nvPr/>
        </p:nvSpPr>
        <p:spPr>
          <a:xfrm>
            <a:off x="483375" y="1942800"/>
            <a:ext cx="1827600" cy="12579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latin typeface="Proxima Nova"/>
                <a:ea typeface="Proxima Nova"/>
                <a:cs typeface="Proxima Nova"/>
                <a:sym typeface="Proxima Nova"/>
              </a:rPr>
              <a:t>Assumptions</a:t>
            </a:r>
            <a:endParaRPr b="1" sz="2000">
              <a:latin typeface="Proxima Nova"/>
              <a:ea typeface="Proxima Nova"/>
              <a:cs typeface="Proxima Nova"/>
              <a:sym typeface="Proxima Nova"/>
            </a:endParaRPr>
          </a:p>
        </p:txBody>
      </p:sp>
      <p:sp>
        <p:nvSpPr>
          <p:cNvPr id="1287" name="Google Shape;1287;p113"/>
          <p:cNvSpPr/>
          <p:nvPr/>
        </p:nvSpPr>
        <p:spPr>
          <a:xfrm>
            <a:off x="4716479" y="1942800"/>
            <a:ext cx="1827600" cy="12579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latin typeface="Proxima Nova"/>
                <a:ea typeface="Proxima Nova"/>
                <a:cs typeface="Proxima Nova"/>
                <a:sym typeface="Proxima Nova"/>
              </a:rPr>
              <a:t>Features</a:t>
            </a:r>
            <a:endParaRPr b="1" sz="2000">
              <a:latin typeface="Proxima Nova"/>
              <a:ea typeface="Proxima Nova"/>
              <a:cs typeface="Proxima Nova"/>
              <a:sym typeface="Proxima Nova"/>
            </a:endParaRPr>
          </a:p>
        </p:txBody>
      </p:sp>
      <p:sp>
        <p:nvSpPr>
          <p:cNvPr id="1288" name="Google Shape;1288;p113"/>
          <p:cNvSpPr/>
          <p:nvPr/>
        </p:nvSpPr>
        <p:spPr>
          <a:xfrm>
            <a:off x="6833037" y="1942800"/>
            <a:ext cx="1827600" cy="1257900"/>
          </a:xfrm>
          <a:prstGeom prst="roundRect">
            <a:avLst>
              <a:gd fmla="val 16667" name="adj"/>
            </a:avLst>
          </a:prstGeom>
          <a:solidFill>
            <a:schemeClr val="lt2"/>
          </a:solidFill>
          <a:ln cap="flat" cmpd="sng" w="381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rgbClr val="FFFFFF"/>
                </a:solidFill>
                <a:latin typeface="Proxima Nova"/>
                <a:ea typeface="Proxima Nova"/>
                <a:cs typeface="Proxima Nova"/>
                <a:sym typeface="Proxima Nova"/>
              </a:rPr>
              <a:t>MVP</a:t>
            </a:r>
            <a:endParaRPr b="1" sz="2000">
              <a:solidFill>
                <a:srgbClr val="FFFFFF"/>
              </a:solidFill>
              <a:latin typeface="Proxima Nova"/>
              <a:ea typeface="Proxima Nova"/>
              <a:cs typeface="Proxima Nova"/>
              <a:sym typeface="Proxima Nova"/>
            </a:endParaRPr>
          </a:p>
        </p:txBody>
      </p:sp>
      <p:sp>
        <p:nvSpPr>
          <p:cNvPr id="1289" name="Google Shape;1289;p113"/>
          <p:cNvSpPr/>
          <p:nvPr/>
        </p:nvSpPr>
        <p:spPr>
          <a:xfrm>
            <a:off x="2310975" y="2437675"/>
            <a:ext cx="271800" cy="292500"/>
          </a:xfrm>
          <a:prstGeom prst="rightArrow">
            <a:avLst>
              <a:gd fmla="val 50000" name="adj1"/>
              <a:gd fmla="val 50000" name="adj2"/>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113"/>
          <p:cNvSpPr/>
          <p:nvPr/>
        </p:nvSpPr>
        <p:spPr>
          <a:xfrm>
            <a:off x="4377863" y="2425500"/>
            <a:ext cx="271800" cy="292500"/>
          </a:xfrm>
          <a:prstGeom prst="rightArrow">
            <a:avLst>
              <a:gd fmla="val 50000" name="adj1"/>
              <a:gd fmla="val 50000" name="adj2"/>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113"/>
          <p:cNvSpPr/>
          <p:nvPr/>
        </p:nvSpPr>
        <p:spPr>
          <a:xfrm>
            <a:off x="6544075" y="2425500"/>
            <a:ext cx="271800" cy="292500"/>
          </a:xfrm>
          <a:prstGeom prst="rightArrow">
            <a:avLst>
              <a:gd fmla="val 50000" name="adj1"/>
              <a:gd fmla="val 50000" name="adj2"/>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113"/>
          <p:cNvSpPr/>
          <p:nvPr/>
        </p:nvSpPr>
        <p:spPr>
          <a:xfrm>
            <a:off x="2599926" y="1942800"/>
            <a:ext cx="1827600" cy="12579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latin typeface="Proxima Nova"/>
                <a:ea typeface="Proxima Nova"/>
                <a:cs typeface="Proxima Nova"/>
                <a:sym typeface="Proxima Nova"/>
              </a:rPr>
              <a:t>Hypotheses</a:t>
            </a:r>
            <a:endParaRPr b="1" sz="2000">
              <a:latin typeface="Proxima Nova"/>
              <a:ea typeface="Proxima Nova"/>
              <a:cs typeface="Proxima Nova"/>
              <a:sym typeface="Proxima Nova"/>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6" name="Shape 1296"/>
        <p:cNvGrpSpPr/>
        <p:nvPr/>
      </p:nvGrpSpPr>
      <p:grpSpPr>
        <a:xfrm>
          <a:off x="0" y="0"/>
          <a:ext cx="0" cy="0"/>
          <a:chOff x="0" y="0"/>
          <a:chExt cx="0" cy="0"/>
        </a:xfrm>
      </p:grpSpPr>
      <p:sp>
        <p:nvSpPr>
          <p:cNvPr id="1297" name="Google Shape;1297;p114"/>
          <p:cNvSpPr txBox="1"/>
          <p:nvPr>
            <p:ph type="title"/>
          </p:nvPr>
        </p:nvSpPr>
        <p:spPr>
          <a:xfrm>
            <a:off x="908850" y="237038"/>
            <a:ext cx="5009400" cy="45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Your Own Words… </a:t>
            </a:r>
            <a:endParaRPr/>
          </a:p>
        </p:txBody>
      </p:sp>
      <p:sp>
        <p:nvSpPr>
          <p:cNvPr id="1298" name="Google Shape;1298;p114"/>
          <p:cNvSpPr txBox="1"/>
          <p:nvPr>
            <p:ph idx="2" type="subTitle"/>
          </p:nvPr>
        </p:nvSpPr>
        <p:spPr>
          <a:xfrm>
            <a:off x="7003805" y="211738"/>
            <a:ext cx="1336200" cy="3288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lang="en"/>
              <a:t>5 minutes</a:t>
            </a:r>
            <a:endParaRPr/>
          </a:p>
        </p:txBody>
      </p:sp>
      <p:sp>
        <p:nvSpPr>
          <p:cNvPr id="1299" name="Google Shape;1299;p114"/>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2021 General Assembly</a:t>
            </a:r>
            <a:endParaRPr/>
          </a:p>
        </p:txBody>
      </p:sp>
      <p:grpSp>
        <p:nvGrpSpPr>
          <p:cNvPr id="1300" name="Google Shape;1300;p114"/>
          <p:cNvGrpSpPr/>
          <p:nvPr/>
        </p:nvGrpSpPr>
        <p:grpSpPr>
          <a:xfrm>
            <a:off x="2193403" y="1140562"/>
            <a:ext cx="4757185" cy="3128145"/>
            <a:chOff x="1642338" y="1087825"/>
            <a:chExt cx="5859324" cy="3662076"/>
          </a:xfrm>
        </p:grpSpPr>
        <p:pic>
          <p:nvPicPr>
            <p:cNvPr id="1301" name="Google Shape;1301;p114"/>
            <p:cNvPicPr preferRelativeResize="0"/>
            <p:nvPr/>
          </p:nvPicPr>
          <p:blipFill>
            <a:blip r:embed="rId3">
              <a:alphaModFix/>
            </a:blip>
            <a:stretch>
              <a:fillRect/>
            </a:stretch>
          </p:blipFill>
          <p:spPr>
            <a:xfrm>
              <a:off x="1642338" y="1087825"/>
              <a:ext cx="5859324" cy="3662076"/>
            </a:xfrm>
            <a:prstGeom prst="rect">
              <a:avLst/>
            </a:prstGeom>
            <a:noFill/>
            <a:ln>
              <a:noFill/>
            </a:ln>
          </p:spPr>
        </p:pic>
        <p:sp>
          <p:nvSpPr>
            <p:cNvPr id="1302" name="Google Shape;1302;p114"/>
            <p:cNvSpPr txBox="1"/>
            <p:nvPr/>
          </p:nvSpPr>
          <p:spPr>
            <a:xfrm>
              <a:off x="2622300" y="2445750"/>
              <a:ext cx="1949700" cy="946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200">
                  <a:solidFill>
                    <a:schemeClr val="lt1"/>
                  </a:solidFill>
                  <a:latin typeface="Proxima Nova"/>
                  <a:ea typeface="Proxima Nova"/>
                  <a:cs typeface="Proxima Nova"/>
                  <a:sym typeface="Proxima Nova"/>
                </a:rPr>
                <a:t>What Is an MVP?</a:t>
              </a:r>
              <a:endParaRPr sz="3200"/>
            </a:p>
          </p:txBody>
        </p:sp>
      </p:grpSp>
      <p:sp>
        <p:nvSpPr>
          <p:cNvPr id="1303" name="Google Shape;1303;p114"/>
          <p:cNvSpPr txBox="1"/>
          <p:nvPr>
            <p:ph idx="3"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7" name="Shape 1307"/>
        <p:cNvGrpSpPr/>
        <p:nvPr/>
      </p:nvGrpSpPr>
      <p:grpSpPr>
        <a:xfrm>
          <a:off x="0" y="0"/>
          <a:ext cx="0" cy="0"/>
          <a:chOff x="0" y="0"/>
          <a:chExt cx="0" cy="0"/>
        </a:xfrm>
      </p:grpSpPr>
      <p:sp>
        <p:nvSpPr>
          <p:cNvPr id="1308" name="Google Shape;1308;p115"/>
          <p:cNvSpPr/>
          <p:nvPr/>
        </p:nvSpPr>
        <p:spPr>
          <a:xfrm>
            <a:off x="4818225" y="1617150"/>
            <a:ext cx="3533400" cy="1909200"/>
          </a:xfrm>
          <a:prstGeom prst="rect">
            <a:avLst/>
          </a:prstGeom>
          <a:noFill/>
          <a:ln>
            <a:noFill/>
          </a:ln>
        </p:spPr>
        <p:txBody>
          <a:bodyPr anchorCtr="0" anchor="ctr" bIns="0" lIns="0" spcFirstLastPara="1" rIns="0" wrap="square" tIns="0">
            <a:noAutofit/>
          </a:bodyPr>
          <a:lstStyle/>
          <a:p>
            <a:pPr indent="0" lvl="0" marL="0" rtl="0" algn="l">
              <a:lnSpc>
                <a:spcPct val="115000"/>
              </a:lnSpc>
              <a:spcBef>
                <a:spcPts val="0"/>
              </a:spcBef>
              <a:spcAft>
                <a:spcPts val="0"/>
              </a:spcAft>
              <a:buClr>
                <a:schemeClr val="dk1"/>
              </a:buClr>
              <a:buSzPts val="5600"/>
              <a:buFont typeface="Helvetica Neue"/>
              <a:buNone/>
            </a:pPr>
            <a:r>
              <a:rPr lang="en" sz="2400">
                <a:solidFill>
                  <a:schemeClr val="dk1"/>
                </a:solidFill>
                <a:latin typeface="Proxima Nova"/>
                <a:ea typeface="Proxima Nova"/>
                <a:cs typeface="Proxima Nova"/>
                <a:sym typeface="Proxima Nova"/>
              </a:rPr>
              <a:t>The </a:t>
            </a:r>
            <a:r>
              <a:rPr b="1" lang="en" sz="2400">
                <a:solidFill>
                  <a:schemeClr val="dk1"/>
                </a:solidFill>
                <a:highlight>
                  <a:schemeClr val="accent2"/>
                </a:highlight>
                <a:latin typeface="Proxima Nova"/>
                <a:ea typeface="Proxima Nova"/>
                <a:cs typeface="Proxima Nova"/>
                <a:sym typeface="Proxima Nova"/>
              </a:rPr>
              <a:t>least</a:t>
            </a:r>
            <a:r>
              <a:rPr lang="en" sz="2400">
                <a:solidFill>
                  <a:schemeClr val="dk1"/>
                </a:solidFill>
                <a:latin typeface="Proxima Nova"/>
                <a:ea typeface="Proxima Nova"/>
                <a:cs typeface="Proxima Nova"/>
                <a:sym typeface="Proxima Nova"/>
              </a:rPr>
              <a:t> amount of work you can do to learn the </a:t>
            </a:r>
            <a:r>
              <a:rPr b="1" lang="en" sz="2400">
                <a:solidFill>
                  <a:schemeClr val="dk1"/>
                </a:solidFill>
                <a:highlight>
                  <a:schemeClr val="accent2"/>
                </a:highlight>
                <a:latin typeface="Proxima Nova"/>
                <a:ea typeface="Proxima Nova"/>
                <a:cs typeface="Proxima Nova"/>
                <a:sym typeface="Proxima Nova"/>
              </a:rPr>
              <a:t>most</a:t>
            </a:r>
            <a:r>
              <a:rPr lang="en" sz="2400">
                <a:solidFill>
                  <a:schemeClr val="dk1"/>
                </a:solidFill>
                <a:latin typeface="Proxima Nova"/>
                <a:ea typeface="Proxima Nova"/>
                <a:cs typeface="Proxima Nova"/>
                <a:sym typeface="Proxima Nova"/>
              </a:rPr>
              <a:t> about something.</a:t>
            </a:r>
            <a:endParaRPr sz="2400">
              <a:latin typeface="Proxima Nova"/>
              <a:ea typeface="Proxima Nova"/>
              <a:cs typeface="Proxima Nova"/>
              <a:sym typeface="Proxima Nova"/>
            </a:endParaRPr>
          </a:p>
        </p:txBody>
      </p:sp>
      <p:sp>
        <p:nvSpPr>
          <p:cNvPr id="1309" name="Google Shape;1309;p115"/>
          <p:cNvSpPr/>
          <p:nvPr/>
        </p:nvSpPr>
        <p:spPr>
          <a:xfrm>
            <a:off x="515725" y="1231924"/>
            <a:ext cx="3997200" cy="2139600"/>
          </a:xfrm>
          <a:prstGeom prst="rect">
            <a:avLst/>
          </a:prstGeom>
          <a:noFill/>
          <a:ln>
            <a:noFill/>
          </a:ln>
        </p:spPr>
        <p:txBody>
          <a:bodyPr anchorCtr="0" anchor="ctr" bIns="26800" lIns="26800" spcFirstLastPara="1" rIns="26800" wrap="square" tIns="26800">
            <a:noAutofit/>
          </a:bodyPr>
          <a:lstStyle/>
          <a:p>
            <a:pPr indent="0" lvl="0" marL="0" marR="0" rtl="0" algn="l">
              <a:lnSpc>
                <a:spcPct val="100000"/>
              </a:lnSpc>
              <a:spcBef>
                <a:spcPts val="0"/>
              </a:spcBef>
              <a:spcAft>
                <a:spcPts val="0"/>
              </a:spcAft>
              <a:buClr>
                <a:srgbClr val="000000"/>
              </a:buClr>
              <a:buSzPts val="6300"/>
              <a:buFont typeface="Helvetica Neue"/>
              <a:buNone/>
            </a:pPr>
            <a:r>
              <a:rPr b="1" lang="en" sz="5600">
                <a:solidFill>
                  <a:schemeClr val="dk2"/>
                </a:solidFill>
                <a:latin typeface="Proxima Nova"/>
                <a:ea typeface="Proxima Nova"/>
                <a:cs typeface="Proxima Nova"/>
                <a:sym typeface="Proxima Nova"/>
              </a:rPr>
              <a:t>M</a:t>
            </a:r>
            <a:r>
              <a:rPr b="1" lang="en" sz="5600">
                <a:latin typeface="Proxima Nova"/>
                <a:ea typeface="Proxima Nova"/>
                <a:cs typeface="Proxima Nova"/>
                <a:sym typeface="Proxima Nova"/>
              </a:rPr>
              <a:t>inimum</a:t>
            </a:r>
            <a:endParaRPr b="1" sz="5600">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6300"/>
              <a:buFont typeface="Helvetica Neue"/>
              <a:buNone/>
            </a:pPr>
            <a:r>
              <a:rPr b="1" lang="en" sz="5600">
                <a:solidFill>
                  <a:schemeClr val="dk2"/>
                </a:solidFill>
                <a:latin typeface="Proxima Nova"/>
                <a:ea typeface="Proxima Nova"/>
                <a:cs typeface="Proxima Nova"/>
                <a:sym typeface="Proxima Nova"/>
              </a:rPr>
              <a:t>V</a:t>
            </a:r>
            <a:r>
              <a:rPr b="1" lang="en" sz="5600">
                <a:latin typeface="Proxima Nova"/>
                <a:ea typeface="Proxima Nova"/>
                <a:cs typeface="Proxima Nova"/>
                <a:sym typeface="Proxima Nova"/>
              </a:rPr>
              <a:t>iable</a:t>
            </a:r>
            <a:endParaRPr b="1" sz="5600">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6300"/>
              <a:buFont typeface="Helvetica Neue"/>
              <a:buNone/>
            </a:pPr>
            <a:r>
              <a:rPr b="1" lang="en" sz="5600">
                <a:solidFill>
                  <a:schemeClr val="dk2"/>
                </a:solidFill>
                <a:latin typeface="Proxima Nova"/>
                <a:ea typeface="Proxima Nova"/>
                <a:cs typeface="Proxima Nova"/>
                <a:sym typeface="Proxima Nova"/>
              </a:rPr>
              <a:t>P</a:t>
            </a:r>
            <a:r>
              <a:rPr b="1" lang="en" sz="5600">
                <a:latin typeface="Proxima Nova"/>
                <a:ea typeface="Proxima Nova"/>
                <a:cs typeface="Proxima Nova"/>
                <a:sym typeface="Proxima Nova"/>
              </a:rPr>
              <a:t>roduct</a:t>
            </a:r>
            <a:endParaRPr b="1" sz="5600">
              <a:latin typeface="Proxima Nova"/>
              <a:ea typeface="Proxima Nova"/>
              <a:cs typeface="Proxima Nova"/>
              <a:sym typeface="Proxima Nova"/>
            </a:endParaRPr>
          </a:p>
        </p:txBody>
      </p:sp>
      <p:sp>
        <p:nvSpPr>
          <p:cNvPr id="1310" name="Google Shape;1310;p115"/>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2021 General Assembly</a:t>
            </a:r>
            <a:endParaRPr/>
          </a:p>
        </p:txBody>
      </p:sp>
      <p:sp>
        <p:nvSpPr>
          <p:cNvPr id="1311" name="Google Shape;1311;p115"/>
          <p:cNvSpPr txBox="1"/>
          <p:nvPr>
            <p:ph idx="1"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5" name="Shape 1315"/>
        <p:cNvGrpSpPr/>
        <p:nvPr/>
      </p:nvGrpSpPr>
      <p:grpSpPr>
        <a:xfrm>
          <a:off x="0" y="0"/>
          <a:ext cx="0" cy="0"/>
          <a:chOff x="0" y="0"/>
          <a:chExt cx="0" cy="0"/>
        </a:xfrm>
      </p:grpSpPr>
      <p:sp>
        <p:nvSpPr>
          <p:cNvPr id="1316" name="Google Shape;1316;p116"/>
          <p:cNvSpPr txBox="1"/>
          <p:nvPr>
            <p:ph type="title"/>
          </p:nvPr>
        </p:nvSpPr>
        <p:spPr>
          <a:xfrm>
            <a:off x="1024500" y="2027925"/>
            <a:ext cx="7095000" cy="12822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2100"/>
              <a:t>The smallest possible product that has three critical characteristics: People choose to use it or buy it; people can figure out how to use it; and we can deliver it when we need it with the resources available.</a:t>
            </a:r>
            <a:endParaRPr sz="2100"/>
          </a:p>
        </p:txBody>
      </p:sp>
      <p:sp>
        <p:nvSpPr>
          <p:cNvPr id="1317" name="Google Shape;1317;p116"/>
          <p:cNvSpPr txBox="1"/>
          <p:nvPr>
            <p:ph idx="1" type="subTitle"/>
          </p:nvPr>
        </p:nvSpPr>
        <p:spPr>
          <a:xfrm>
            <a:off x="2249725" y="3708168"/>
            <a:ext cx="4539600" cy="556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600"/>
              <a:t>— Marty Cagan</a:t>
            </a:r>
            <a:endParaRPr sz="1600"/>
          </a:p>
          <a:p>
            <a:pPr indent="0" lvl="0" marL="0" rtl="0" algn="ctr">
              <a:spcBef>
                <a:spcPts val="0"/>
              </a:spcBef>
              <a:spcAft>
                <a:spcPts val="1600"/>
              </a:spcAft>
              <a:buNone/>
            </a:pPr>
            <a:r>
              <a:rPr lang="en" sz="1400"/>
              <a:t>Founding partner, Silicon Valley Product Group</a:t>
            </a:r>
            <a:endParaRPr sz="1400"/>
          </a:p>
        </p:txBody>
      </p:sp>
      <p:sp>
        <p:nvSpPr>
          <p:cNvPr id="1318" name="Google Shape;1318;p116"/>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2021 General Assembly</a:t>
            </a:r>
            <a:endParaRPr/>
          </a:p>
        </p:txBody>
      </p:sp>
      <p:sp>
        <p:nvSpPr>
          <p:cNvPr id="1319" name="Google Shape;1319;p116"/>
          <p:cNvSpPr txBox="1"/>
          <p:nvPr>
            <p:ph idx="2"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3" name="Shape 1323"/>
        <p:cNvGrpSpPr/>
        <p:nvPr/>
      </p:nvGrpSpPr>
      <p:grpSpPr>
        <a:xfrm>
          <a:off x="0" y="0"/>
          <a:ext cx="0" cy="0"/>
          <a:chOff x="0" y="0"/>
          <a:chExt cx="0" cy="0"/>
        </a:xfrm>
      </p:grpSpPr>
      <p:sp>
        <p:nvSpPr>
          <p:cNvPr id="1324" name="Google Shape;1324;p117"/>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Why MVP?</a:t>
            </a:r>
            <a:endParaRPr/>
          </a:p>
        </p:txBody>
      </p:sp>
      <p:sp>
        <p:nvSpPr>
          <p:cNvPr id="1325" name="Google Shape;1325;p117"/>
          <p:cNvSpPr txBox="1"/>
          <p:nvPr>
            <p:ph idx="4294967295" type="body"/>
          </p:nvPr>
        </p:nvSpPr>
        <p:spPr>
          <a:xfrm>
            <a:off x="457200" y="1143000"/>
            <a:ext cx="4259400" cy="25299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Char char="●"/>
            </a:pPr>
            <a:r>
              <a:rPr lang="en">
                <a:solidFill>
                  <a:schemeClr val="dk1"/>
                </a:solidFill>
              </a:rPr>
              <a:t>Reduce risk and maximize success.</a:t>
            </a:r>
            <a:endParaRPr>
              <a:solidFill>
                <a:schemeClr val="dk1"/>
              </a:solidFill>
            </a:endParaRPr>
          </a:p>
          <a:p>
            <a:pPr indent="-342900" lvl="0" marL="457200" rtl="0" algn="l">
              <a:spcBef>
                <a:spcPts val="1000"/>
              </a:spcBef>
              <a:spcAft>
                <a:spcPts val="0"/>
              </a:spcAft>
              <a:buClr>
                <a:schemeClr val="dk1"/>
              </a:buClr>
              <a:buSzPts val="1800"/>
              <a:buChar char="●"/>
            </a:pPr>
            <a:r>
              <a:rPr lang="en">
                <a:solidFill>
                  <a:schemeClr val="dk1"/>
                </a:solidFill>
              </a:rPr>
              <a:t>Gather feedback on our assumptions faster.</a:t>
            </a:r>
            <a:endParaRPr>
              <a:solidFill>
                <a:schemeClr val="dk1"/>
              </a:solidFill>
            </a:endParaRPr>
          </a:p>
          <a:p>
            <a:pPr indent="-342900" lvl="0" marL="457200" rtl="0" algn="l">
              <a:spcBef>
                <a:spcPts val="1000"/>
              </a:spcBef>
              <a:spcAft>
                <a:spcPts val="0"/>
              </a:spcAft>
              <a:buClr>
                <a:schemeClr val="dk1"/>
              </a:buClr>
              <a:buSzPts val="1800"/>
              <a:buChar char="●"/>
            </a:pPr>
            <a:r>
              <a:rPr lang="en">
                <a:solidFill>
                  <a:schemeClr val="dk1"/>
                </a:solidFill>
              </a:rPr>
              <a:t>Reduce overhead.</a:t>
            </a:r>
            <a:endParaRPr>
              <a:solidFill>
                <a:schemeClr val="dk1"/>
              </a:solidFill>
            </a:endParaRPr>
          </a:p>
          <a:p>
            <a:pPr indent="-342900" lvl="0" marL="457200" rtl="0" algn="l">
              <a:spcBef>
                <a:spcPts val="1000"/>
              </a:spcBef>
              <a:spcAft>
                <a:spcPts val="1000"/>
              </a:spcAft>
              <a:buClr>
                <a:schemeClr val="dk1"/>
              </a:buClr>
              <a:buSzPts val="1800"/>
              <a:buChar char="●"/>
            </a:pPr>
            <a:r>
              <a:rPr lang="en">
                <a:solidFill>
                  <a:schemeClr val="dk1"/>
                </a:solidFill>
              </a:rPr>
              <a:t>Make more measurable progress.</a:t>
            </a:r>
            <a:endParaRPr/>
          </a:p>
        </p:txBody>
      </p:sp>
      <p:sp>
        <p:nvSpPr>
          <p:cNvPr id="1326" name="Google Shape;1326;p117"/>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2021 General Assembly</a:t>
            </a:r>
            <a:endParaRPr/>
          </a:p>
        </p:txBody>
      </p:sp>
      <p:pic>
        <p:nvPicPr>
          <p:cNvPr id="1327" name="Google Shape;1327;p117"/>
          <p:cNvPicPr preferRelativeResize="0"/>
          <p:nvPr/>
        </p:nvPicPr>
        <p:blipFill>
          <a:blip r:embed="rId3">
            <a:alphaModFix/>
          </a:blip>
          <a:stretch>
            <a:fillRect/>
          </a:stretch>
        </p:blipFill>
        <p:spPr>
          <a:xfrm>
            <a:off x="5153675" y="1220423"/>
            <a:ext cx="3576201" cy="2235126"/>
          </a:xfrm>
          <a:prstGeom prst="rect">
            <a:avLst/>
          </a:prstGeom>
          <a:noFill/>
          <a:ln>
            <a:noFill/>
          </a:ln>
        </p:spPr>
      </p:pic>
      <p:sp>
        <p:nvSpPr>
          <p:cNvPr id="1328" name="Google Shape;1328;p117"/>
          <p:cNvSpPr txBox="1"/>
          <p:nvPr>
            <p:ph idx="1"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2" name="Shape 1332"/>
        <p:cNvGrpSpPr/>
        <p:nvPr/>
      </p:nvGrpSpPr>
      <p:grpSpPr>
        <a:xfrm>
          <a:off x="0" y="0"/>
          <a:ext cx="0" cy="0"/>
          <a:chOff x="0" y="0"/>
          <a:chExt cx="0" cy="0"/>
        </a:xfrm>
      </p:grpSpPr>
      <p:sp>
        <p:nvSpPr>
          <p:cNvPr id="1333" name="Google Shape;1333;p118"/>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We MVP</a:t>
            </a:r>
            <a:endParaRPr/>
          </a:p>
        </p:txBody>
      </p:sp>
      <p:sp>
        <p:nvSpPr>
          <p:cNvPr id="1334" name="Google Shape;1334;p118"/>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2021 General Assembly</a:t>
            </a:r>
            <a:endParaRPr/>
          </a:p>
        </p:txBody>
      </p:sp>
      <p:sp>
        <p:nvSpPr>
          <p:cNvPr id="1335" name="Google Shape;1335;p118"/>
          <p:cNvSpPr txBox="1"/>
          <p:nvPr/>
        </p:nvSpPr>
        <p:spPr>
          <a:xfrm>
            <a:off x="457200" y="1404225"/>
            <a:ext cx="1276500" cy="9801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2000">
                <a:solidFill>
                  <a:schemeClr val="dk1"/>
                </a:solidFill>
                <a:latin typeface="Proxima Nova"/>
                <a:ea typeface="Proxima Nova"/>
                <a:cs typeface="Proxima Nova"/>
                <a:sym typeface="Proxima Nova"/>
              </a:rPr>
              <a:t>Not like this… </a:t>
            </a:r>
            <a:endParaRPr b="1" sz="2000"/>
          </a:p>
        </p:txBody>
      </p:sp>
      <p:sp>
        <p:nvSpPr>
          <p:cNvPr id="1336" name="Google Shape;1336;p118"/>
          <p:cNvSpPr txBox="1"/>
          <p:nvPr/>
        </p:nvSpPr>
        <p:spPr>
          <a:xfrm>
            <a:off x="7593900" y="3281900"/>
            <a:ext cx="904800" cy="7602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2000">
                <a:solidFill>
                  <a:schemeClr val="dk1"/>
                </a:solidFill>
                <a:latin typeface="Proxima Nova"/>
                <a:ea typeface="Proxima Nova"/>
                <a:cs typeface="Proxima Nova"/>
                <a:sym typeface="Proxima Nova"/>
              </a:rPr>
              <a:t>…like this.</a:t>
            </a:r>
            <a:endParaRPr b="1" sz="2000"/>
          </a:p>
        </p:txBody>
      </p:sp>
      <p:pic>
        <p:nvPicPr>
          <p:cNvPr id="1337" name="Google Shape;1337;p118"/>
          <p:cNvPicPr preferRelativeResize="0"/>
          <p:nvPr/>
        </p:nvPicPr>
        <p:blipFill>
          <a:blip r:embed="rId3">
            <a:alphaModFix/>
          </a:blip>
          <a:stretch>
            <a:fillRect/>
          </a:stretch>
        </p:blipFill>
        <p:spPr>
          <a:xfrm>
            <a:off x="2050938" y="1404225"/>
            <a:ext cx="5042126" cy="2637875"/>
          </a:xfrm>
          <a:prstGeom prst="rect">
            <a:avLst/>
          </a:prstGeom>
          <a:noFill/>
          <a:ln>
            <a:noFill/>
          </a:ln>
        </p:spPr>
      </p:pic>
      <p:sp>
        <p:nvSpPr>
          <p:cNvPr id="1338" name="Google Shape;1338;p118"/>
          <p:cNvSpPr txBox="1"/>
          <p:nvPr>
            <p:ph idx="1"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cxnSp>
        <p:nvCxnSpPr>
          <p:cNvPr id="1339" name="Google Shape;1339;p118"/>
          <p:cNvCxnSpPr/>
          <p:nvPr/>
        </p:nvCxnSpPr>
        <p:spPr>
          <a:xfrm>
            <a:off x="538750" y="2694925"/>
            <a:ext cx="80406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3" name="Shape 1343"/>
        <p:cNvGrpSpPr/>
        <p:nvPr/>
      </p:nvGrpSpPr>
      <p:grpSpPr>
        <a:xfrm>
          <a:off x="0" y="0"/>
          <a:ext cx="0" cy="0"/>
          <a:chOff x="0" y="0"/>
          <a:chExt cx="0" cy="0"/>
        </a:xfrm>
      </p:grpSpPr>
      <p:sp>
        <p:nvSpPr>
          <p:cNvPr id="1344" name="Google Shape;1344;p119"/>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Consider What to Include in an MVP</a:t>
            </a:r>
            <a:endParaRPr/>
          </a:p>
        </p:txBody>
      </p:sp>
      <p:sp>
        <p:nvSpPr>
          <p:cNvPr id="1345" name="Google Shape;1345;p119"/>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2021 General Assembly</a:t>
            </a:r>
            <a:endParaRPr/>
          </a:p>
        </p:txBody>
      </p:sp>
      <p:sp>
        <p:nvSpPr>
          <p:cNvPr id="1346" name="Google Shape;1346;p119"/>
          <p:cNvSpPr txBox="1"/>
          <p:nvPr/>
        </p:nvSpPr>
        <p:spPr>
          <a:xfrm>
            <a:off x="457200" y="1143000"/>
            <a:ext cx="8229600" cy="2985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800">
                <a:solidFill>
                  <a:schemeClr val="lt2"/>
                </a:solidFill>
                <a:latin typeface="Proxima Nova"/>
                <a:ea typeface="Proxima Nova"/>
                <a:cs typeface="Proxima Nova"/>
                <a:sym typeface="Proxima Nova"/>
              </a:rPr>
              <a:t>Now</a:t>
            </a:r>
            <a:endParaRPr b="1" sz="1800">
              <a:solidFill>
                <a:schemeClr val="lt2"/>
              </a:solidFill>
              <a:latin typeface="Proxima Nova"/>
              <a:ea typeface="Proxima Nova"/>
              <a:cs typeface="Proxima Nova"/>
              <a:sym typeface="Proxima Nova"/>
            </a:endParaRPr>
          </a:p>
          <a:p>
            <a:pPr indent="-342900" lvl="0" marL="457200" rtl="0" algn="l">
              <a:lnSpc>
                <a:spcPct val="115000"/>
              </a:lnSpc>
              <a:spcBef>
                <a:spcPts val="1000"/>
              </a:spcBef>
              <a:spcAft>
                <a:spcPts val="0"/>
              </a:spcAft>
              <a:buSzPts val="1800"/>
              <a:buFont typeface="Proxima Nova"/>
              <a:buChar char="●"/>
            </a:pPr>
            <a:r>
              <a:rPr lang="en" sz="1800">
                <a:latin typeface="Proxima Nova"/>
                <a:ea typeface="Proxima Nova"/>
                <a:cs typeface="Proxima Nova"/>
                <a:sym typeface="Proxima Nova"/>
              </a:rPr>
              <a:t>What functionality do customers </a:t>
            </a:r>
            <a:r>
              <a:rPr b="1" lang="en" sz="1800">
                <a:latin typeface="Proxima Nova"/>
                <a:ea typeface="Proxima Nova"/>
                <a:cs typeface="Proxima Nova"/>
                <a:sym typeface="Proxima Nova"/>
              </a:rPr>
              <a:t>need</a:t>
            </a:r>
            <a:r>
              <a:rPr lang="en" sz="1800">
                <a:latin typeface="Proxima Nova"/>
                <a:ea typeface="Proxima Nova"/>
                <a:cs typeface="Proxima Nova"/>
                <a:sym typeface="Proxima Nova"/>
              </a:rPr>
              <a:t> to solve their problems?</a:t>
            </a:r>
            <a:endParaRPr sz="1800">
              <a:latin typeface="Proxima Nova"/>
              <a:ea typeface="Proxima Nova"/>
              <a:cs typeface="Proxima Nova"/>
              <a:sym typeface="Proxima Nova"/>
            </a:endParaRPr>
          </a:p>
          <a:p>
            <a:pPr indent="-342900" lvl="0" marL="457200" rtl="0" algn="l">
              <a:lnSpc>
                <a:spcPct val="115000"/>
              </a:lnSpc>
              <a:spcBef>
                <a:spcPts val="0"/>
              </a:spcBef>
              <a:spcAft>
                <a:spcPts val="0"/>
              </a:spcAft>
              <a:buSzPts val="1800"/>
              <a:buFont typeface="Proxima Nova"/>
              <a:buChar char="●"/>
            </a:pPr>
            <a:r>
              <a:rPr lang="en" sz="1800">
                <a:latin typeface="Proxima Nova"/>
                <a:ea typeface="Proxima Nova"/>
                <a:cs typeface="Proxima Nova"/>
                <a:sym typeface="Proxima Nova"/>
              </a:rPr>
              <a:t>What assumptions do we need to validate immediately?</a:t>
            </a:r>
            <a:endParaRPr sz="1800">
              <a:latin typeface="Proxima Nova"/>
              <a:ea typeface="Proxima Nova"/>
              <a:cs typeface="Proxima Nova"/>
              <a:sym typeface="Proxima Nova"/>
            </a:endParaRPr>
          </a:p>
          <a:p>
            <a:pPr indent="0" lvl="0" marL="0" rtl="0" algn="l">
              <a:lnSpc>
                <a:spcPct val="115000"/>
              </a:lnSpc>
              <a:spcBef>
                <a:spcPts val="1000"/>
              </a:spcBef>
              <a:spcAft>
                <a:spcPts val="0"/>
              </a:spcAft>
              <a:buNone/>
            </a:pPr>
            <a:r>
              <a:rPr b="1" lang="en" sz="1800">
                <a:solidFill>
                  <a:schemeClr val="dk2"/>
                </a:solidFill>
                <a:latin typeface="Proxima Nova"/>
                <a:ea typeface="Proxima Nova"/>
                <a:cs typeface="Proxima Nova"/>
                <a:sym typeface="Proxima Nova"/>
              </a:rPr>
              <a:t>Later</a:t>
            </a:r>
            <a:endParaRPr b="1" sz="1800">
              <a:solidFill>
                <a:schemeClr val="dk2"/>
              </a:solidFill>
              <a:latin typeface="Proxima Nova"/>
              <a:ea typeface="Proxima Nova"/>
              <a:cs typeface="Proxima Nova"/>
              <a:sym typeface="Proxima Nova"/>
            </a:endParaRPr>
          </a:p>
          <a:p>
            <a:pPr indent="-342900" lvl="0" marL="457200" rtl="0" algn="l">
              <a:lnSpc>
                <a:spcPct val="115000"/>
              </a:lnSpc>
              <a:spcBef>
                <a:spcPts val="1000"/>
              </a:spcBef>
              <a:spcAft>
                <a:spcPts val="0"/>
              </a:spcAft>
              <a:buClr>
                <a:schemeClr val="dk1"/>
              </a:buClr>
              <a:buSzPts val="1800"/>
              <a:buFont typeface="Proxima Nova"/>
              <a:buChar char="●"/>
            </a:pPr>
            <a:r>
              <a:rPr lang="en" sz="1800">
                <a:solidFill>
                  <a:schemeClr val="dk1"/>
                </a:solidFill>
                <a:latin typeface="Proxima Nova"/>
                <a:ea typeface="Proxima Nova"/>
                <a:cs typeface="Proxima Nova"/>
                <a:sym typeface="Proxima Nova"/>
              </a:rPr>
              <a:t>What functionality is nice to have — but not critical — in solving the problem?</a:t>
            </a:r>
            <a:endParaRPr sz="1800">
              <a:solidFill>
                <a:schemeClr val="dk1"/>
              </a:solidFill>
              <a:latin typeface="Proxima Nova"/>
              <a:ea typeface="Proxima Nova"/>
              <a:cs typeface="Proxima Nova"/>
              <a:sym typeface="Proxima Nova"/>
            </a:endParaRPr>
          </a:p>
          <a:p>
            <a:pPr indent="-342900" lvl="0" marL="457200" rtl="0" algn="l">
              <a:lnSpc>
                <a:spcPct val="115000"/>
              </a:lnSpc>
              <a:spcBef>
                <a:spcPts val="0"/>
              </a:spcBef>
              <a:spcAft>
                <a:spcPts val="0"/>
              </a:spcAft>
              <a:buClr>
                <a:schemeClr val="dk1"/>
              </a:buClr>
              <a:buSzPts val="1800"/>
              <a:buFont typeface="Proxima Nova"/>
              <a:buChar char="●"/>
            </a:pPr>
            <a:r>
              <a:rPr lang="en" sz="1800">
                <a:solidFill>
                  <a:schemeClr val="dk1"/>
                </a:solidFill>
                <a:latin typeface="Proxima Nova"/>
                <a:ea typeface="Proxima Nova"/>
                <a:cs typeface="Proxima Nova"/>
                <a:sym typeface="Proxima Nova"/>
              </a:rPr>
              <a:t>What assumptions are less risky or better understood already?</a:t>
            </a:r>
            <a:endParaRPr sz="1800">
              <a:solidFill>
                <a:schemeClr val="dk1"/>
              </a:solidFill>
              <a:latin typeface="Proxima Nova"/>
              <a:ea typeface="Proxima Nova"/>
              <a:cs typeface="Proxima Nova"/>
              <a:sym typeface="Proxima Nova"/>
            </a:endParaRPr>
          </a:p>
          <a:p>
            <a:pPr indent="0" lvl="0" marL="0" rtl="0" algn="l">
              <a:lnSpc>
                <a:spcPct val="115000"/>
              </a:lnSpc>
              <a:spcBef>
                <a:spcPts val="1000"/>
              </a:spcBef>
              <a:spcAft>
                <a:spcPts val="1000"/>
              </a:spcAft>
              <a:buNone/>
            </a:pPr>
            <a:r>
              <a:t/>
            </a:r>
            <a:endParaRPr sz="1800">
              <a:latin typeface="Proxima Nova"/>
              <a:ea typeface="Proxima Nova"/>
              <a:cs typeface="Proxima Nova"/>
              <a:sym typeface="Proxima Nova"/>
            </a:endParaRPr>
          </a:p>
        </p:txBody>
      </p:sp>
      <p:sp>
        <p:nvSpPr>
          <p:cNvPr id="1347" name="Google Shape;1347;p119"/>
          <p:cNvSpPr txBox="1"/>
          <p:nvPr>
            <p:ph idx="1"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1" name="Shape 1351"/>
        <p:cNvGrpSpPr/>
        <p:nvPr/>
      </p:nvGrpSpPr>
      <p:grpSpPr>
        <a:xfrm>
          <a:off x="0" y="0"/>
          <a:ext cx="0" cy="0"/>
          <a:chOff x="0" y="0"/>
          <a:chExt cx="0" cy="0"/>
        </a:xfrm>
      </p:grpSpPr>
      <p:sp>
        <p:nvSpPr>
          <p:cNvPr id="1352" name="Google Shape;1352;p120"/>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2021 General Assembly</a:t>
            </a:r>
            <a:endParaRPr/>
          </a:p>
        </p:txBody>
      </p:sp>
      <p:sp>
        <p:nvSpPr>
          <p:cNvPr id="1353" name="Google Shape;1353;p120"/>
          <p:cNvSpPr txBox="1"/>
          <p:nvPr>
            <p:ph type="title"/>
          </p:nvPr>
        </p:nvSpPr>
        <p:spPr>
          <a:xfrm>
            <a:off x="908850" y="237038"/>
            <a:ext cx="5009400" cy="45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Concierge MVP</a:t>
            </a:r>
            <a:endParaRPr/>
          </a:p>
        </p:txBody>
      </p:sp>
      <p:sp>
        <p:nvSpPr>
          <p:cNvPr id="1354" name="Google Shape;1354;p120"/>
          <p:cNvSpPr txBox="1"/>
          <p:nvPr>
            <p:ph idx="1" type="body"/>
          </p:nvPr>
        </p:nvSpPr>
        <p:spPr>
          <a:xfrm>
            <a:off x="457200" y="1143000"/>
            <a:ext cx="2836200" cy="29379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Font typeface="Proxima Nova"/>
              <a:buChar char="●"/>
            </a:pPr>
            <a:r>
              <a:rPr lang="en">
                <a:solidFill>
                  <a:schemeClr val="dk1"/>
                </a:solidFill>
              </a:rPr>
              <a:t>Used to demonstrate a hard concept.</a:t>
            </a:r>
            <a:endParaRPr>
              <a:solidFill>
                <a:schemeClr val="dk1"/>
              </a:solidFill>
            </a:endParaRPr>
          </a:p>
          <a:p>
            <a:pPr indent="-342900" lvl="0" marL="457200" rtl="0" algn="l">
              <a:spcBef>
                <a:spcPts val="1000"/>
              </a:spcBef>
              <a:spcAft>
                <a:spcPts val="0"/>
              </a:spcAft>
              <a:buClr>
                <a:schemeClr val="dk1"/>
              </a:buClr>
              <a:buSzPts val="1800"/>
              <a:buFont typeface="Proxima Nova"/>
              <a:buChar char="●"/>
            </a:pPr>
            <a:r>
              <a:rPr lang="en">
                <a:solidFill>
                  <a:schemeClr val="dk1"/>
                </a:solidFill>
              </a:rPr>
              <a:t>Can be pieced together without the technology being completely in place.</a:t>
            </a:r>
            <a:endParaRPr>
              <a:solidFill>
                <a:schemeClr val="dk1"/>
              </a:solidFill>
            </a:endParaRPr>
          </a:p>
          <a:p>
            <a:pPr indent="0" lvl="0" marL="0" rtl="0" algn="l">
              <a:spcBef>
                <a:spcPts val="1000"/>
              </a:spcBef>
              <a:spcAft>
                <a:spcPts val="1600"/>
              </a:spcAft>
              <a:buNone/>
            </a:pPr>
            <a:r>
              <a:t/>
            </a:r>
            <a:endParaRPr/>
          </a:p>
        </p:txBody>
      </p:sp>
      <p:pic>
        <p:nvPicPr>
          <p:cNvPr id="1355" name="Google Shape;1355;p120"/>
          <p:cNvPicPr preferRelativeResize="0"/>
          <p:nvPr/>
        </p:nvPicPr>
        <p:blipFill>
          <a:blip r:embed="rId3">
            <a:alphaModFix/>
          </a:blip>
          <a:stretch>
            <a:fillRect/>
          </a:stretch>
        </p:blipFill>
        <p:spPr>
          <a:xfrm>
            <a:off x="3693052" y="1259337"/>
            <a:ext cx="4993748" cy="2472325"/>
          </a:xfrm>
          <a:prstGeom prst="rect">
            <a:avLst/>
          </a:prstGeom>
          <a:noFill/>
          <a:ln cap="flat" cmpd="sng" w="9525">
            <a:solidFill>
              <a:srgbClr val="B7B7B7"/>
            </a:solidFill>
            <a:prstDash val="solid"/>
            <a:round/>
            <a:headEnd len="sm" w="sm" type="none"/>
            <a:tailEnd len="sm" w="sm" type="none"/>
          </a:ln>
        </p:spPr>
      </p:pic>
      <p:sp>
        <p:nvSpPr>
          <p:cNvPr id="1356" name="Google Shape;1356;p120"/>
          <p:cNvSpPr txBox="1"/>
          <p:nvPr>
            <p:ph idx="2"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grpSp>
        <p:nvGrpSpPr>
          <p:cNvPr id="1357" name="Google Shape;1357;p120"/>
          <p:cNvGrpSpPr/>
          <p:nvPr/>
        </p:nvGrpSpPr>
        <p:grpSpPr>
          <a:xfrm>
            <a:off x="6707725" y="237050"/>
            <a:ext cx="927000" cy="927000"/>
            <a:chOff x="916150" y="2075225"/>
            <a:chExt cx="927000" cy="927000"/>
          </a:xfrm>
        </p:grpSpPr>
        <p:sp>
          <p:nvSpPr>
            <p:cNvPr id="1358" name="Google Shape;1358;p120"/>
            <p:cNvSpPr/>
            <p:nvPr/>
          </p:nvSpPr>
          <p:spPr>
            <a:xfrm>
              <a:off x="916150" y="2075225"/>
              <a:ext cx="927000" cy="927000"/>
            </a:xfrm>
            <a:prstGeom prst="teardrop">
              <a:avLst>
                <a:gd fmla="val 100000" name="adj"/>
              </a:avLst>
            </a:prstGeom>
            <a:solidFill>
              <a:srgbClr val="FFDB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latin typeface="Proxima Nova"/>
                <a:ea typeface="Proxima Nova"/>
                <a:cs typeface="Proxima Nova"/>
                <a:sym typeface="Proxima Nova"/>
              </a:endParaRPr>
            </a:p>
          </p:txBody>
        </p:sp>
        <p:sp>
          <p:nvSpPr>
            <p:cNvPr id="1359" name="Google Shape;1359;p120"/>
            <p:cNvSpPr txBox="1"/>
            <p:nvPr/>
          </p:nvSpPr>
          <p:spPr>
            <a:xfrm>
              <a:off x="916150" y="2324925"/>
              <a:ext cx="927000" cy="29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000">
                  <a:solidFill>
                    <a:srgbClr val="000000"/>
                  </a:solidFill>
                  <a:latin typeface="Proxima Nova"/>
                  <a:ea typeface="Proxima Nova"/>
                  <a:cs typeface="Proxima Nova"/>
                  <a:sym typeface="Proxima Nova"/>
                </a:rPr>
                <a:t>Customize It!</a:t>
              </a:r>
              <a:endParaRPr b="1" sz="1000">
                <a:solidFill>
                  <a:srgbClr val="000000"/>
                </a:solidFill>
                <a:latin typeface="Proxima Nova"/>
                <a:ea typeface="Proxima Nova"/>
                <a:cs typeface="Proxima Nova"/>
                <a:sym typeface="Proxima Nova"/>
              </a:endParaRPr>
            </a:p>
            <a:p>
              <a:pPr indent="0" lvl="0" marL="0" rtl="0" algn="l">
                <a:spcBef>
                  <a:spcPts val="0"/>
                </a:spcBef>
                <a:spcAft>
                  <a:spcPts val="0"/>
                </a:spcAft>
                <a:buNone/>
              </a:pPr>
              <a:r>
                <a:t/>
              </a:r>
              <a:endParaRPr b="1" sz="1000">
                <a:solidFill>
                  <a:srgbClr val="000000"/>
                </a:solidFill>
                <a:latin typeface="Proxima Nova"/>
                <a:ea typeface="Proxima Nova"/>
                <a:cs typeface="Proxima Nova"/>
                <a:sym typeface="Proxima Nova"/>
              </a:endParaRPr>
            </a:p>
          </p:txBody>
        </p:sp>
      </p:gr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3" name="Shape 1363"/>
        <p:cNvGrpSpPr/>
        <p:nvPr/>
      </p:nvGrpSpPr>
      <p:grpSpPr>
        <a:xfrm>
          <a:off x="0" y="0"/>
          <a:ext cx="0" cy="0"/>
          <a:chOff x="0" y="0"/>
          <a:chExt cx="0" cy="0"/>
        </a:xfrm>
      </p:grpSpPr>
      <p:sp>
        <p:nvSpPr>
          <p:cNvPr id="1364" name="Google Shape;1364;p121"/>
          <p:cNvSpPr txBox="1"/>
          <p:nvPr>
            <p:ph type="title"/>
          </p:nvPr>
        </p:nvSpPr>
        <p:spPr>
          <a:xfrm>
            <a:off x="908850" y="237038"/>
            <a:ext cx="5009400" cy="45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Wizard of Oz MVP</a:t>
            </a:r>
            <a:endParaRPr/>
          </a:p>
        </p:txBody>
      </p:sp>
      <p:sp>
        <p:nvSpPr>
          <p:cNvPr id="1365" name="Google Shape;1365;p121"/>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2021 General Assembly</a:t>
            </a:r>
            <a:endParaRPr/>
          </a:p>
        </p:txBody>
      </p:sp>
      <p:sp>
        <p:nvSpPr>
          <p:cNvPr id="1366" name="Google Shape;1366;p121"/>
          <p:cNvSpPr txBox="1"/>
          <p:nvPr>
            <p:ph idx="1" type="body"/>
          </p:nvPr>
        </p:nvSpPr>
        <p:spPr>
          <a:xfrm>
            <a:off x="457200" y="1143000"/>
            <a:ext cx="3090300" cy="29379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Font typeface="Proxima Nova"/>
              <a:buChar char="●"/>
            </a:pPr>
            <a:r>
              <a:rPr lang="en">
                <a:solidFill>
                  <a:schemeClr val="dk1"/>
                </a:solidFill>
              </a:rPr>
              <a:t>Everything appears to be real to the customer, but on the back-end, it is manual.</a:t>
            </a:r>
            <a:endParaRPr>
              <a:solidFill>
                <a:schemeClr val="dk1"/>
              </a:solidFill>
            </a:endParaRPr>
          </a:p>
          <a:p>
            <a:pPr indent="-342900" lvl="0" marL="457200" rtl="0" algn="l">
              <a:spcBef>
                <a:spcPts val="1000"/>
              </a:spcBef>
              <a:spcAft>
                <a:spcPts val="0"/>
              </a:spcAft>
              <a:buClr>
                <a:schemeClr val="dk1"/>
              </a:buClr>
              <a:buSzPts val="1800"/>
              <a:buFont typeface="Proxima Nova"/>
              <a:buChar char="●"/>
            </a:pPr>
            <a:r>
              <a:rPr lang="en">
                <a:solidFill>
                  <a:schemeClr val="dk1"/>
                </a:solidFill>
              </a:rPr>
              <a:t>Tests riskiest assumptions before spend money on technology, inventory, warehousing, etc.</a:t>
            </a:r>
            <a:endParaRPr>
              <a:solidFill>
                <a:schemeClr val="dk1"/>
              </a:solidFill>
            </a:endParaRPr>
          </a:p>
          <a:p>
            <a:pPr indent="0" lvl="0" marL="0" rtl="0" algn="l">
              <a:spcBef>
                <a:spcPts val="1000"/>
              </a:spcBef>
              <a:spcAft>
                <a:spcPts val="0"/>
              </a:spcAft>
              <a:buClr>
                <a:schemeClr val="dk1"/>
              </a:buClr>
              <a:buSzPts val="1100"/>
              <a:buFont typeface="Arial"/>
              <a:buNone/>
            </a:pPr>
            <a:r>
              <a:t/>
            </a:r>
            <a:endParaRPr>
              <a:solidFill>
                <a:schemeClr val="dk1"/>
              </a:solidFill>
            </a:endParaRPr>
          </a:p>
          <a:p>
            <a:pPr indent="0" lvl="0" marL="457200" rtl="0" algn="l">
              <a:spcBef>
                <a:spcPts val="1000"/>
              </a:spcBef>
              <a:spcAft>
                <a:spcPts val="0"/>
              </a:spcAft>
              <a:buClr>
                <a:schemeClr val="dk1"/>
              </a:buClr>
              <a:buSzPts val="1100"/>
              <a:buFont typeface="Arial"/>
              <a:buNone/>
            </a:pPr>
            <a:r>
              <a:t/>
            </a:r>
            <a:endParaRPr>
              <a:solidFill>
                <a:schemeClr val="dk1"/>
              </a:solidFill>
            </a:endParaRPr>
          </a:p>
          <a:p>
            <a:pPr indent="0" lvl="0" marL="0" rtl="0" algn="l">
              <a:spcBef>
                <a:spcPts val="1000"/>
              </a:spcBef>
              <a:spcAft>
                <a:spcPts val="1000"/>
              </a:spcAft>
              <a:buNone/>
            </a:pPr>
            <a:r>
              <a:t/>
            </a:r>
            <a:endParaRPr/>
          </a:p>
        </p:txBody>
      </p:sp>
      <p:sp>
        <p:nvSpPr>
          <p:cNvPr id="1367" name="Google Shape;1367;p121"/>
          <p:cNvSpPr txBox="1"/>
          <p:nvPr>
            <p:ph idx="2"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grpSp>
        <p:nvGrpSpPr>
          <p:cNvPr id="1368" name="Google Shape;1368;p121"/>
          <p:cNvGrpSpPr/>
          <p:nvPr/>
        </p:nvGrpSpPr>
        <p:grpSpPr>
          <a:xfrm>
            <a:off x="7421200" y="280200"/>
            <a:ext cx="927000" cy="927000"/>
            <a:chOff x="916150" y="2075225"/>
            <a:chExt cx="927000" cy="927000"/>
          </a:xfrm>
        </p:grpSpPr>
        <p:sp>
          <p:nvSpPr>
            <p:cNvPr id="1369" name="Google Shape;1369;p121"/>
            <p:cNvSpPr/>
            <p:nvPr/>
          </p:nvSpPr>
          <p:spPr>
            <a:xfrm>
              <a:off x="916150" y="2075225"/>
              <a:ext cx="927000" cy="927000"/>
            </a:xfrm>
            <a:prstGeom prst="teardrop">
              <a:avLst>
                <a:gd fmla="val 100000" name="adj"/>
              </a:avLst>
            </a:prstGeom>
            <a:solidFill>
              <a:srgbClr val="FFDB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latin typeface="Proxima Nova"/>
                <a:ea typeface="Proxima Nova"/>
                <a:cs typeface="Proxima Nova"/>
                <a:sym typeface="Proxima Nova"/>
              </a:endParaRPr>
            </a:p>
          </p:txBody>
        </p:sp>
        <p:sp>
          <p:nvSpPr>
            <p:cNvPr id="1370" name="Google Shape;1370;p121"/>
            <p:cNvSpPr txBox="1"/>
            <p:nvPr/>
          </p:nvSpPr>
          <p:spPr>
            <a:xfrm>
              <a:off x="916150" y="2324925"/>
              <a:ext cx="927000" cy="29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000">
                  <a:solidFill>
                    <a:srgbClr val="000000"/>
                  </a:solidFill>
                  <a:latin typeface="Proxima Nova"/>
                  <a:ea typeface="Proxima Nova"/>
                  <a:cs typeface="Proxima Nova"/>
                  <a:sym typeface="Proxima Nova"/>
                </a:rPr>
                <a:t>Customize It!</a:t>
              </a:r>
              <a:endParaRPr b="1" sz="1000">
                <a:solidFill>
                  <a:srgbClr val="000000"/>
                </a:solidFill>
                <a:latin typeface="Proxima Nova"/>
                <a:ea typeface="Proxima Nova"/>
                <a:cs typeface="Proxima Nova"/>
                <a:sym typeface="Proxima Nova"/>
              </a:endParaRPr>
            </a:p>
            <a:p>
              <a:pPr indent="0" lvl="0" marL="0" rtl="0" algn="l">
                <a:spcBef>
                  <a:spcPts val="0"/>
                </a:spcBef>
                <a:spcAft>
                  <a:spcPts val="0"/>
                </a:spcAft>
                <a:buNone/>
              </a:pPr>
              <a:r>
                <a:t/>
              </a:r>
              <a:endParaRPr b="1" sz="1000">
                <a:solidFill>
                  <a:srgbClr val="000000"/>
                </a:solidFill>
                <a:latin typeface="Proxima Nova"/>
                <a:ea typeface="Proxima Nova"/>
                <a:cs typeface="Proxima Nova"/>
                <a:sym typeface="Proxima Nova"/>
              </a:endParaRPr>
            </a:p>
          </p:txBody>
        </p:sp>
      </p:grpSp>
      <p:grpSp>
        <p:nvGrpSpPr>
          <p:cNvPr id="1371" name="Google Shape;1371;p121"/>
          <p:cNvGrpSpPr/>
          <p:nvPr/>
        </p:nvGrpSpPr>
        <p:grpSpPr>
          <a:xfrm>
            <a:off x="3902575" y="1258025"/>
            <a:ext cx="4930875" cy="2949025"/>
            <a:chOff x="3902575" y="1067900"/>
            <a:chExt cx="4930875" cy="2949025"/>
          </a:xfrm>
        </p:grpSpPr>
        <p:pic>
          <p:nvPicPr>
            <p:cNvPr id="1372" name="Google Shape;1372;p121"/>
            <p:cNvPicPr preferRelativeResize="0"/>
            <p:nvPr/>
          </p:nvPicPr>
          <p:blipFill>
            <a:blip r:embed="rId3">
              <a:alphaModFix/>
            </a:blip>
            <a:stretch>
              <a:fillRect/>
            </a:stretch>
          </p:blipFill>
          <p:spPr>
            <a:xfrm>
              <a:off x="3902575" y="1546625"/>
              <a:ext cx="4920900" cy="2470300"/>
            </a:xfrm>
            <a:prstGeom prst="rect">
              <a:avLst/>
            </a:prstGeom>
            <a:noFill/>
            <a:ln>
              <a:noFill/>
            </a:ln>
          </p:spPr>
        </p:pic>
        <p:pic>
          <p:nvPicPr>
            <p:cNvPr id="1373" name="Google Shape;1373;p121"/>
            <p:cNvPicPr preferRelativeResize="0"/>
            <p:nvPr/>
          </p:nvPicPr>
          <p:blipFill rotWithShape="1">
            <a:blip r:embed="rId4">
              <a:alphaModFix/>
            </a:blip>
            <a:srcRect b="28983" l="0" r="0" t="29710"/>
            <a:stretch/>
          </p:blipFill>
          <p:spPr>
            <a:xfrm>
              <a:off x="5659896" y="1142996"/>
              <a:ext cx="1516005" cy="328799"/>
            </a:xfrm>
            <a:prstGeom prst="rect">
              <a:avLst/>
            </a:prstGeom>
            <a:noFill/>
            <a:ln>
              <a:noFill/>
            </a:ln>
          </p:spPr>
        </p:pic>
        <p:sp>
          <p:nvSpPr>
            <p:cNvPr id="1374" name="Google Shape;1374;p121"/>
            <p:cNvSpPr/>
            <p:nvPr/>
          </p:nvSpPr>
          <p:spPr>
            <a:xfrm>
              <a:off x="3912550" y="1067900"/>
              <a:ext cx="4920900" cy="29379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8" name="Shape 1378"/>
        <p:cNvGrpSpPr/>
        <p:nvPr/>
      </p:nvGrpSpPr>
      <p:grpSpPr>
        <a:xfrm>
          <a:off x="0" y="0"/>
          <a:ext cx="0" cy="0"/>
          <a:chOff x="0" y="0"/>
          <a:chExt cx="0" cy="0"/>
        </a:xfrm>
      </p:grpSpPr>
      <p:sp>
        <p:nvSpPr>
          <p:cNvPr id="1379" name="Google Shape;1379;p122"/>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2021 General Assembly</a:t>
            </a:r>
            <a:endParaRPr/>
          </a:p>
        </p:txBody>
      </p:sp>
      <p:sp>
        <p:nvSpPr>
          <p:cNvPr id="1380" name="Google Shape;1380;p122"/>
          <p:cNvSpPr txBox="1"/>
          <p:nvPr>
            <p:ph type="title"/>
          </p:nvPr>
        </p:nvSpPr>
        <p:spPr>
          <a:xfrm>
            <a:off x="908850" y="237038"/>
            <a:ext cx="5009400" cy="45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Single-Feature MVP</a:t>
            </a:r>
            <a:endParaRPr/>
          </a:p>
        </p:txBody>
      </p:sp>
      <p:sp>
        <p:nvSpPr>
          <p:cNvPr id="1381" name="Google Shape;1381;p122"/>
          <p:cNvSpPr txBox="1"/>
          <p:nvPr>
            <p:ph idx="1" type="body"/>
          </p:nvPr>
        </p:nvSpPr>
        <p:spPr>
          <a:xfrm>
            <a:off x="457200" y="1143000"/>
            <a:ext cx="2978700" cy="29379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Char char="●"/>
            </a:pPr>
            <a:r>
              <a:rPr lang="en">
                <a:solidFill>
                  <a:schemeClr val="dk1"/>
                </a:solidFill>
              </a:rPr>
              <a:t>Focus on the key feature(s) that are most valuable to users or the riskiest assumptions to test.</a:t>
            </a:r>
            <a:endParaRPr>
              <a:solidFill>
                <a:schemeClr val="dk1"/>
              </a:solidFill>
            </a:endParaRPr>
          </a:p>
          <a:p>
            <a:pPr indent="0" lvl="0" marL="0" rtl="0" algn="l">
              <a:spcBef>
                <a:spcPts val="0"/>
              </a:spcBef>
              <a:spcAft>
                <a:spcPts val="1600"/>
              </a:spcAft>
              <a:buNone/>
            </a:pPr>
            <a:r>
              <a:t/>
            </a:r>
            <a:endParaRPr/>
          </a:p>
        </p:txBody>
      </p:sp>
      <p:pic>
        <p:nvPicPr>
          <p:cNvPr id="1382" name="Google Shape;1382;p122"/>
          <p:cNvPicPr preferRelativeResize="0"/>
          <p:nvPr/>
        </p:nvPicPr>
        <p:blipFill>
          <a:blip r:embed="rId3">
            <a:alphaModFix/>
          </a:blip>
          <a:stretch>
            <a:fillRect/>
          </a:stretch>
        </p:blipFill>
        <p:spPr>
          <a:xfrm>
            <a:off x="3894989" y="1240275"/>
            <a:ext cx="4878711" cy="2840625"/>
          </a:xfrm>
          <a:prstGeom prst="rect">
            <a:avLst/>
          </a:prstGeom>
          <a:noFill/>
          <a:ln cap="flat" cmpd="sng" w="9525">
            <a:solidFill>
              <a:srgbClr val="B7B7B7"/>
            </a:solidFill>
            <a:prstDash val="solid"/>
            <a:round/>
            <a:headEnd len="sm" w="sm" type="none"/>
            <a:tailEnd len="sm" w="sm" type="none"/>
          </a:ln>
        </p:spPr>
      </p:pic>
      <p:pic>
        <p:nvPicPr>
          <p:cNvPr id="1383" name="Google Shape;1383;p122"/>
          <p:cNvPicPr preferRelativeResize="0"/>
          <p:nvPr/>
        </p:nvPicPr>
        <p:blipFill>
          <a:blip r:embed="rId4">
            <a:alphaModFix/>
          </a:blip>
          <a:stretch>
            <a:fillRect/>
          </a:stretch>
        </p:blipFill>
        <p:spPr>
          <a:xfrm>
            <a:off x="8124475" y="1143000"/>
            <a:ext cx="649226" cy="649226"/>
          </a:xfrm>
          <a:prstGeom prst="rect">
            <a:avLst/>
          </a:prstGeom>
          <a:noFill/>
          <a:ln>
            <a:noFill/>
          </a:ln>
        </p:spPr>
      </p:pic>
      <p:sp>
        <p:nvSpPr>
          <p:cNvPr id="1384" name="Google Shape;1384;p122"/>
          <p:cNvSpPr txBox="1"/>
          <p:nvPr>
            <p:ph idx="2"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grpSp>
        <p:nvGrpSpPr>
          <p:cNvPr id="1385" name="Google Shape;1385;p122"/>
          <p:cNvGrpSpPr/>
          <p:nvPr/>
        </p:nvGrpSpPr>
        <p:grpSpPr>
          <a:xfrm>
            <a:off x="6437025" y="237050"/>
            <a:ext cx="927000" cy="927000"/>
            <a:chOff x="916150" y="2075225"/>
            <a:chExt cx="927000" cy="927000"/>
          </a:xfrm>
        </p:grpSpPr>
        <p:sp>
          <p:nvSpPr>
            <p:cNvPr id="1386" name="Google Shape;1386;p122"/>
            <p:cNvSpPr/>
            <p:nvPr/>
          </p:nvSpPr>
          <p:spPr>
            <a:xfrm>
              <a:off x="916150" y="2075225"/>
              <a:ext cx="927000" cy="927000"/>
            </a:xfrm>
            <a:prstGeom prst="teardrop">
              <a:avLst>
                <a:gd fmla="val 100000" name="adj"/>
              </a:avLst>
            </a:prstGeom>
            <a:solidFill>
              <a:srgbClr val="FFDB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latin typeface="Proxima Nova"/>
                <a:ea typeface="Proxima Nova"/>
                <a:cs typeface="Proxima Nova"/>
                <a:sym typeface="Proxima Nova"/>
              </a:endParaRPr>
            </a:p>
          </p:txBody>
        </p:sp>
        <p:sp>
          <p:nvSpPr>
            <p:cNvPr id="1387" name="Google Shape;1387;p122"/>
            <p:cNvSpPr txBox="1"/>
            <p:nvPr/>
          </p:nvSpPr>
          <p:spPr>
            <a:xfrm>
              <a:off x="916150" y="2324925"/>
              <a:ext cx="927000" cy="29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000">
                  <a:solidFill>
                    <a:srgbClr val="000000"/>
                  </a:solidFill>
                  <a:latin typeface="Proxima Nova"/>
                  <a:ea typeface="Proxima Nova"/>
                  <a:cs typeface="Proxima Nova"/>
                  <a:sym typeface="Proxima Nova"/>
                </a:rPr>
                <a:t>Customize It!</a:t>
              </a:r>
              <a:endParaRPr b="1" sz="1000">
                <a:solidFill>
                  <a:srgbClr val="000000"/>
                </a:solidFill>
                <a:latin typeface="Proxima Nova"/>
                <a:ea typeface="Proxima Nova"/>
                <a:cs typeface="Proxima Nova"/>
                <a:sym typeface="Proxima Nova"/>
              </a:endParaRPr>
            </a:p>
            <a:p>
              <a:pPr indent="0" lvl="0" marL="0" rtl="0" algn="l">
                <a:spcBef>
                  <a:spcPts val="0"/>
                </a:spcBef>
                <a:spcAft>
                  <a:spcPts val="0"/>
                </a:spcAft>
                <a:buNone/>
              </a:pPr>
              <a:r>
                <a:t/>
              </a:r>
              <a:endParaRPr b="1" sz="1000">
                <a:solidFill>
                  <a:srgbClr val="000000"/>
                </a:solidFill>
                <a:latin typeface="Proxima Nova"/>
                <a:ea typeface="Proxima Nova"/>
                <a:cs typeface="Proxima Nova"/>
                <a:sym typeface="Proxima Nova"/>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42"/>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Working Agreement</a:t>
            </a:r>
            <a:endParaRPr/>
          </a:p>
        </p:txBody>
      </p:sp>
      <p:sp>
        <p:nvSpPr>
          <p:cNvPr id="365" name="Google Shape;365;p42"/>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2021 General Assembly</a:t>
            </a:r>
            <a:endParaRPr/>
          </a:p>
        </p:txBody>
      </p:sp>
      <p:sp>
        <p:nvSpPr>
          <p:cNvPr id="366" name="Google Shape;366;p42"/>
          <p:cNvSpPr/>
          <p:nvPr/>
        </p:nvSpPr>
        <p:spPr>
          <a:xfrm>
            <a:off x="3401600" y="1839500"/>
            <a:ext cx="1677000" cy="1061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latin typeface="Proxima Nova"/>
                <a:ea typeface="Proxima Nova"/>
                <a:cs typeface="Proxima Nova"/>
                <a:sym typeface="Proxima Nova"/>
              </a:rPr>
              <a:t>Be Present. </a:t>
            </a:r>
            <a:endParaRPr b="1" sz="1600">
              <a:latin typeface="Proxima Nova"/>
              <a:ea typeface="Proxima Nova"/>
              <a:cs typeface="Proxima Nova"/>
              <a:sym typeface="Proxima Nova"/>
            </a:endParaRPr>
          </a:p>
        </p:txBody>
      </p:sp>
      <p:sp>
        <p:nvSpPr>
          <p:cNvPr id="367" name="Google Shape;367;p42"/>
          <p:cNvSpPr/>
          <p:nvPr/>
        </p:nvSpPr>
        <p:spPr>
          <a:xfrm>
            <a:off x="3373900" y="3023219"/>
            <a:ext cx="1677000" cy="1061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latin typeface="Proxima Nova"/>
                <a:ea typeface="Proxima Nova"/>
                <a:cs typeface="Proxima Nova"/>
                <a:sym typeface="Proxima Nova"/>
              </a:rPr>
              <a:t>Ask Questions. </a:t>
            </a:r>
            <a:endParaRPr b="1" sz="1600">
              <a:latin typeface="Proxima Nova"/>
              <a:ea typeface="Proxima Nova"/>
              <a:cs typeface="Proxima Nova"/>
              <a:sym typeface="Proxima Nova"/>
            </a:endParaRPr>
          </a:p>
        </p:txBody>
      </p:sp>
      <p:sp>
        <p:nvSpPr>
          <p:cNvPr id="368" name="Google Shape;368;p42"/>
          <p:cNvSpPr/>
          <p:nvPr/>
        </p:nvSpPr>
        <p:spPr>
          <a:xfrm>
            <a:off x="5205691" y="1839502"/>
            <a:ext cx="1677000" cy="1061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latin typeface="Proxima Nova"/>
                <a:ea typeface="Proxima Nova"/>
                <a:cs typeface="Proxima Nova"/>
                <a:sym typeface="Proxima Nova"/>
              </a:rPr>
              <a:t>Contribute Constructively. </a:t>
            </a:r>
            <a:endParaRPr b="1" sz="1600">
              <a:latin typeface="Proxima Nova"/>
              <a:ea typeface="Proxima Nova"/>
              <a:cs typeface="Proxima Nova"/>
              <a:sym typeface="Proxima Nova"/>
            </a:endParaRPr>
          </a:p>
        </p:txBody>
      </p:sp>
      <p:sp>
        <p:nvSpPr>
          <p:cNvPr id="369" name="Google Shape;369;p42"/>
          <p:cNvSpPr/>
          <p:nvPr/>
        </p:nvSpPr>
        <p:spPr>
          <a:xfrm>
            <a:off x="5205703" y="3023214"/>
            <a:ext cx="1677000" cy="1061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latin typeface="Proxima Nova"/>
                <a:ea typeface="Proxima Nova"/>
                <a:cs typeface="Proxima Nova"/>
                <a:sym typeface="Proxima Nova"/>
              </a:rPr>
              <a:t>Be Supportive.</a:t>
            </a:r>
            <a:endParaRPr b="1" sz="1600">
              <a:latin typeface="Proxima Nova"/>
              <a:ea typeface="Proxima Nova"/>
              <a:cs typeface="Proxima Nova"/>
              <a:sym typeface="Proxima Nova"/>
            </a:endParaRPr>
          </a:p>
        </p:txBody>
      </p:sp>
      <p:sp>
        <p:nvSpPr>
          <p:cNvPr id="370" name="Google Shape;370;p42"/>
          <p:cNvSpPr/>
          <p:nvPr/>
        </p:nvSpPr>
        <p:spPr>
          <a:xfrm>
            <a:off x="7009787" y="1839502"/>
            <a:ext cx="1677000" cy="1061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latin typeface="Proxima Nova"/>
                <a:ea typeface="Proxima Nova"/>
                <a:cs typeface="Proxima Nova"/>
                <a:sym typeface="Proxima Nova"/>
              </a:rPr>
              <a:t>Work Hard.</a:t>
            </a:r>
            <a:endParaRPr b="1" sz="1600">
              <a:latin typeface="Proxima Nova"/>
              <a:ea typeface="Proxima Nova"/>
              <a:cs typeface="Proxima Nova"/>
              <a:sym typeface="Proxima Nova"/>
            </a:endParaRPr>
          </a:p>
        </p:txBody>
      </p:sp>
      <p:sp>
        <p:nvSpPr>
          <p:cNvPr id="371" name="Google Shape;371;p42"/>
          <p:cNvSpPr/>
          <p:nvPr/>
        </p:nvSpPr>
        <p:spPr>
          <a:xfrm>
            <a:off x="7009799" y="3023214"/>
            <a:ext cx="1677000" cy="1061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latin typeface="Proxima Nova"/>
                <a:ea typeface="Proxima Nova"/>
                <a:cs typeface="Proxima Nova"/>
                <a:sym typeface="Proxima Nova"/>
              </a:rPr>
              <a:t>Talk to Us.</a:t>
            </a:r>
            <a:endParaRPr b="1" sz="1600">
              <a:latin typeface="Proxima Nova"/>
              <a:ea typeface="Proxima Nova"/>
              <a:cs typeface="Proxima Nova"/>
              <a:sym typeface="Proxima Nova"/>
            </a:endParaRPr>
          </a:p>
        </p:txBody>
      </p:sp>
      <p:sp>
        <p:nvSpPr>
          <p:cNvPr id="372" name="Google Shape;372;p42"/>
          <p:cNvSpPr txBox="1"/>
          <p:nvPr/>
        </p:nvSpPr>
        <p:spPr>
          <a:xfrm>
            <a:off x="457200" y="1143000"/>
            <a:ext cx="8229600" cy="459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latin typeface="Proxima Nova"/>
                <a:ea typeface="Proxima Nova"/>
                <a:cs typeface="Proxima Nova"/>
                <a:sym typeface="Proxima Nova"/>
              </a:rPr>
              <a:t>At GA, we create norms for how we’ll work together throughout the workshop.</a:t>
            </a:r>
            <a:endParaRPr sz="1800">
              <a:latin typeface="Proxima Nova"/>
              <a:ea typeface="Proxima Nova"/>
              <a:cs typeface="Proxima Nova"/>
              <a:sym typeface="Proxima Nova"/>
            </a:endParaRPr>
          </a:p>
          <a:p>
            <a:pPr indent="0" lvl="0" marL="0" rtl="0" algn="l">
              <a:lnSpc>
                <a:spcPct val="115000"/>
              </a:lnSpc>
              <a:spcBef>
                <a:spcPts val="1600"/>
              </a:spcBef>
              <a:spcAft>
                <a:spcPts val="1600"/>
              </a:spcAft>
              <a:buNone/>
            </a:pPr>
            <a:r>
              <a:t/>
            </a:r>
            <a:endParaRPr sz="1800">
              <a:latin typeface="Proxima Nova"/>
              <a:ea typeface="Proxima Nova"/>
              <a:cs typeface="Proxima Nova"/>
              <a:sym typeface="Proxima Nova"/>
            </a:endParaRPr>
          </a:p>
        </p:txBody>
      </p:sp>
      <p:sp>
        <p:nvSpPr>
          <p:cNvPr id="373" name="Google Shape;373;p42"/>
          <p:cNvSpPr txBox="1"/>
          <p:nvPr/>
        </p:nvSpPr>
        <p:spPr>
          <a:xfrm>
            <a:off x="457200" y="1691575"/>
            <a:ext cx="2634300" cy="2705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 sz="1800">
                <a:solidFill>
                  <a:srgbClr val="000000"/>
                </a:solidFill>
                <a:latin typeface="Proxima Nova"/>
                <a:ea typeface="Proxima Nova"/>
                <a:cs typeface="Proxima Nova"/>
                <a:sym typeface="Proxima Nova"/>
              </a:rPr>
              <a:t>Check out these working norms. Is there anything else we should add to the list?</a:t>
            </a:r>
            <a:endParaRPr b="1" sz="1800">
              <a:solidFill>
                <a:srgbClr val="000000"/>
              </a:solidFill>
              <a:latin typeface="Proxima Nova"/>
              <a:ea typeface="Proxima Nova"/>
              <a:cs typeface="Proxima Nova"/>
              <a:sym typeface="Proxima Nova"/>
            </a:endParaRPr>
          </a:p>
        </p:txBody>
      </p:sp>
      <p:sp>
        <p:nvSpPr>
          <p:cNvPr id="374" name="Google Shape;374;p42"/>
          <p:cNvSpPr txBox="1"/>
          <p:nvPr>
            <p:ph idx="1"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1" name="Shape 1391"/>
        <p:cNvGrpSpPr/>
        <p:nvPr/>
      </p:nvGrpSpPr>
      <p:grpSpPr>
        <a:xfrm>
          <a:off x="0" y="0"/>
          <a:ext cx="0" cy="0"/>
          <a:chOff x="0" y="0"/>
          <a:chExt cx="0" cy="0"/>
        </a:xfrm>
      </p:grpSpPr>
      <p:sp>
        <p:nvSpPr>
          <p:cNvPr id="1392" name="Google Shape;1392;p123"/>
          <p:cNvSpPr txBox="1"/>
          <p:nvPr>
            <p:ph idx="3"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2021 General Assembly</a:t>
            </a:r>
            <a:endParaRPr/>
          </a:p>
        </p:txBody>
      </p:sp>
      <p:sp>
        <p:nvSpPr>
          <p:cNvPr id="1393" name="Google Shape;1393;p123"/>
          <p:cNvSpPr txBox="1"/>
          <p:nvPr>
            <p:ph type="title"/>
          </p:nvPr>
        </p:nvSpPr>
        <p:spPr>
          <a:xfrm>
            <a:off x="908850" y="237050"/>
            <a:ext cx="6002700" cy="45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Consider w</a:t>
            </a:r>
            <a:r>
              <a:rPr lang="en"/>
              <a:t>hat to Include in an MVP</a:t>
            </a:r>
            <a:endParaRPr/>
          </a:p>
        </p:txBody>
      </p:sp>
      <p:sp>
        <p:nvSpPr>
          <p:cNvPr id="1394" name="Google Shape;1394;p123"/>
          <p:cNvSpPr txBox="1"/>
          <p:nvPr/>
        </p:nvSpPr>
        <p:spPr>
          <a:xfrm>
            <a:off x="457200" y="1194263"/>
            <a:ext cx="4407600" cy="3379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600">
                <a:solidFill>
                  <a:schemeClr val="dk1"/>
                </a:solidFill>
                <a:latin typeface="Proxima Nova"/>
                <a:ea typeface="Proxima Nova"/>
                <a:cs typeface="Proxima Nova"/>
                <a:sym typeface="Proxima Nova"/>
              </a:rPr>
              <a:t>You’re building an MVP for Spotify and have identified two assumptions you want to validate:</a:t>
            </a:r>
            <a:endParaRPr sz="1600">
              <a:solidFill>
                <a:schemeClr val="dk1"/>
              </a:solidFill>
              <a:latin typeface="Proxima Nova"/>
              <a:ea typeface="Proxima Nova"/>
              <a:cs typeface="Proxima Nova"/>
              <a:sym typeface="Proxima Nova"/>
            </a:endParaRPr>
          </a:p>
          <a:p>
            <a:pPr indent="-330200" lvl="0" marL="457200" rtl="0" algn="l">
              <a:lnSpc>
                <a:spcPct val="115000"/>
              </a:lnSpc>
              <a:spcBef>
                <a:spcPts val="1000"/>
              </a:spcBef>
              <a:spcAft>
                <a:spcPts val="0"/>
              </a:spcAft>
              <a:buClr>
                <a:schemeClr val="dk1"/>
              </a:buClr>
              <a:buSzPts val="1600"/>
              <a:buFont typeface="Proxima Nova"/>
              <a:buChar char="●"/>
            </a:pPr>
            <a:r>
              <a:rPr lang="en" sz="1600">
                <a:solidFill>
                  <a:schemeClr val="dk1"/>
                </a:solidFill>
                <a:latin typeface="Proxima Nova"/>
                <a:ea typeface="Proxima Nova"/>
                <a:cs typeface="Proxima Nova"/>
                <a:sym typeface="Proxima Nova"/>
              </a:rPr>
              <a:t>I want to stream unlimited music without breaking my budget.</a:t>
            </a:r>
            <a:endParaRPr sz="1600">
              <a:solidFill>
                <a:schemeClr val="dk1"/>
              </a:solidFill>
              <a:latin typeface="Proxima Nova"/>
              <a:ea typeface="Proxima Nova"/>
              <a:cs typeface="Proxima Nova"/>
              <a:sym typeface="Proxima Nova"/>
            </a:endParaRPr>
          </a:p>
          <a:p>
            <a:pPr indent="-330200" lvl="0" marL="457200" rtl="0" algn="l">
              <a:lnSpc>
                <a:spcPct val="115000"/>
              </a:lnSpc>
              <a:spcBef>
                <a:spcPts val="0"/>
              </a:spcBef>
              <a:spcAft>
                <a:spcPts val="0"/>
              </a:spcAft>
              <a:buClr>
                <a:schemeClr val="dk1"/>
              </a:buClr>
              <a:buSzPts val="1600"/>
              <a:buFont typeface="Proxima Nova"/>
              <a:buChar char="●"/>
            </a:pPr>
            <a:r>
              <a:rPr lang="en" sz="1600">
                <a:solidFill>
                  <a:schemeClr val="dk1"/>
                </a:solidFill>
                <a:latin typeface="Proxima Nova"/>
                <a:ea typeface="Proxima Nova"/>
                <a:cs typeface="Proxima Nova"/>
                <a:sym typeface="Proxima Nova"/>
              </a:rPr>
              <a:t>I want to stream music on my phone, but I don’t want to use all of my mobile data.</a:t>
            </a:r>
            <a:endParaRPr sz="1600">
              <a:solidFill>
                <a:schemeClr val="dk1"/>
              </a:solidFill>
              <a:latin typeface="Proxima Nova"/>
              <a:ea typeface="Proxima Nova"/>
              <a:cs typeface="Proxima Nova"/>
              <a:sym typeface="Proxima Nova"/>
            </a:endParaRPr>
          </a:p>
          <a:p>
            <a:pPr indent="0" lvl="0" marL="0" rtl="0" algn="l">
              <a:lnSpc>
                <a:spcPct val="115000"/>
              </a:lnSpc>
              <a:spcBef>
                <a:spcPts val="1000"/>
              </a:spcBef>
              <a:spcAft>
                <a:spcPts val="1000"/>
              </a:spcAft>
              <a:buClr>
                <a:schemeClr val="dk1"/>
              </a:buClr>
              <a:buSzPts val="1100"/>
              <a:buFont typeface="Arial"/>
              <a:buNone/>
            </a:pPr>
            <a:r>
              <a:rPr lang="en" sz="1600">
                <a:solidFill>
                  <a:schemeClr val="dk1"/>
                </a:solidFill>
                <a:latin typeface="Proxima Nova"/>
                <a:ea typeface="Proxima Nova"/>
                <a:cs typeface="Proxima Nova"/>
                <a:sym typeface="Proxima Nova"/>
              </a:rPr>
              <a:t>Review the list of features and classify them as “Now” (included in the MVP) or “Later” (included in a future rollout).</a:t>
            </a:r>
            <a:endParaRPr sz="1600">
              <a:latin typeface="Proxima Nova"/>
              <a:ea typeface="Proxima Nova"/>
              <a:cs typeface="Proxima Nova"/>
              <a:sym typeface="Proxima Nova"/>
            </a:endParaRPr>
          </a:p>
        </p:txBody>
      </p:sp>
      <p:grpSp>
        <p:nvGrpSpPr>
          <p:cNvPr id="1395" name="Google Shape;1395;p123"/>
          <p:cNvGrpSpPr/>
          <p:nvPr/>
        </p:nvGrpSpPr>
        <p:grpSpPr>
          <a:xfrm>
            <a:off x="5187425" y="1142984"/>
            <a:ext cx="3403200" cy="3482354"/>
            <a:chOff x="5187425" y="1143000"/>
            <a:chExt cx="3403200" cy="3287100"/>
          </a:xfrm>
        </p:grpSpPr>
        <p:sp>
          <p:nvSpPr>
            <p:cNvPr id="1396" name="Google Shape;1396;p123"/>
            <p:cNvSpPr/>
            <p:nvPr/>
          </p:nvSpPr>
          <p:spPr>
            <a:xfrm>
              <a:off x="5187425" y="1143000"/>
              <a:ext cx="3403200" cy="3287100"/>
            </a:xfrm>
            <a:prstGeom prst="rect">
              <a:avLst/>
            </a:prstGeom>
            <a:noFill/>
            <a:ln cap="flat" cmpd="sng" w="19050">
              <a:solidFill>
                <a:srgbClr val="B7B7B7"/>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123"/>
            <p:cNvSpPr/>
            <p:nvPr/>
          </p:nvSpPr>
          <p:spPr>
            <a:xfrm>
              <a:off x="5265325" y="1189504"/>
              <a:ext cx="3179100" cy="3194100"/>
            </a:xfrm>
            <a:prstGeom prst="rect">
              <a:avLst/>
            </a:prstGeom>
            <a:noFill/>
            <a:ln>
              <a:noFill/>
            </a:ln>
          </p:spPr>
          <p:txBody>
            <a:bodyPr anchorCtr="0" anchor="ctr" bIns="50800" lIns="50800" spcFirstLastPara="1" rIns="50800" wrap="square" tIns="50800">
              <a:noAutofit/>
            </a:bodyPr>
            <a:lstStyle/>
            <a:p>
              <a:pPr indent="0" lvl="0" marL="0" rtl="0" algn="l">
                <a:lnSpc>
                  <a:spcPct val="115000"/>
                </a:lnSpc>
                <a:spcBef>
                  <a:spcPts val="0"/>
                </a:spcBef>
                <a:spcAft>
                  <a:spcPts val="0"/>
                </a:spcAft>
                <a:buNone/>
              </a:pPr>
              <a:r>
                <a:rPr b="1" lang="en">
                  <a:solidFill>
                    <a:schemeClr val="dk1"/>
                  </a:solidFill>
                  <a:latin typeface="Proxima Nova"/>
                  <a:ea typeface="Proxima Nova"/>
                  <a:cs typeface="Proxima Nova"/>
                  <a:sym typeface="Proxima Nova"/>
                </a:rPr>
                <a:t>Features:</a:t>
              </a:r>
              <a:endParaRPr b="1">
                <a:solidFill>
                  <a:schemeClr val="dk1"/>
                </a:solidFill>
                <a:latin typeface="Proxima Nova"/>
                <a:ea typeface="Proxima Nova"/>
                <a:cs typeface="Proxima Nova"/>
                <a:sym typeface="Proxima Nova"/>
              </a:endParaRPr>
            </a:p>
            <a:p>
              <a:pPr indent="-317500" lvl="0" marL="457200" rtl="0" algn="l">
                <a:lnSpc>
                  <a:spcPct val="115000"/>
                </a:lnSpc>
                <a:spcBef>
                  <a:spcPts val="0"/>
                </a:spcBef>
                <a:spcAft>
                  <a:spcPts val="0"/>
                </a:spcAft>
                <a:buClr>
                  <a:schemeClr val="dk1"/>
                </a:buClr>
                <a:buSzPts val="1400"/>
                <a:buFont typeface="Proxima Nova"/>
                <a:buChar char="●"/>
              </a:pPr>
              <a:r>
                <a:rPr lang="en">
                  <a:solidFill>
                    <a:schemeClr val="dk1"/>
                  </a:solidFill>
                  <a:latin typeface="Proxima Nova"/>
                  <a:ea typeface="Proxima Nova"/>
                  <a:cs typeface="Proxima Nova"/>
                  <a:sym typeface="Proxima Nova"/>
                </a:rPr>
                <a:t>Search for music</a:t>
              </a:r>
              <a:endParaRPr>
                <a:solidFill>
                  <a:schemeClr val="dk1"/>
                </a:solidFill>
                <a:latin typeface="Proxima Nova"/>
                <a:ea typeface="Proxima Nova"/>
                <a:cs typeface="Proxima Nova"/>
                <a:sym typeface="Proxima Nova"/>
              </a:endParaRPr>
            </a:p>
            <a:p>
              <a:pPr indent="-317500" lvl="0" marL="457200" rtl="0" algn="l">
                <a:lnSpc>
                  <a:spcPct val="115000"/>
                </a:lnSpc>
                <a:spcBef>
                  <a:spcPts val="0"/>
                </a:spcBef>
                <a:spcAft>
                  <a:spcPts val="0"/>
                </a:spcAft>
                <a:buClr>
                  <a:schemeClr val="dk1"/>
                </a:buClr>
                <a:buSzPts val="1400"/>
                <a:buFont typeface="Proxima Nova"/>
                <a:buChar char="●"/>
              </a:pPr>
              <a:r>
                <a:rPr lang="en">
                  <a:solidFill>
                    <a:schemeClr val="dk1"/>
                  </a:solidFill>
                  <a:latin typeface="Proxima Nova"/>
                  <a:ea typeface="Proxima Nova"/>
                  <a:cs typeface="Proxima Nova"/>
                  <a:sym typeface="Proxima Nova"/>
                </a:rPr>
                <a:t>Create playlists</a:t>
              </a:r>
              <a:endParaRPr>
                <a:solidFill>
                  <a:schemeClr val="dk1"/>
                </a:solidFill>
                <a:latin typeface="Proxima Nova"/>
                <a:ea typeface="Proxima Nova"/>
                <a:cs typeface="Proxima Nova"/>
                <a:sym typeface="Proxima Nova"/>
              </a:endParaRPr>
            </a:p>
            <a:p>
              <a:pPr indent="-317500" lvl="0" marL="457200" rtl="0" algn="l">
                <a:lnSpc>
                  <a:spcPct val="115000"/>
                </a:lnSpc>
                <a:spcBef>
                  <a:spcPts val="0"/>
                </a:spcBef>
                <a:spcAft>
                  <a:spcPts val="0"/>
                </a:spcAft>
                <a:buClr>
                  <a:schemeClr val="dk1"/>
                </a:buClr>
                <a:buSzPts val="1400"/>
                <a:buFont typeface="Proxima Nova"/>
                <a:buChar char="●"/>
              </a:pPr>
              <a:r>
                <a:rPr lang="en">
                  <a:solidFill>
                    <a:schemeClr val="dk1"/>
                  </a:solidFill>
                  <a:latin typeface="Proxima Nova"/>
                  <a:ea typeface="Proxima Nova"/>
                  <a:cs typeface="Proxima Nova"/>
                  <a:sym typeface="Proxima Nova"/>
                </a:rPr>
                <a:t>Share playlists</a:t>
              </a:r>
              <a:endParaRPr>
                <a:solidFill>
                  <a:schemeClr val="dk1"/>
                </a:solidFill>
                <a:latin typeface="Proxima Nova"/>
                <a:ea typeface="Proxima Nova"/>
                <a:cs typeface="Proxima Nova"/>
                <a:sym typeface="Proxima Nova"/>
              </a:endParaRPr>
            </a:p>
            <a:p>
              <a:pPr indent="-317500" lvl="0" marL="457200" rtl="0" algn="l">
                <a:lnSpc>
                  <a:spcPct val="115000"/>
                </a:lnSpc>
                <a:spcBef>
                  <a:spcPts val="0"/>
                </a:spcBef>
                <a:spcAft>
                  <a:spcPts val="0"/>
                </a:spcAft>
                <a:buClr>
                  <a:schemeClr val="dk1"/>
                </a:buClr>
                <a:buSzPts val="1400"/>
                <a:buFont typeface="Proxima Nova"/>
                <a:buChar char="●"/>
              </a:pPr>
              <a:r>
                <a:rPr lang="en">
                  <a:solidFill>
                    <a:schemeClr val="dk1"/>
                  </a:solidFill>
                  <a:latin typeface="Proxima Nova"/>
                  <a:ea typeface="Proxima Nova"/>
                  <a:cs typeface="Proxima Nova"/>
                  <a:sym typeface="Proxima Nova"/>
                </a:rPr>
                <a:t>Post your playlist to Facebook</a:t>
              </a:r>
              <a:endParaRPr>
                <a:solidFill>
                  <a:schemeClr val="dk1"/>
                </a:solidFill>
                <a:latin typeface="Proxima Nova"/>
                <a:ea typeface="Proxima Nova"/>
                <a:cs typeface="Proxima Nova"/>
                <a:sym typeface="Proxima Nova"/>
              </a:endParaRPr>
            </a:p>
            <a:p>
              <a:pPr indent="-317500" lvl="0" marL="457200" rtl="0" algn="l">
                <a:lnSpc>
                  <a:spcPct val="115000"/>
                </a:lnSpc>
                <a:spcBef>
                  <a:spcPts val="0"/>
                </a:spcBef>
                <a:spcAft>
                  <a:spcPts val="0"/>
                </a:spcAft>
                <a:buClr>
                  <a:schemeClr val="dk1"/>
                </a:buClr>
                <a:buSzPts val="1400"/>
                <a:buFont typeface="Proxima Nova"/>
                <a:buChar char="●"/>
              </a:pPr>
              <a:r>
                <a:rPr lang="en">
                  <a:solidFill>
                    <a:schemeClr val="dk1"/>
                  </a:solidFill>
                  <a:latin typeface="Proxima Nova"/>
                  <a:ea typeface="Proxima Nova"/>
                  <a:cs typeface="Proxima Nova"/>
                  <a:sym typeface="Proxima Nova"/>
                </a:rPr>
                <a:t>Radio</a:t>
              </a:r>
              <a:endParaRPr>
                <a:solidFill>
                  <a:schemeClr val="dk1"/>
                </a:solidFill>
                <a:latin typeface="Proxima Nova"/>
                <a:ea typeface="Proxima Nova"/>
                <a:cs typeface="Proxima Nova"/>
                <a:sym typeface="Proxima Nova"/>
              </a:endParaRPr>
            </a:p>
            <a:p>
              <a:pPr indent="-317500" lvl="0" marL="457200" rtl="0" algn="l">
                <a:lnSpc>
                  <a:spcPct val="115000"/>
                </a:lnSpc>
                <a:spcBef>
                  <a:spcPts val="0"/>
                </a:spcBef>
                <a:spcAft>
                  <a:spcPts val="0"/>
                </a:spcAft>
                <a:buClr>
                  <a:schemeClr val="dk1"/>
                </a:buClr>
                <a:buSzPts val="1400"/>
                <a:buFont typeface="Proxima Nova"/>
                <a:buChar char="●"/>
              </a:pPr>
              <a:r>
                <a:rPr lang="en">
                  <a:solidFill>
                    <a:schemeClr val="dk1"/>
                  </a:solidFill>
                  <a:latin typeface="Proxima Nova"/>
                  <a:ea typeface="Proxima Nova"/>
                  <a:cs typeface="Proxima Nova"/>
                  <a:sym typeface="Proxima Nova"/>
                </a:rPr>
                <a:t>Mobile offline mode</a:t>
              </a:r>
              <a:endParaRPr>
                <a:solidFill>
                  <a:schemeClr val="dk1"/>
                </a:solidFill>
                <a:latin typeface="Proxima Nova"/>
                <a:ea typeface="Proxima Nova"/>
                <a:cs typeface="Proxima Nova"/>
                <a:sym typeface="Proxima Nova"/>
              </a:endParaRPr>
            </a:p>
            <a:p>
              <a:pPr indent="-317500" lvl="0" marL="457200" rtl="0" algn="l">
                <a:lnSpc>
                  <a:spcPct val="115000"/>
                </a:lnSpc>
                <a:spcBef>
                  <a:spcPts val="0"/>
                </a:spcBef>
                <a:spcAft>
                  <a:spcPts val="0"/>
                </a:spcAft>
                <a:buClr>
                  <a:schemeClr val="dk1"/>
                </a:buClr>
                <a:buSzPts val="1400"/>
                <a:buFont typeface="Proxima Nova"/>
                <a:buChar char="●"/>
              </a:pPr>
              <a:r>
                <a:rPr lang="en">
                  <a:solidFill>
                    <a:schemeClr val="dk1"/>
                  </a:solidFill>
                  <a:latin typeface="Proxima Nova"/>
                  <a:ea typeface="Proxima Nova"/>
                  <a:cs typeface="Proxima Nova"/>
                  <a:sym typeface="Proxima Nova"/>
                </a:rPr>
                <a:t>Video ads</a:t>
              </a:r>
              <a:endParaRPr>
                <a:solidFill>
                  <a:schemeClr val="dk1"/>
                </a:solidFill>
                <a:latin typeface="Proxima Nova"/>
                <a:ea typeface="Proxima Nova"/>
                <a:cs typeface="Proxima Nova"/>
                <a:sym typeface="Proxima Nova"/>
              </a:endParaRPr>
            </a:p>
            <a:p>
              <a:pPr indent="-317500" lvl="0" marL="457200" rtl="0" algn="l">
                <a:lnSpc>
                  <a:spcPct val="115000"/>
                </a:lnSpc>
                <a:spcBef>
                  <a:spcPts val="0"/>
                </a:spcBef>
                <a:spcAft>
                  <a:spcPts val="0"/>
                </a:spcAft>
                <a:buClr>
                  <a:schemeClr val="dk1"/>
                </a:buClr>
                <a:buSzPts val="1400"/>
                <a:buFont typeface="Proxima Nova"/>
                <a:buChar char="●"/>
              </a:pPr>
              <a:r>
                <a:rPr lang="en">
                  <a:solidFill>
                    <a:schemeClr val="dk1"/>
                  </a:solidFill>
                  <a:latin typeface="Proxima Nova"/>
                  <a:ea typeface="Proxima Nova"/>
                  <a:cs typeface="Proxima Nova"/>
                  <a:sym typeface="Proxima Nova"/>
                </a:rPr>
                <a:t>Activity feed</a:t>
              </a:r>
              <a:endParaRPr>
                <a:solidFill>
                  <a:schemeClr val="dk1"/>
                </a:solidFill>
                <a:latin typeface="Proxima Nova"/>
                <a:ea typeface="Proxima Nova"/>
                <a:cs typeface="Proxima Nova"/>
                <a:sym typeface="Proxima Nova"/>
              </a:endParaRPr>
            </a:p>
            <a:p>
              <a:pPr indent="-317500" lvl="0" marL="457200" rtl="0" algn="l">
                <a:lnSpc>
                  <a:spcPct val="115000"/>
                </a:lnSpc>
                <a:spcBef>
                  <a:spcPts val="0"/>
                </a:spcBef>
                <a:spcAft>
                  <a:spcPts val="0"/>
                </a:spcAft>
                <a:buClr>
                  <a:schemeClr val="dk1"/>
                </a:buClr>
                <a:buSzPts val="1400"/>
                <a:buFont typeface="Proxima Nova"/>
                <a:buChar char="●"/>
              </a:pPr>
              <a:r>
                <a:rPr lang="en">
                  <a:solidFill>
                    <a:schemeClr val="dk1"/>
                  </a:solidFill>
                  <a:latin typeface="Proxima Nova"/>
                  <a:ea typeface="Proxima Nova"/>
                  <a:cs typeface="Proxima Nova"/>
                  <a:sym typeface="Proxima Nova"/>
                </a:rPr>
                <a:t>Private sessions</a:t>
              </a:r>
              <a:endParaRPr>
                <a:solidFill>
                  <a:schemeClr val="dk1"/>
                </a:solidFill>
                <a:latin typeface="Proxima Nova"/>
                <a:ea typeface="Proxima Nova"/>
                <a:cs typeface="Proxima Nova"/>
                <a:sym typeface="Proxima Nova"/>
              </a:endParaRPr>
            </a:p>
            <a:p>
              <a:pPr indent="-317500" lvl="0" marL="457200" rtl="0" algn="l">
                <a:lnSpc>
                  <a:spcPct val="115000"/>
                </a:lnSpc>
                <a:spcBef>
                  <a:spcPts val="0"/>
                </a:spcBef>
                <a:spcAft>
                  <a:spcPts val="0"/>
                </a:spcAft>
                <a:buClr>
                  <a:schemeClr val="dk1"/>
                </a:buClr>
                <a:buSzPts val="1400"/>
                <a:buFont typeface="Proxima Nova"/>
                <a:buChar char="●"/>
              </a:pPr>
              <a:r>
                <a:rPr lang="en">
                  <a:solidFill>
                    <a:schemeClr val="dk1"/>
                  </a:solidFill>
                  <a:latin typeface="Proxima Nova"/>
                  <a:ea typeface="Proxima Nova"/>
                  <a:cs typeface="Proxima Nova"/>
                  <a:sym typeface="Proxima Nova"/>
                </a:rPr>
                <a:t>Stations</a:t>
              </a:r>
              <a:endParaRPr>
                <a:solidFill>
                  <a:schemeClr val="dk1"/>
                </a:solidFill>
                <a:latin typeface="Proxima Nova"/>
                <a:ea typeface="Proxima Nova"/>
                <a:cs typeface="Proxima Nova"/>
                <a:sym typeface="Proxima Nova"/>
              </a:endParaRPr>
            </a:p>
            <a:p>
              <a:pPr indent="-317500" lvl="0" marL="457200" rtl="0" algn="l">
                <a:lnSpc>
                  <a:spcPct val="115000"/>
                </a:lnSpc>
                <a:spcBef>
                  <a:spcPts val="0"/>
                </a:spcBef>
                <a:spcAft>
                  <a:spcPts val="0"/>
                </a:spcAft>
                <a:buClr>
                  <a:schemeClr val="dk1"/>
                </a:buClr>
                <a:buSzPts val="1400"/>
                <a:buFont typeface="Proxima Nova"/>
                <a:buChar char="●"/>
              </a:pPr>
              <a:r>
                <a:rPr lang="en">
                  <a:solidFill>
                    <a:schemeClr val="dk1"/>
                  </a:solidFill>
                  <a:latin typeface="Proxima Nova"/>
                  <a:ea typeface="Proxima Nova"/>
                  <a:cs typeface="Proxima Nova"/>
                  <a:sym typeface="Proxima Nova"/>
                </a:rPr>
                <a:t>Recommended songs</a:t>
              </a:r>
              <a:endParaRPr>
                <a:solidFill>
                  <a:schemeClr val="dk1"/>
                </a:solidFill>
                <a:latin typeface="Proxima Nova"/>
                <a:ea typeface="Proxima Nova"/>
                <a:cs typeface="Proxima Nova"/>
                <a:sym typeface="Proxima Nova"/>
              </a:endParaRPr>
            </a:p>
            <a:p>
              <a:pPr indent="-317500" lvl="0" marL="457200" rtl="0" algn="l">
                <a:lnSpc>
                  <a:spcPct val="115000"/>
                </a:lnSpc>
                <a:spcBef>
                  <a:spcPts val="0"/>
                </a:spcBef>
                <a:spcAft>
                  <a:spcPts val="0"/>
                </a:spcAft>
                <a:buClr>
                  <a:schemeClr val="dk1"/>
                </a:buClr>
                <a:buSzPts val="1400"/>
                <a:buFont typeface="Proxima Nova"/>
                <a:buChar char="●"/>
              </a:pPr>
              <a:r>
                <a:rPr lang="en">
                  <a:solidFill>
                    <a:schemeClr val="dk1"/>
                  </a:solidFill>
                  <a:latin typeface="Proxima Nova"/>
                  <a:ea typeface="Proxima Nova"/>
                  <a:cs typeface="Proxima Nova"/>
                  <a:sym typeface="Proxima Nova"/>
                </a:rPr>
                <a:t>Ad-free premium service</a:t>
              </a:r>
              <a:endParaRPr b="1">
                <a:latin typeface="Proxima Nova"/>
                <a:ea typeface="Proxima Nova"/>
                <a:cs typeface="Proxima Nova"/>
                <a:sym typeface="Proxima Nova"/>
              </a:endParaRPr>
            </a:p>
          </p:txBody>
        </p:sp>
      </p:grpSp>
      <p:sp>
        <p:nvSpPr>
          <p:cNvPr id="1398" name="Google Shape;1398;p123"/>
          <p:cNvSpPr txBox="1"/>
          <p:nvPr>
            <p:ph idx="2"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
        <p:nvSpPr>
          <p:cNvPr id="1399" name="Google Shape;1399;p123"/>
          <p:cNvSpPr txBox="1"/>
          <p:nvPr>
            <p:ph idx="12" type="sldNum"/>
          </p:nvPr>
        </p:nvSpPr>
        <p:spPr>
          <a:xfrm>
            <a:off x="-51366" y="4749901"/>
            <a:ext cx="5487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3" name="Shape 1403"/>
        <p:cNvGrpSpPr/>
        <p:nvPr/>
      </p:nvGrpSpPr>
      <p:grpSpPr>
        <a:xfrm>
          <a:off x="0" y="0"/>
          <a:ext cx="0" cy="0"/>
          <a:chOff x="0" y="0"/>
          <a:chExt cx="0" cy="0"/>
        </a:xfrm>
      </p:grpSpPr>
      <p:sp>
        <p:nvSpPr>
          <p:cNvPr id="1404" name="Google Shape;1404;p124"/>
          <p:cNvSpPr txBox="1"/>
          <p:nvPr>
            <p:ph type="title"/>
          </p:nvPr>
        </p:nvSpPr>
        <p:spPr>
          <a:xfrm>
            <a:off x="1403050" y="2128750"/>
            <a:ext cx="6149100" cy="1282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How do we know </a:t>
            </a:r>
            <a:r>
              <a:rPr lang="en"/>
              <a:t>wh</a:t>
            </a:r>
            <a:r>
              <a:rPr lang="en"/>
              <a:t>ether</a:t>
            </a:r>
            <a:r>
              <a:rPr lang="en"/>
              <a:t> or not</a:t>
            </a:r>
            <a:r>
              <a:rPr lang="en"/>
              <a:t> </a:t>
            </a:r>
            <a:br>
              <a:rPr lang="en"/>
            </a:br>
            <a:r>
              <a:rPr lang="en"/>
              <a:t>an MVP works?</a:t>
            </a:r>
            <a:endParaRPr/>
          </a:p>
        </p:txBody>
      </p:sp>
      <p:sp>
        <p:nvSpPr>
          <p:cNvPr id="1405" name="Google Shape;1405;p124"/>
          <p:cNvSpPr txBox="1"/>
          <p:nvPr>
            <p:ph idx="1"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
        <p:nvSpPr>
          <p:cNvPr id="1406" name="Google Shape;1406;p124"/>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2021 General Assembly</a:t>
            </a:r>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0" name="Shape 1410"/>
        <p:cNvGrpSpPr/>
        <p:nvPr/>
      </p:nvGrpSpPr>
      <p:grpSpPr>
        <a:xfrm>
          <a:off x="0" y="0"/>
          <a:ext cx="0" cy="0"/>
          <a:chOff x="0" y="0"/>
          <a:chExt cx="0" cy="0"/>
        </a:xfrm>
      </p:grpSpPr>
      <p:sp>
        <p:nvSpPr>
          <p:cNvPr id="1411" name="Google Shape;1411;p125"/>
          <p:cNvSpPr txBox="1"/>
          <p:nvPr>
            <p:ph type="title"/>
          </p:nvPr>
        </p:nvSpPr>
        <p:spPr>
          <a:xfrm>
            <a:off x="1196400" y="237038"/>
            <a:ext cx="5009400" cy="45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Plan an MVP</a:t>
            </a:r>
            <a:endParaRPr/>
          </a:p>
        </p:txBody>
      </p:sp>
      <p:sp>
        <p:nvSpPr>
          <p:cNvPr id="1412" name="Google Shape;1412;p125"/>
          <p:cNvSpPr txBox="1"/>
          <p:nvPr>
            <p:ph idx="3"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
        <p:nvSpPr>
          <p:cNvPr id="1413" name="Google Shape;1413;p125"/>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2021 General Assembly</a:t>
            </a:r>
            <a:endParaRPr/>
          </a:p>
        </p:txBody>
      </p:sp>
      <p:sp>
        <p:nvSpPr>
          <p:cNvPr id="1414" name="Google Shape;1414;p125"/>
          <p:cNvSpPr txBox="1"/>
          <p:nvPr>
            <p:ph idx="1" type="body"/>
          </p:nvPr>
        </p:nvSpPr>
        <p:spPr>
          <a:xfrm>
            <a:off x="457200" y="1371600"/>
            <a:ext cx="3984900" cy="293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With your group, determine which feature would be </a:t>
            </a:r>
            <a:r>
              <a:rPr lang="en"/>
              <a:t>required</a:t>
            </a:r>
            <a:r>
              <a:rPr lang="en"/>
              <a:t> for your MVP.</a:t>
            </a:r>
            <a:endParaRPr/>
          </a:p>
          <a:p>
            <a:pPr indent="0" lvl="0" marL="0" rtl="0" algn="l">
              <a:spcBef>
                <a:spcPts val="1600"/>
              </a:spcBef>
              <a:spcAft>
                <a:spcPts val="1600"/>
              </a:spcAft>
              <a:buNone/>
            </a:pPr>
            <a:r>
              <a:rPr lang="en"/>
              <a:t>Based on those features, which MVP makes sense for your project? </a:t>
            </a:r>
            <a:endParaRPr/>
          </a:p>
        </p:txBody>
      </p:sp>
      <p:sp>
        <p:nvSpPr>
          <p:cNvPr id="1415" name="Google Shape;1415;p125"/>
          <p:cNvSpPr txBox="1"/>
          <p:nvPr>
            <p:ph idx="2" type="subTitle"/>
          </p:nvPr>
        </p:nvSpPr>
        <p:spPr>
          <a:xfrm>
            <a:off x="7003805" y="211738"/>
            <a:ext cx="1336200" cy="3288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b="1" lang="en"/>
              <a:t>10 minutes</a:t>
            </a:r>
            <a:endParaRPr b="1"/>
          </a:p>
        </p:txBody>
      </p:sp>
      <p:pic>
        <p:nvPicPr>
          <p:cNvPr id="1416" name="Google Shape;1416;p125"/>
          <p:cNvPicPr preferRelativeResize="0"/>
          <p:nvPr/>
        </p:nvPicPr>
        <p:blipFill>
          <a:blip r:embed="rId3">
            <a:alphaModFix/>
          </a:blip>
          <a:stretch>
            <a:fillRect/>
          </a:stretch>
        </p:blipFill>
        <p:spPr>
          <a:xfrm>
            <a:off x="4940200" y="495888"/>
            <a:ext cx="3746601" cy="3746601"/>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0" name="Shape 1420"/>
        <p:cNvGrpSpPr/>
        <p:nvPr/>
      </p:nvGrpSpPr>
      <p:grpSpPr>
        <a:xfrm>
          <a:off x="0" y="0"/>
          <a:ext cx="0" cy="0"/>
          <a:chOff x="0" y="0"/>
          <a:chExt cx="0" cy="0"/>
        </a:xfrm>
      </p:grpSpPr>
      <p:sp>
        <p:nvSpPr>
          <p:cNvPr id="1421" name="Google Shape;1421;p126"/>
          <p:cNvSpPr txBox="1"/>
          <p:nvPr>
            <p:ph type="title"/>
          </p:nvPr>
        </p:nvSpPr>
        <p:spPr>
          <a:xfrm>
            <a:off x="457200" y="1777050"/>
            <a:ext cx="7551900" cy="158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Wrapping Up </a:t>
            </a:r>
            <a:endParaRPr/>
          </a:p>
        </p:txBody>
      </p:sp>
      <p:sp>
        <p:nvSpPr>
          <p:cNvPr id="1422" name="Google Shape;1422;p126"/>
          <p:cNvSpPr txBox="1"/>
          <p:nvPr>
            <p:ph idx="1" type="subTitle"/>
          </p:nvPr>
        </p:nvSpPr>
        <p:spPr>
          <a:xfrm>
            <a:off x="502325" y="1221643"/>
            <a:ext cx="7457700" cy="411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Product Management Bootcamp </a:t>
            </a:r>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6" name="Shape 1426"/>
        <p:cNvGrpSpPr/>
        <p:nvPr/>
      </p:nvGrpSpPr>
      <p:grpSpPr>
        <a:xfrm>
          <a:off x="0" y="0"/>
          <a:ext cx="0" cy="0"/>
          <a:chOff x="0" y="0"/>
          <a:chExt cx="0" cy="0"/>
        </a:xfrm>
      </p:grpSpPr>
      <p:sp>
        <p:nvSpPr>
          <p:cNvPr id="1427" name="Google Shape;1427;p127"/>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Finish That Sentence</a:t>
            </a:r>
            <a:endParaRPr/>
          </a:p>
        </p:txBody>
      </p:sp>
      <p:sp>
        <p:nvSpPr>
          <p:cNvPr id="1428" name="Google Shape;1428;p127"/>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2021 General Assembly</a:t>
            </a:r>
            <a:endParaRPr/>
          </a:p>
        </p:txBody>
      </p:sp>
      <p:sp>
        <p:nvSpPr>
          <p:cNvPr id="1429" name="Google Shape;1429;p127"/>
          <p:cNvSpPr/>
          <p:nvPr/>
        </p:nvSpPr>
        <p:spPr>
          <a:xfrm>
            <a:off x="3795950" y="1013025"/>
            <a:ext cx="2235000" cy="1075500"/>
          </a:xfrm>
          <a:prstGeom prst="wedgeRoundRectCallout">
            <a:avLst>
              <a:gd fmla="val -20833" name="adj1"/>
              <a:gd fmla="val 62500" name="adj2"/>
              <a:gd fmla="val 0" name="adj3"/>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FFFFF"/>
                </a:solidFill>
                <a:latin typeface="Proxima Nova"/>
                <a:ea typeface="Proxima Nova"/>
                <a:cs typeface="Proxima Nova"/>
                <a:sym typeface="Proxima Nova"/>
              </a:rPr>
              <a:t>“Something that really got me thinking is...”</a:t>
            </a:r>
            <a:endParaRPr b="1" sz="1800">
              <a:solidFill>
                <a:srgbClr val="FFFFFF"/>
              </a:solidFill>
              <a:latin typeface="Proxima Nova"/>
              <a:ea typeface="Proxima Nova"/>
              <a:cs typeface="Proxima Nova"/>
              <a:sym typeface="Proxima Nova"/>
            </a:endParaRPr>
          </a:p>
        </p:txBody>
      </p:sp>
      <p:sp>
        <p:nvSpPr>
          <p:cNvPr id="1430" name="Google Shape;1430;p127"/>
          <p:cNvSpPr/>
          <p:nvPr/>
        </p:nvSpPr>
        <p:spPr>
          <a:xfrm>
            <a:off x="6334525" y="983975"/>
            <a:ext cx="2437800" cy="927600"/>
          </a:xfrm>
          <a:prstGeom prst="wedgeRoundRectCallout">
            <a:avLst>
              <a:gd fmla="val -20833" name="adj1"/>
              <a:gd fmla="val 62500" name="adj2"/>
              <a:gd fmla="val 0" name="adj3"/>
            </a:avLst>
          </a:prstGeom>
          <a:solidFill>
            <a:srgbClr val="0179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FFFFF"/>
                </a:solidFill>
                <a:latin typeface="Proxima Nova"/>
                <a:ea typeface="Proxima Nova"/>
                <a:cs typeface="Proxima Nova"/>
                <a:sym typeface="Proxima Nova"/>
              </a:rPr>
              <a:t>“The best thing I got out of today is…”</a:t>
            </a:r>
            <a:endParaRPr b="1" sz="1800">
              <a:solidFill>
                <a:srgbClr val="FFFFFF"/>
              </a:solidFill>
              <a:latin typeface="Proxima Nova"/>
              <a:ea typeface="Proxima Nova"/>
              <a:cs typeface="Proxima Nova"/>
              <a:sym typeface="Proxima Nova"/>
            </a:endParaRPr>
          </a:p>
        </p:txBody>
      </p:sp>
      <p:sp>
        <p:nvSpPr>
          <p:cNvPr id="1431" name="Google Shape;1431;p127"/>
          <p:cNvSpPr/>
          <p:nvPr/>
        </p:nvSpPr>
        <p:spPr>
          <a:xfrm>
            <a:off x="4943575" y="2321638"/>
            <a:ext cx="2372100" cy="672900"/>
          </a:xfrm>
          <a:prstGeom prst="wedgeRoundRectCallout">
            <a:avLst>
              <a:gd fmla="val -20833" name="adj1"/>
              <a:gd fmla="val 62500" name="adj2"/>
              <a:gd fmla="val 0" name="adj3"/>
            </a:avLst>
          </a:prstGeom>
          <a:solidFill>
            <a:srgbClr val="E51B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FFFFF"/>
                </a:solidFill>
                <a:latin typeface="Proxima Nova"/>
                <a:ea typeface="Proxima Nova"/>
                <a:cs typeface="Proxima Nova"/>
                <a:sym typeface="Proxima Nova"/>
              </a:rPr>
              <a:t>“I rediscovered…”</a:t>
            </a:r>
            <a:endParaRPr b="1" sz="1800">
              <a:solidFill>
                <a:srgbClr val="FFFFFF"/>
              </a:solidFill>
              <a:latin typeface="Proxima Nova"/>
              <a:ea typeface="Proxima Nova"/>
              <a:cs typeface="Proxima Nova"/>
              <a:sym typeface="Proxima Nova"/>
            </a:endParaRPr>
          </a:p>
        </p:txBody>
      </p:sp>
      <p:sp>
        <p:nvSpPr>
          <p:cNvPr id="1432" name="Google Shape;1432;p127"/>
          <p:cNvSpPr/>
          <p:nvPr/>
        </p:nvSpPr>
        <p:spPr>
          <a:xfrm>
            <a:off x="3641825" y="3227700"/>
            <a:ext cx="1835700" cy="1104600"/>
          </a:xfrm>
          <a:prstGeom prst="wedgeRoundRectCallout">
            <a:avLst>
              <a:gd fmla="val -20833" name="adj1"/>
              <a:gd fmla="val 62500" name="adj2"/>
              <a:gd fmla="val 0" name="adj3"/>
            </a:avLst>
          </a:prstGeom>
          <a:solidFill>
            <a:srgbClr val="FFDD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latin typeface="Proxima Nova"/>
                <a:ea typeface="Proxima Nova"/>
                <a:cs typeface="Proxima Nova"/>
                <a:sym typeface="Proxima Nova"/>
              </a:rPr>
              <a:t>“I still want to learn about…”</a:t>
            </a:r>
            <a:endParaRPr b="1" sz="1800">
              <a:latin typeface="Proxima Nova"/>
              <a:ea typeface="Proxima Nova"/>
              <a:cs typeface="Proxima Nova"/>
              <a:sym typeface="Proxima Nova"/>
            </a:endParaRPr>
          </a:p>
        </p:txBody>
      </p:sp>
      <p:sp>
        <p:nvSpPr>
          <p:cNvPr id="1433" name="Google Shape;1433;p127"/>
          <p:cNvSpPr/>
          <p:nvPr/>
        </p:nvSpPr>
        <p:spPr>
          <a:xfrm>
            <a:off x="5924325" y="3227650"/>
            <a:ext cx="2655000" cy="572700"/>
          </a:xfrm>
          <a:prstGeom prst="wedgeRoundRectCallout">
            <a:avLst>
              <a:gd fmla="val -20833" name="adj1"/>
              <a:gd fmla="val 62500" name="adj2"/>
              <a:gd fmla="val 0" name="adj3"/>
            </a:avLst>
          </a:prstGeom>
          <a:solidFill>
            <a:srgbClr val="00A7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latin typeface="Proxima Nova"/>
                <a:ea typeface="Proxima Nova"/>
                <a:cs typeface="Proxima Nova"/>
                <a:sym typeface="Proxima Nova"/>
              </a:rPr>
              <a:t>“I was surprised that…”</a:t>
            </a:r>
            <a:endParaRPr b="1" sz="1800">
              <a:latin typeface="Proxima Nova"/>
              <a:ea typeface="Proxima Nova"/>
              <a:cs typeface="Proxima Nova"/>
              <a:sym typeface="Proxima Nova"/>
            </a:endParaRPr>
          </a:p>
        </p:txBody>
      </p:sp>
      <p:sp>
        <p:nvSpPr>
          <p:cNvPr id="1434" name="Google Shape;1434;p127"/>
          <p:cNvSpPr txBox="1"/>
          <p:nvPr/>
        </p:nvSpPr>
        <p:spPr>
          <a:xfrm>
            <a:off x="457200" y="1143000"/>
            <a:ext cx="3009000" cy="257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Proxima Nova"/>
                <a:ea typeface="Proxima Nova"/>
                <a:cs typeface="Proxima Nova"/>
                <a:sym typeface="Proxima Nova"/>
              </a:rPr>
              <a:t>What are your biggest takeaways from today?</a:t>
            </a:r>
            <a:endParaRPr sz="1800">
              <a:latin typeface="Proxima Nova"/>
              <a:ea typeface="Proxima Nova"/>
              <a:cs typeface="Proxima Nova"/>
              <a:sym typeface="Proxima Nova"/>
            </a:endParaRPr>
          </a:p>
          <a:p>
            <a:pPr indent="0" lvl="0" marL="0" rtl="0" algn="l">
              <a:spcBef>
                <a:spcPts val="0"/>
              </a:spcBef>
              <a:spcAft>
                <a:spcPts val="0"/>
              </a:spcAft>
              <a:buClr>
                <a:schemeClr val="dk1"/>
              </a:buClr>
              <a:buSzPts val="1100"/>
              <a:buFont typeface="Arial"/>
              <a:buNone/>
            </a:pPr>
            <a:br>
              <a:rPr i="1" lang="en" sz="1800">
                <a:solidFill>
                  <a:schemeClr val="dk1"/>
                </a:solidFill>
                <a:latin typeface="Proxima Nova"/>
                <a:ea typeface="Proxima Nova"/>
                <a:cs typeface="Proxima Nova"/>
                <a:sym typeface="Proxima Nova"/>
              </a:rPr>
            </a:br>
            <a:r>
              <a:rPr i="1" lang="en" sz="1800">
                <a:solidFill>
                  <a:schemeClr val="dk1"/>
                </a:solidFill>
                <a:latin typeface="Proxima Nova"/>
                <a:ea typeface="Proxima Nova"/>
                <a:cs typeface="Proxima Nova"/>
                <a:sym typeface="Proxima Nova"/>
              </a:rPr>
              <a:t>Grab two Post-its and write out one statement for each.</a:t>
            </a:r>
            <a:endParaRPr i="1" sz="1800">
              <a:solidFill>
                <a:schemeClr val="dk1"/>
              </a:solidFill>
              <a:latin typeface="Proxima Nova"/>
              <a:ea typeface="Proxima Nova"/>
              <a:cs typeface="Proxima Nova"/>
              <a:sym typeface="Proxima Nova"/>
            </a:endParaRPr>
          </a:p>
          <a:p>
            <a:pPr indent="0" lvl="0" marL="0" rtl="0" algn="l">
              <a:spcBef>
                <a:spcPts val="0"/>
              </a:spcBef>
              <a:spcAft>
                <a:spcPts val="0"/>
              </a:spcAft>
              <a:buNone/>
            </a:pPr>
            <a:r>
              <a:t/>
            </a:r>
            <a:endParaRPr sz="1800">
              <a:latin typeface="Proxima Nova"/>
              <a:ea typeface="Proxima Nova"/>
              <a:cs typeface="Proxima Nova"/>
              <a:sym typeface="Proxima Nova"/>
            </a:endParaRPr>
          </a:p>
        </p:txBody>
      </p:sp>
      <p:sp>
        <p:nvSpPr>
          <p:cNvPr id="1435" name="Google Shape;1435;p127"/>
          <p:cNvSpPr txBox="1"/>
          <p:nvPr>
            <p:ph idx="2"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9" name="Shape 1439"/>
        <p:cNvGrpSpPr/>
        <p:nvPr/>
      </p:nvGrpSpPr>
      <p:grpSpPr>
        <a:xfrm>
          <a:off x="0" y="0"/>
          <a:ext cx="0" cy="0"/>
          <a:chOff x="0" y="0"/>
          <a:chExt cx="0" cy="0"/>
        </a:xfrm>
      </p:grpSpPr>
      <p:sp>
        <p:nvSpPr>
          <p:cNvPr id="1440" name="Google Shape;1440;p128"/>
          <p:cNvSpPr txBox="1"/>
          <p:nvPr>
            <p:ph idx="4294967295" type="body"/>
          </p:nvPr>
        </p:nvSpPr>
        <p:spPr>
          <a:xfrm>
            <a:off x="457200" y="1273625"/>
            <a:ext cx="4399500" cy="2807400"/>
          </a:xfrm>
          <a:prstGeom prst="rect">
            <a:avLst/>
          </a:prstGeom>
          <a:noFill/>
          <a:ln>
            <a:noFill/>
          </a:ln>
        </p:spPr>
        <p:txBody>
          <a:bodyPr anchorCtr="0" anchor="t" bIns="91425" lIns="91425" spcFirstLastPara="1" rIns="91425" wrap="square" tIns="91425">
            <a:noAutofit/>
          </a:bodyPr>
          <a:lstStyle/>
          <a:p>
            <a:pPr indent="0" lvl="0" marL="0" rtl="0" algn="l">
              <a:lnSpc>
                <a:spcPct val="114000"/>
              </a:lnSpc>
              <a:spcBef>
                <a:spcPts val="0"/>
              </a:spcBef>
              <a:spcAft>
                <a:spcPts val="0"/>
              </a:spcAft>
              <a:buSzPts val="1800"/>
              <a:buNone/>
            </a:pPr>
            <a:r>
              <a:rPr lang="en"/>
              <a:t>A survey will be sent to you within 24 hours. Please keep an eye out for it and let us know what you liked about this class and what we can improve. </a:t>
            </a:r>
            <a:endParaRPr/>
          </a:p>
          <a:p>
            <a:pPr indent="0" lvl="0" marL="0" rtl="0" algn="l">
              <a:lnSpc>
                <a:spcPct val="114000"/>
              </a:lnSpc>
              <a:spcBef>
                <a:spcPts val="600"/>
              </a:spcBef>
              <a:spcAft>
                <a:spcPts val="600"/>
              </a:spcAft>
              <a:buSzPts val="1800"/>
              <a:buNone/>
            </a:pPr>
            <a:r>
              <a:rPr b="1" lang="en"/>
              <a:t>Thank you!</a:t>
            </a:r>
            <a:endParaRPr b="1">
              <a:highlight>
                <a:schemeClr val="accent2"/>
              </a:highlight>
            </a:endParaRPr>
          </a:p>
        </p:txBody>
      </p:sp>
      <p:sp>
        <p:nvSpPr>
          <p:cNvPr id="1441" name="Google Shape;1441;p128"/>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Want Your Feedback!</a:t>
            </a:r>
            <a:endParaRPr/>
          </a:p>
        </p:txBody>
      </p:sp>
      <p:pic>
        <p:nvPicPr>
          <p:cNvPr id="1442" name="Google Shape;1442;p128"/>
          <p:cNvPicPr preferRelativeResize="0"/>
          <p:nvPr/>
        </p:nvPicPr>
        <p:blipFill>
          <a:blip r:embed="rId3">
            <a:alphaModFix/>
          </a:blip>
          <a:stretch>
            <a:fillRect/>
          </a:stretch>
        </p:blipFill>
        <p:spPr>
          <a:xfrm>
            <a:off x="4003750" y="-360200"/>
            <a:ext cx="5548477" cy="5548478"/>
          </a:xfrm>
          <a:prstGeom prst="rect">
            <a:avLst/>
          </a:prstGeom>
          <a:noFill/>
          <a:ln>
            <a:noFill/>
          </a:ln>
        </p:spPr>
      </p:pic>
      <p:sp>
        <p:nvSpPr>
          <p:cNvPr id="1443" name="Google Shape;1443;p128"/>
          <p:cNvSpPr txBox="1"/>
          <p:nvPr>
            <p:ph idx="1"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
        <p:nvSpPr>
          <p:cNvPr id="1444" name="Google Shape;1444;p128"/>
          <p:cNvSpPr txBox="1"/>
          <p:nvPr/>
        </p:nvSpPr>
        <p:spPr>
          <a:xfrm>
            <a:off x="457200" y="4662725"/>
            <a:ext cx="2372100" cy="393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sz="900">
                <a:solidFill>
                  <a:srgbClr val="000000"/>
                </a:solidFill>
                <a:latin typeface="Proxima Nova"/>
                <a:ea typeface="Proxima Nova"/>
                <a:cs typeface="Proxima Nova"/>
                <a:sym typeface="Proxima Nova"/>
              </a:rPr>
              <a:t>‹#›</a:t>
            </a:fld>
            <a:r>
              <a:rPr lang="en" sz="900">
                <a:solidFill>
                  <a:srgbClr val="000000"/>
                </a:solidFill>
                <a:latin typeface="Proxima Nova"/>
                <a:ea typeface="Proxima Nova"/>
                <a:cs typeface="Proxima Nova"/>
                <a:sym typeface="Proxima Nova"/>
              </a:rPr>
              <a:t> | © 2020 General Assembly</a:t>
            </a:r>
            <a:endParaRPr sz="900">
              <a:solidFill>
                <a:srgbClr val="000000"/>
              </a:solidFill>
              <a:latin typeface="Proxima Nova"/>
              <a:ea typeface="Proxima Nova"/>
              <a:cs typeface="Proxima Nova"/>
              <a:sym typeface="Proxima Nova"/>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8" name="Shape 1448"/>
        <p:cNvGrpSpPr/>
        <p:nvPr/>
      </p:nvGrpSpPr>
      <p:grpSpPr>
        <a:xfrm>
          <a:off x="0" y="0"/>
          <a:ext cx="0" cy="0"/>
          <a:chOff x="0" y="0"/>
          <a:chExt cx="0" cy="0"/>
        </a:xfrm>
      </p:grpSpPr>
      <p:sp>
        <p:nvSpPr>
          <p:cNvPr id="1449" name="Google Shape;1449;p129"/>
          <p:cNvSpPr txBox="1"/>
          <p:nvPr>
            <p:ph type="title"/>
          </p:nvPr>
        </p:nvSpPr>
        <p:spPr>
          <a:xfrm>
            <a:off x="457200" y="1777050"/>
            <a:ext cx="7551900" cy="158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Questions?</a:t>
            </a:r>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3" name="Shape 1453"/>
        <p:cNvGrpSpPr/>
        <p:nvPr/>
      </p:nvGrpSpPr>
      <p:grpSpPr>
        <a:xfrm>
          <a:off x="0" y="0"/>
          <a:ext cx="0" cy="0"/>
          <a:chOff x="0" y="0"/>
          <a:chExt cx="0" cy="0"/>
        </a:xfrm>
      </p:grpSpPr>
      <p:pic>
        <p:nvPicPr>
          <p:cNvPr id="1454" name="Google Shape;1454;p130"/>
          <p:cNvPicPr preferRelativeResize="0"/>
          <p:nvPr/>
        </p:nvPicPr>
        <p:blipFill>
          <a:blip r:embed="rId3">
            <a:alphaModFix/>
          </a:blip>
          <a:stretch>
            <a:fillRect/>
          </a:stretch>
        </p:blipFill>
        <p:spPr>
          <a:xfrm>
            <a:off x="0" y="0"/>
            <a:ext cx="9144000" cy="5143500"/>
          </a:xfrm>
          <a:prstGeom prst="rect">
            <a:avLst/>
          </a:prstGeom>
          <a:noFill/>
          <a:ln>
            <a:noFill/>
          </a:ln>
        </p:spPr>
      </p:pic>
      <p:pic>
        <p:nvPicPr>
          <p:cNvPr id="1455" name="Google Shape;1455;p130"/>
          <p:cNvPicPr preferRelativeResize="0"/>
          <p:nvPr/>
        </p:nvPicPr>
        <p:blipFill>
          <a:blip r:embed="rId4">
            <a:alphaModFix/>
          </a:blip>
          <a:stretch>
            <a:fillRect/>
          </a:stretch>
        </p:blipFill>
        <p:spPr>
          <a:xfrm>
            <a:off x="891450" y="935175"/>
            <a:ext cx="2538200" cy="2542299"/>
          </a:xfrm>
          <a:prstGeom prst="rect">
            <a:avLst/>
          </a:prstGeom>
          <a:noFill/>
          <a:ln>
            <a:noFill/>
          </a:ln>
          <a:effectLst>
            <a:outerShdw blurRad="57150" rotWithShape="0" algn="bl" dir="5400000" dist="19050">
              <a:srgbClr val="000000">
                <a:alpha val="50000"/>
              </a:srgbClr>
            </a:outerShdw>
          </a:effectLst>
        </p:spPr>
      </p:pic>
      <p:sp>
        <p:nvSpPr>
          <p:cNvPr id="1456" name="Google Shape;1456;p130"/>
          <p:cNvSpPr/>
          <p:nvPr/>
        </p:nvSpPr>
        <p:spPr>
          <a:xfrm>
            <a:off x="4187725" y="2843825"/>
            <a:ext cx="3865200" cy="570900"/>
          </a:xfrm>
          <a:prstGeom prst="roundRect">
            <a:avLst>
              <a:gd fmla="val 16667" name="adj"/>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Proxima Nova"/>
                <a:ea typeface="Proxima Nova"/>
                <a:cs typeface="Proxima Nova"/>
                <a:sym typeface="Proxima Nova"/>
              </a:rPr>
              <a:t>Sign up at ga.co/[YourName]</a:t>
            </a:r>
            <a:endParaRPr/>
          </a:p>
        </p:txBody>
      </p:sp>
      <p:sp>
        <p:nvSpPr>
          <p:cNvPr id="1457" name="Google Shape;1457;p130"/>
          <p:cNvSpPr txBox="1"/>
          <p:nvPr>
            <p:ph idx="4294967295" type="title"/>
          </p:nvPr>
        </p:nvSpPr>
        <p:spPr>
          <a:xfrm>
            <a:off x="3605725" y="1474700"/>
            <a:ext cx="4981500" cy="1042200"/>
          </a:xfrm>
          <a:prstGeom prst="rect">
            <a:avLst/>
          </a:prstGeom>
          <a:noFill/>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3300">
                <a:highlight>
                  <a:schemeClr val="accent2"/>
                </a:highlight>
              </a:rPr>
              <a:t>Take Another Workshop</a:t>
            </a:r>
            <a:endParaRPr sz="3300">
              <a:highlight>
                <a:schemeClr val="accent2"/>
              </a:highlight>
            </a:endParaRPr>
          </a:p>
          <a:p>
            <a:pPr indent="0" lvl="0" marL="0" rtl="0" algn="ctr">
              <a:lnSpc>
                <a:spcPct val="115000"/>
              </a:lnSpc>
              <a:spcBef>
                <a:spcPts val="0"/>
              </a:spcBef>
              <a:spcAft>
                <a:spcPts val="0"/>
              </a:spcAft>
              <a:buNone/>
            </a:pPr>
            <a:r>
              <a:rPr lang="en" sz="3300">
                <a:highlight>
                  <a:schemeClr val="accent2"/>
                </a:highlight>
              </a:rPr>
              <a:t>With [Name]!</a:t>
            </a:r>
            <a:endParaRPr sz="3300">
              <a:highlight>
                <a:schemeClr val="accent2"/>
              </a:highlight>
            </a:endParaRPr>
          </a:p>
        </p:txBody>
      </p:sp>
      <p:grpSp>
        <p:nvGrpSpPr>
          <p:cNvPr id="1458" name="Google Shape;1458;p130"/>
          <p:cNvGrpSpPr/>
          <p:nvPr/>
        </p:nvGrpSpPr>
        <p:grpSpPr>
          <a:xfrm>
            <a:off x="7587600" y="280375"/>
            <a:ext cx="927000" cy="927000"/>
            <a:chOff x="916150" y="2075225"/>
            <a:chExt cx="927000" cy="927000"/>
          </a:xfrm>
        </p:grpSpPr>
        <p:sp>
          <p:nvSpPr>
            <p:cNvPr id="1459" name="Google Shape;1459;p130"/>
            <p:cNvSpPr/>
            <p:nvPr/>
          </p:nvSpPr>
          <p:spPr>
            <a:xfrm>
              <a:off x="916150" y="2075225"/>
              <a:ext cx="927000" cy="927000"/>
            </a:xfrm>
            <a:prstGeom prst="teardrop">
              <a:avLst>
                <a:gd fmla="val 100000" name="adj"/>
              </a:avLst>
            </a:prstGeom>
            <a:solidFill>
              <a:srgbClr val="FFDB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latin typeface="Proxima Nova"/>
                <a:ea typeface="Proxima Nova"/>
                <a:cs typeface="Proxima Nova"/>
                <a:sym typeface="Proxima Nova"/>
              </a:endParaRPr>
            </a:p>
          </p:txBody>
        </p:sp>
        <p:sp>
          <p:nvSpPr>
            <p:cNvPr id="1460" name="Google Shape;1460;p130"/>
            <p:cNvSpPr txBox="1"/>
            <p:nvPr/>
          </p:nvSpPr>
          <p:spPr>
            <a:xfrm>
              <a:off x="916150" y="2324925"/>
              <a:ext cx="927000" cy="29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000">
                  <a:solidFill>
                    <a:schemeClr val="dk1"/>
                  </a:solidFill>
                  <a:latin typeface="Proxima Nova"/>
                  <a:ea typeface="Proxima Nova"/>
                  <a:cs typeface="Proxima Nova"/>
                  <a:sym typeface="Proxima Nova"/>
                </a:rPr>
                <a:t>Customize It!</a:t>
              </a:r>
              <a:endParaRPr b="1" sz="1000">
                <a:solidFill>
                  <a:schemeClr val="dk1"/>
                </a:solidFill>
                <a:latin typeface="Proxima Nova"/>
                <a:ea typeface="Proxima Nova"/>
                <a:cs typeface="Proxima Nova"/>
                <a:sym typeface="Proxima Nova"/>
              </a:endParaRPr>
            </a:p>
            <a:p>
              <a:pPr indent="0" lvl="0" marL="0" rtl="0" algn="l">
                <a:spcBef>
                  <a:spcPts val="0"/>
                </a:spcBef>
                <a:spcAft>
                  <a:spcPts val="0"/>
                </a:spcAft>
                <a:buNone/>
              </a:pPr>
              <a:r>
                <a:t/>
              </a:r>
              <a:endParaRPr b="1" sz="1000">
                <a:solidFill>
                  <a:schemeClr val="dk1"/>
                </a:solidFill>
                <a:latin typeface="Proxima Nova"/>
                <a:ea typeface="Proxima Nova"/>
                <a:cs typeface="Proxima Nova"/>
                <a:sym typeface="Proxima Nova"/>
              </a:endParaRPr>
            </a:p>
          </p:txBody>
        </p:sp>
      </p:gr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4" name="Shape 1464"/>
        <p:cNvGrpSpPr/>
        <p:nvPr/>
      </p:nvGrpSpPr>
      <p:grpSpPr>
        <a:xfrm>
          <a:off x="0" y="0"/>
          <a:ext cx="0" cy="0"/>
          <a:chOff x="0" y="0"/>
          <a:chExt cx="0" cy="0"/>
        </a:xfrm>
      </p:grpSpPr>
      <p:pic>
        <p:nvPicPr>
          <p:cNvPr id="1465" name="Google Shape;1465;p131"/>
          <p:cNvPicPr preferRelativeResize="0"/>
          <p:nvPr/>
        </p:nvPicPr>
        <p:blipFill>
          <a:blip r:embed="rId3">
            <a:alphaModFix/>
          </a:blip>
          <a:stretch>
            <a:fillRect/>
          </a:stretch>
        </p:blipFill>
        <p:spPr>
          <a:xfrm>
            <a:off x="4927850" y="1371606"/>
            <a:ext cx="3758949" cy="2349343"/>
          </a:xfrm>
          <a:prstGeom prst="rect">
            <a:avLst/>
          </a:prstGeom>
          <a:noFill/>
          <a:ln>
            <a:noFill/>
          </a:ln>
        </p:spPr>
      </p:pic>
      <p:sp>
        <p:nvSpPr>
          <p:cNvPr id="1466" name="Google Shape;1466;p131"/>
          <p:cNvSpPr txBox="1"/>
          <p:nvPr>
            <p:ph idx="4294967295" type="body"/>
          </p:nvPr>
        </p:nvSpPr>
        <p:spPr>
          <a:xfrm>
            <a:off x="457200" y="1097275"/>
            <a:ext cx="4114800" cy="293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Check out our business workshops in:</a:t>
            </a:r>
            <a:endParaRPr/>
          </a:p>
          <a:p>
            <a:pPr indent="-342900" lvl="0" marL="457200" rtl="0" algn="l">
              <a:spcBef>
                <a:spcPts val="1600"/>
              </a:spcBef>
              <a:spcAft>
                <a:spcPts val="0"/>
              </a:spcAft>
              <a:buSzPts val="1800"/>
              <a:buChar char="●"/>
            </a:pPr>
            <a:r>
              <a:rPr lang="en"/>
              <a:t>Project Management</a:t>
            </a:r>
            <a:endParaRPr/>
          </a:p>
          <a:p>
            <a:pPr indent="-342900" lvl="0" marL="457200" rtl="0" algn="l">
              <a:spcBef>
                <a:spcPts val="0"/>
              </a:spcBef>
              <a:spcAft>
                <a:spcPts val="0"/>
              </a:spcAft>
              <a:buSzPts val="1800"/>
              <a:buChar char="●"/>
            </a:pPr>
            <a:r>
              <a:rPr lang="en"/>
              <a:t>Product Management</a:t>
            </a:r>
            <a:endParaRPr/>
          </a:p>
          <a:p>
            <a:pPr indent="-342900" lvl="0" marL="457200" rtl="0" algn="l">
              <a:spcBef>
                <a:spcPts val="0"/>
              </a:spcBef>
              <a:spcAft>
                <a:spcPts val="0"/>
              </a:spcAft>
              <a:buSzPts val="1800"/>
              <a:buChar char="●"/>
            </a:pPr>
            <a:r>
              <a:rPr lang="en"/>
              <a:t>Agile and Scrum</a:t>
            </a:r>
            <a:endParaRPr/>
          </a:p>
          <a:p>
            <a:pPr indent="-342900" lvl="0" marL="457200" rtl="0" algn="l">
              <a:spcBef>
                <a:spcPts val="0"/>
              </a:spcBef>
              <a:spcAft>
                <a:spcPts val="0"/>
              </a:spcAft>
              <a:buSzPts val="1800"/>
              <a:buChar char="●"/>
            </a:pPr>
            <a:r>
              <a:rPr lang="en"/>
              <a:t>Presentation Skills</a:t>
            </a:r>
            <a:endParaRPr/>
          </a:p>
          <a:p>
            <a:pPr indent="-342900" lvl="0" marL="457200" rtl="0" algn="l">
              <a:spcBef>
                <a:spcPts val="0"/>
              </a:spcBef>
              <a:spcAft>
                <a:spcPts val="0"/>
              </a:spcAft>
              <a:buSzPts val="1800"/>
              <a:buChar char="●"/>
            </a:pPr>
            <a:r>
              <a:rPr lang="en"/>
              <a:t>Public Speaking</a:t>
            </a:r>
            <a:endParaRPr/>
          </a:p>
          <a:p>
            <a:pPr indent="-342900" lvl="0" marL="457200" rtl="0" algn="l">
              <a:spcBef>
                <a:spcPts val="0"/>
              </a:spcBef>
              <a:spcAft>
                <a:spcPts val="0"/>
              </a:spcAft>
              <a:buSzPts val="1800"/>
              <a:buChar char="●"/>
            </a:pPr>
            <a:r>
              <a:rPr lang="en"/>
              <a:t>Personal Brand</a:t>
            </a:r>
            <a:endParaRPr/>
          </a:p>
          <a:p>
            <a:pPr indent="0" lvl="0" marL="0" rtl="0" algn="l">
              <a:spcBef>
                <a:spcPts val="1600"/>
              </a:spcBef>
              <a:spcAft>
                <a:spcPts val="1600"/>
              </a:spcAft>
              <a:buNone/>
            </a:pPr>
            <a:r>
              <a:rPr lang="en"/>
              <a:t>Or explore all of our upcoming workshops: </a:t>
            </a:r>
            <a:r>
              <a:rPr b="1" lang="en" u="sng">
                <a:solidFill>
                  <a:schemeClr val="hlink"/>
                </a:solidFill>
                <a:hlinkClick r:id="rId4"/>
              </a:rPr>
              <a:t>ga.co/workshops</a:t>
            </a:r>
            <a:r>
              <a:rPr lang="en"/>
              <a:t> </a:t>
            </a:r>
            <a:endParaRPr>
              <a:solidFill>
                <a:srgbClr val="FF0000"/>
              </a:solidFill>
            </a:endParaRPr>
          </a:p>
        </p:txBody>
      </p:sp>
      <p:sp>
        <p:nvSpPr>
          <p:cNvPr id="1467" name="Google Shape;1467;p131"/>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Workshops @ GA</a:t>
            </a:r>
            <a:endParaRPr/>
          </a:p>
        </p:txBody>
      </p:sp>
      <p:sp>
        <p:nvSpPr>
          <p:cNvPr id="1468" name="Google Shape;1468;p131"/>
          <p:cNvSpPr txBox="1"/>
          <p:nvPr>
            <p:ph idx="1"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
        <p:nvSpPr>
          <p:cNvPr id="1469" name="Google Shape;1469;p131"/>
          <p:cNvSpPr txBox="1"/>
          <p:nvPr/>
        </p:nvSpPr>
        <p:spPr>
          <a:xfrm>
            <a:off x="457200" y="4662725"/>
            <a:ext cx="2372100" cy="393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sz="900">
                <a:solidFill>
                  <a:srgbClr val="000000"/>
                </a:solidFill>
                <a:latin typeface="Proxima Nova"/>
                <a:ea typeface="Proxima Nova"/>
                <a:cs typeface="Proxima Nova"/>
                <a:sym typeface="Proxima Nova"/>
              </a:rPr>
              <a:t>‹#›</a:t>
            </a:fld>
            <a:r>
              <a:rPr lang="en" sz="900">
                <a:solidFill>
                  <a:srgbClr val="000000"/>
                </a:solidFill>
                <a:latin typeface="Proxima Nova"/>
                <a:ea typeface="Proxima Nova"/>
                <a:cs typeface="Proxima Nova"/>
                <a:sym typeface="Proxima Nova"/>
              </a:rPr>
              <a:t> | © 2020 General Assembly</a:t>
            </a:r>
            <a:endParaRPr sz="900">
              <a:solidFill>
                <a:srgbClr val="000000"/>
              </a:solidFill>
              <a:latin typeface="Proxima Nova"/>
              <a:ea typeface="Proxima Nova"/>
              <a:cs typeface="Proxima Nova"/>
              <a:sym typeface="Proxima Nova"/>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3" name="Shape 1473"/>
        <p:cNvGrpSpPr/>
        <p:nvPr/>
      </p:nvGrpSpPr>
      <p:grpSpPr>
        <a:xfrm>
          <a:off x="0" y="0"/>
          <a:ext cx="0" cy="0"/>
          <a:chOff x="0" y="0"/>
          <a:chExt cx="0" cy="0"/>
        </a:xfrm>
      </p:grpSpPr>
      <p:graphicFrame>
        <p:nvGraphicFramePr>
          <p:cNvPr id="1474" name="Google Shape;1474;p132"/>
          <p:cNvGraphicFramePr/>
          <p:nvPr/>
        </p:nvGraphicFramePr>
        <p:xfrm>
          <a:off x="1223588" y="1126577"/>
          <a:ext cx="3000000" cy="3000000"/>
        </p:xfrm>
        <a:graphic>
          <a:graphicData uri="http://schemas.openxmlformats.org/drawingml/2006/table">
            <a:tbl>
              <a:tblPr>
                <a:noFill/>
                <a:tableStyleId>{AA7C2A01-035A-415F-93BD-DC6D27973F49}</a:tableStyleId>
              </a:tblPr>
              <a:tblGrid>
                <a:gridCol w="1127975"/>
                <a:gridCol w="5568825"/>
              </a:tblGrid>
              <a:tr h="396200">
                <a:tc>
                  <a:txBody>
                    <a:bodyPr/>
                    <a:lstStyle/>
                    <a:p>
                      <a:pPr indent="0" lvl="0" marL="0" marR="0" rtl="0" algn="l">
                        <a:lnSpc>
                          <a:spcPct val="100000"/>
                        </a:lnSpc>
                        <a:spcBef>
                          <a:spcPts val="0"/>
                        </a:spcBef>
                        <a:spcAft>
                          <a:spcPts val="0"/>
                        </a:spcAft>
                        <a:buClr>
                          <a:srgbClr val="000000"/>
                        </a:buClr>
                        <a:buSzPts val="1600"/>
                        <a:buFont typeface="Arial"/>
                        <a:buNone/>
                      </a:pPr>
                      <a:r>
                        <a:t/>
                      </a:r>
                      <a:endParaRPr b="1" u="none" cap="none" strike="noStrike">
                        <a:solidFill>
                          <a:srgbClr val="FFFFFF"/>
                        </a:solidFill>
                        <a:latin typeface="Proxima Nova"/>
                        <a:ea typeface="Proxima Nova"/>
                        <a:cs typeface="Proxima Nova"/>
                        <a:sym typeface="Proxima Nova"/>
                      </a:endParaRPr>
                    </a:p>
                  </a:txBody>
                  <a:tcPr marT="91425" marB="91425" marR="91425" marL="91425" anchor="ctr">
                    <a:lnL cap="flat" cmpd="sng" w="9525">
                      <a:solidFill>
                        <a:srgbClr val="B7B7B7">
                          <a:alpha val="0"/>
                        </a:srgbClr>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alpha val="0"/>
                        </a:srgbClr>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100"/>
                        <a:buFont typeface="Arial"/>
                        <a:buNone/>
                      </a:pPr>
                      <a:r>
                        <a:rPr b="1" lang="en">
                          <a:solidFill>
                            <a:srgbClr val="FFFFFF"/>
                          </a:solidFill>
                          <a:latin typeface="Proxima Nova"/>
                          <a:ea typeface="Proxima Nova"/>
                          <a:cs typeface="Proxima Nova"/>
                          <a:sym typeface="Proxima Nova"/>
                        </a:rPr>
                        <a:t>Product Management</a:t>
                      </a:r>
                      <a:endParaRPr b="1">
                        <a:solidFill>
                          <a:srgbClr val="FFFFFF"/>
                        </a:solidFill>
                        <a:latin typeface="Proxima Nova"/>
                        <a:ea typeface="Proxima Nova"/>
                        <a:cs typeface="Proxima Nova"/>
                        <a:sym typeface="Proxima Nova"/>
                      </a:endParaRPr>
                    </a:p>
                  </a:txBody>
                  <a:tcPr marT="91425" marB="91425" marR="91425" marL="91425"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solidFill>
                      <a:srgbClr val="000000"/>
                    </a:solidFill>
                  </a:tcPr>
                </a:tc>
              </a:tr>
              <a:tr h="362350">
                <a:tc>
                  <a:txBody>
                    <a:bodyPr/>
                    <a:lstStyle/>
                    <a:p>
                      <a:pPr indent="0" lvl="0" marL="0" marR="0" rtl="0" algn="r">
                        <a:lnSpc>
                          <a:spcPct val="100000"/>
                        </a:lnSpc>
                        <a:spcBef>
                          <a:spcPts val="0"/>
                        </a:spcBef>
                        <a:spcAft>
                          <a:spcPts val="0"/>
                        </a:spcAft>
                        <a:buClr>
                          <a:srgbClr val="000000"/>
                        </a:buClr>
                        <a:buSzPts val="1400"/>
                        <a:buFont typeface="Arial"/>
                        <a:buNone/>
                      </a:pPr>
                      <a:r>
                        <a:rPr b="1" lang="en" sz="1200" u="none" cap="none" strike="noStrike">
                          <a:latin typeface="Proxima Nova"/>
                          <a:ea typeface="Proxima Nova"/>
                          <a:cs typeface="Proxima Nova"/>
                          <a:sym typeface="Proxima Nova"/>
                        </a:rPr>
                        <a:t>Format</a:t>
                      </a:r>
                      <a:endParaRPr b="1" sz="1200" u="none" cap="none" strike="noStrike">
                        <a:latin typeface="Proxima Nova"/>
                        <a:ea typeface="Proxima Nova"/>
                        <a:cs typeface="Proxima Nova"/>
                        <a:sym typeface="Proxima Nova"/>
                      </a:endParaRPr>
                    </a:p>
                  </a:txBody>
                  <a:tcPr marT="91425" marB="91425" marR="91425" marL="91425"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solidFill>
                      <a:srgbClr val="DCDCDC"/>
                    </a:solidFill>
                  </a:tcPr>
                </a:tc>
                <a:tc>
                  <a:txBody>
                    <a:bodyPr/>
                    <a:lstStyle/>
                    <a:p>
                      <a:pPr indent="0" lvl="0" marL="0" marR="0" rtl="0" algn="ctr">
                        <a:lnSpc>
                          <a:spcPct val="100000"/>
                        </a:lnSpc>
                        <a:spcBef>
                          <a:spcPts val="0"/>
                        </a:spcBef>
                        <a:spcAft>
                          <a:spcPts val="0"/>
                        </a:spcAft>
                        <a:buClr>
                          <a:srgbClr val="000000"/>
                        </a:buClr>
                        <a:buSzPts val="1100"/>
                        <a:buFont typeface="Arial"/>
                        <a:buNone/>
                      </a:pPr>
                      <a:r>
                        <a:rPr lang="en" sz="1200">
                          <a:latin typeface="Proxima Nova"/>
                          <a:ea typeface="Proxima Nova"/>
                          <a:cs typeface="Proxima Nova"/>
                          <a:sym typeface="Proxima Nova"/>
                        </a:rPr>
                        <a:t>Part-time/evenings</a:t>
                      </a:r>
                      <a:endParaRPr sz="1200">
                        <a:latin typeface="Proxima Nova"/>
                        <a:ea typeface="Proxima Nova"/>
                        <a:cs typeface="Proxima Nova"/>
                        <a:sym typeface="Proxima Nova"/>
                      </a:endParaRPr>
                    </a:p>
                  </a:txBody>
                  <a:tcPr marT="91425" marB="91425" marR="91425" marL="91425"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r>
              <a:tr h="362350">
                <a:tc>
                  <a:txBody>
                    <a:bodyPr/>
                    <a:lstStyle/>
                    <a:p>
                      <a:pPr indent="0" lvl="0" marL="0" marR="0" rtl="0" algn="r">
                        <a:lnSpc>
                          <a:spcPct val="100000"/>
                        </a:lnSpc>
                        <a:spcBef>
                          <a:spcPts val="0"/>
                        </a:spcBef>
                        <a:spcAft>
                          <a:spcPts val="0"/>
                        </a:spcAft>
                        <a:buClr>
                          <a:srgbClr val="000000"/>
                        </a:buClr>
                        <a:buSzPts val="1400"/>
                        <a:buFont typeface="Arial"/>
                        <a:buNone/>
                      </a:pPr>
                      <a:r>
                        <a:rPr b="1" lang="en" sz="1200" u="none" cap="none" strike="noStrike">
                          <a:latin typeface="Proxima Nova"/>
                          <a:ea typeface="Proxima Nova"/>
                          <a:cs typeface="Proxima Nova"/>
                          <a:sym typeface="Proxima Nova"/>
                        </a:rPr>
                        <a:t>Next Course</a:t>
                      </a:r>
                      <a:endParaRPr b="1" sz="1200" u="none" cap="none" strike="noStrike">
                        <a:latin typeface="Proxima Nova"/>
                        <a:ea typeface="Proxima Nova"/>
                        <a:cs typeface="Proxima Nova"/>
                        <a:sym typeface="Proxima Nova"/>
                      </a:endParaRPr>
                    </a:p>
                  </a:txBody>
                  <a:tcPr marT="91425" marB="91425" marR="91425" marL="91425"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solidFill>
                      <a:srgbClr val="DCDCDC"/>
                    </a:solidFill>
                  </a:tcPr>
                </a:tc>
                <a:tc>
                  <a:txBody>
                    <a:bodyPr/>
                    <a:lstStyle/>
                    <a:p>
                      <a:pPr indent="0" lvl="0" marL="0" marR="0" rtl="0" algn="ctr">
                        <a:lnSpc>
                          <a:spcPct val="100000"/>
                        </a:lnSpc>
                        <a:spcBef>
                          <a:spcPts val="0"/>
                        </a:spcBef>
                        <a:spcAft>
                          <a:spcPts val="0"/>
                        </a:spcAft>
                        <a:buClr>
                          <a:srgbClr val="000000"/>
                        </a:buClr>
                        <a:buSzPts val="1100"/>
                        <a:buFont typeface="Arial"/>
                        <a:buNone/>
                      </a:pPr>
                      <a:r>
                        <a:rPr lang="en" sz="1200">
                          <a:latin typeface="Proxima Nova"/>
                          <a:ea typeface="Proxima Nova"/>
                          <a:cs typeface="Proxima Nova"/>
                          <a:sym typeface="Proxima Nova"/>
                        </a:rPr>
                        <a:t>&lt;DATES&gt;</a:t>
                      </a:r>
                      <a:endParaRPr sz="1200">
                        <a:latin typeface="Proxima Nova"/>
                        <a:ea typeface="Proxima Nova"/>
                        <a:cs typeface="Proxima Nova"/>
                        <a:sym typeface="Proxima Nova"/>
                      </a:endParaRPr>
                    </a:p>
                  </a:txBody>
                  <a:tcPr marT="91425" marB="91425" marR="91425" marL="91425"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r>
              <a:tr h="1214475">
                <a:tc>
                  <a:txBody>
                    <a:bodyPr/>
                    <a:lstStyle/>
                    <a:p>
                      <a:pPr indent="0" lvl="0" marL="0" marR="0" rtl="0" algn="r">
                        <a:lnSpc>
                          <a:spcPct val="100000"/>
                        </a:lnSpc>
                        <a:spcBef>
                          <a:spcPts val="0"/>
                        </a:spcBef>
                        <a:spcAft>
                          <a:spcPts val="0"/>
                        </a:spcAft>
                        <a:buClr>
                          <a:srgbClr val="000000"/>
                        </a:buClr>
                        <a:buSzPts val="1400"/>
                        <a:buFont typeface="Arial"/>
                        <a:buNone/>
                      </a:pPr>
                      <a:r>
                        <a:rPr b="1" lang="en" sz="1200" u="none" cap="none" strike="noStrike">
                          <a:latin typeface="Proxima Nova"/>
                          <a:ea typeface="Proxima Nova"/>
                          <a:cs typeface="Proxima Nova"/>
                          <a:sym typeface="Proxima Nova"/>
                        </a:rPr>
                        <a:t>Outcome</a:t>
                      </a:r>
                      <a:endParaRPr b="1" sz="1200" u="none" cap="none" strike="noStrike">
                        <a:latin typeface="Proxima Nova"/>
                        <a:ea typeface="Proxima Nova"/>
                        <a:cs typeface="Proxima Nova"/>
                        <a:sym typeface="Proxima Nova"/>
                      </a:endParaRPr>
                    </a:p>
                  </a:txBody>
                  <a:tcPr marT="91425" marB="91425" marR="91425" marL="91425"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solidFill>
                      <a:srgbClr val="DCDCDC"/>
                    </a:solidFill>
                  </a:tcPr>
                </a:tc>
                <a:tc>
                  <a:txBody>
                    <a:bodyPr/>
                    <a:lstStyle/>
                    <a:p>
                      <a:pPr indent="0" lvl="0" marL="0" marR="0" rtl="0" algn="ctr">
                        <a:lnSpc>
                          <a:spcPct val="100000"/>
                        </a:lnSpc>
                        <a:spcBef>
                          <a:spcPts val="0"/>
                        </a:spcBef>
                        <a:spcAft>
                          <a:spcPts val="0"/>
                        </a:spcAft>
                        <a:buClr>
                          <a:srgbClr val="000000"/>
                        </a:buClr>
                        <a:buSzPts val="1100"/>
                        <a:buFont typeface="Arial"/>
                        <a:buNone/>
                      </a:pPr>
                      <a:r>
                        <a:rPr lang="en" sz="1200">
                          <a:latin typeface="Proxima Nova"/>
                          <a:ea typeface="Proxima Nova"/>
                          <a:cs typeface="Proxima Nova"/>
                          <a:sym typeface="Proxima Nova"/>
                        </a:rPr>
                        <a:t>Learn to launch viable, market-ready products and features </a:t>
                      </a:r>
                      <a:br>
                        <a:rPr lang="en" sz="1200">
                          <a:latin typeface="Proxima Nova"/>
                          <a:ea typeface="Proxima Nova"/>
                          <a:cs typeface="Proxima Nova"/>
                          <a:sym typeface="Proxima Nova"/>
                        </a:rPr>
                      </a:br>
                      <a:r>
                        <a:rPr lang="en" sz="1200">
                          <a:latin typeface="Proxima Nova"/>
                          <a:ea typeface="Proxima Nova"/>
                          <a:cs typeface="Proxima Nova"/>
                          <a:sym typeface="Proxima Nova"/>
                        </a:rPr>
                        <a:t>that solve real problems for your customers.</a:t>
                      </a:r>
                      <a:endParaRPr sz="1200">
                        <a:latin typeface="Proxima Nova"/>
                        <a:ea typeface="Proxima Nova"/>
                        <a:cs typeface="Proxima Nova"/>
                        <a:sym typeface="Proxima Nova"/>
                      </a:endParaRPr>
                    </a:p>
                  </a:txBody>
                  <a:tcPr marT="91425" marB="91425" marR="274300" marL="274300"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r>
              <a:tr h="449950">
                <a:tc>
                  <a:txBody>
                    <a:bodyPr/>
                    <a:lstStyle/>
                    <a:p>
                      <a:pPr indent="0" lvl="0" marL="0" marR="0" rtl="0" algn="r">
                        <a:lnSpc>
                          <a:spcPct val="100000"/>
                        </a:lnSpc>
                        <a:spcBef>
                          <a:spcPts val="0"/>
                        </a:spcBef>
                        <a:spcAft>
                          <a:spcPts val="0"/>
                        </a:spcAft>
                        <a:buClr>
                          <a:srgbClr val="000000"/>
                        </a:buClr>
                        <a:buSzPts val="1400"/>
                        <a:buFont typeface="Arial"/>
                        <a:buNone/>
                      </a:pPr>
                      <a:r>
                        <a:rPr b="1" lang="en" sz="1200" u="none" cap="none" strike="noStrike">
                          <a:latin typeface="Proxima Nova"/>
                          <a:ea typeface="Proxima Nova"/>
                          <a:cs typeface="Proxima Nova"/>
                          <a:sym typeface="Proxima Nova"/>
                        </a:rPr>
                        <a:t>Tuition</a:t>
                      </a:r>
                      <a:endParaRPr b="1" sz="1200" u="none" cap="none" strike="noStrike">
                        <a:latin typeface="Proxima Nova"/>
                        <a:ea typeface="Proxima Nova"/>
                        <a:cs typeface="Proxima Nova"/>
                        <a:sym typeface="Proxima Nova"/>
                      </a:endParaRPr>
                    </a:p>
                  </a:txBody>
                  <a:tcPr marT="91425" marB="91425" marR="91425" marL="91425"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999999"/>
                      </a:solidFill>
                      <a:prstDash val="solid"/>
                      <a:round/>
                      <a:headEnd len="sm" w="sm" type="none"/>
                      <a:tailEnd len="sm" w="sm" type="none"/>
                    </a:lnB>
                    <a:solidFill>
                      <a:srgbClr val="DCDCDC"/>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200" u="none" cap="none" strike="noStrike">
                          <a:latin typeface="Proxima Nova"/>
                          <a:ea typeface="Proxima Nova"/>
                          <a:cs typeface="Proxima Nova"/>
                          <a:sym typeface="Proxima Nova"/>
                        </a:rPr>
                        <a:t>$3,950*</a:t>
                      </a:r>
                      <a:endParaRPr sz="1200" u="none" cap="none" strike="noStrike">
                        <a:latin typeface="Proxima Nova"/>
                        <a:ea typeface="Proxima Nova"/>
                        <a:cs typeface="Proxima Nova"/>
                        <a:sym typeface="Proxima Nova"/>
                      </a:endParaRPr>
                    </a:p>
                  </a:txBody>
                  <a:tcPr marT="91425" marB="91425" marR="91425" marL="91425"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r>
            </a:tbl>
          </a:graphicData>
        </a:graphic>
      </p:graphicFrame>
      <p:sp>
        <p:nvSpPr>
          <p:cNvPr id="1475" name="Google Shape;1475;p132"/>
          <p:cNvSpPr txBox="1"/>
          <p:nvPr/>
        </p:nvSpPr>
        <p:spPr>
          <a:xfrm>
            <a:off x="1223600" y="3914850"/>
            <a:ext cx="65379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200">
                <a:solidFill>
                  <a:srgbClr val="000000"/>
                </a:solidFill>
                <a:latin typeface="Proxima Nova"/>
                <a:ea typeface="Proxima Nova"/>
                <a:cs typeface="Proxima Nova"/>
                <a:sym typeface="Proxima Nova"/>
              </a:rPr>
              <a:t>*Financing options available.</a:t>
            </a:r>
            <a:endParaRPr i="1" sz="1200">
              <a:solidFill>
                <a:srgbClr val="000000"/>
              </a:solidFill>
              <a:latin typeface="Proxima Nova"/>
              <a:ea typeface="Proxima Nova"/>
              <a:cs typeface="Proxima Nova"/>
              <a:sym typeface="Proxima Nova"/>
            </a:endParaRPr>
          </a:p>
          <a:p>
            <a:pPr indent="0" lvl="0" marL="0" rtl="0" algn="l">
              <a:spcBef>
                <a:spcPts val="300"/>
              </a:spcBef>
              <a:spcAft>
                <a:spcPts val="300"/>
              </a:spcAft>
              <a:buNone/>
            </a:pPr>
            <a:r>
              <a:t/>
            </a:r>
            <a:endParaRPr/>
          </a:p>
        </p:txBody>
      </p:sp>
      <p:sp>
        <p:nvSpPr>
          <p:cNvPr id="1476" name="Google Shape;1476;p132"/>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Take Your Next Step with </a:t>
            </a:r>
            <a:r>
              <a:rPr lang="en">
                <a:solidFill>
                  <a:schemeClr val="dk2"/>
                </a:solidFill>
              </a:rPr>
              <a:t>GA</a:t>
            </a:r>
            <a:endParaRPr>
              <a:solidFill>
                <a:schemeClr val="dk2"/>
              </a:solidFill>
            </a:endParaRPr>
          </a:p>
        </p:txBody>
      </p:sp>
      <p:sp>
        <p:nvSpPr>
          <p:cNvPr id="1477" name="Google Shape;1477;p132"/>
          <p:cNvSpPr txBox="1"/>
          <p:nvPr>
            <p:ph idx="1"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
        <p:nvSpPr>
          <p:cNvPr id="1478" name="Google Shape;1478;p132"/>
          <p:cNvSpPr txBox="1"/>
          <p:nvPr/>
        </p:nvSpPr>
        <p:spPr>
          <a:xfrm>
            <a:off x="457200" y="4662725"/>
            <a:ext cx="2372100" cy="393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sz="900">
                <a:solidFill>
                  <a:srgbClr val="000000"/>
                </a:solidFill>
                <a:latin typeface="Proxima Nova"/>
                <a:ea typeface="Proxima Nova"/>
                <a:cs typeface="Proxima Nova"/>
                <a:sym typeface="Proxima Nova"/>
              </a:rPr>
              <a:t>‹#›</a:t>
            </a:fld>
            <a:r>
              <a:rPr lang="en" sz="900">
                <a:solidFill>
                  <a:srgbClr val="000000"/>
                </a:solidFill>
                <a:latin typeface="Proxima Nova"/>
                <a:ea typeface="Proxima Nova"/>
                <a:cs typeface="Proxima Nova"/>
                <a:sym typeface="Proxima Nova"/>
              </a:rPr>
              <a:t> | © 2020 General Assembly</a:t>
            </a:r>
            <a:endParaRPr sz="900">
              <a:solidFill>
                <a:srgbClr val="000000"/>
              </a:solidFill>
              <a:latin typeface="Proxima Nova"/>
              <a:ea typeface="Proxima Nova"/>
              <a:cs typeface="Proxima Nova"/>
              <a:sym typeface="Proxima Nova"/>
            </a:endParaRPr>
          </a:p>
        </p:txBody>
      </p:sp>
    </p:spTree>
  </p:cSld>
  <p:clrMapOvr>
    <a:masterClrMapping/>
  </p:clrMapOvr>
</p:sld>
</file>

<file path=ppt/theme/theme1.xml><?xml version="1.0" encoding="utf-8"?>
<a:theme xmlns:a="http://schemas.openxmlformats.org/drawingml/2006/main" xmlns:r="http://schemas.openxmlformats.org/officeDocument/2006/relationships" name="GA Curriculum Template (7.20)">
  <a:themeElements>
    <a:clrScheme name="Simple Light">
      <a:dk1>
        <a:srgbClr val="000000"/>
      </a:dk1>
      <a:lt1>
        <a:srgbClr val="FFFFFF"/>
      </a:lt1>
      <a:dk2>
        <a:srgbClr val="E51B24"/>
      </a:dk2>
      <a:lt2>
        <a:srgbClr val="017991"/>
      </a:lt2>
      <a:accent1>
        <a:srgbClr val="00A7BD"/>
      </a:accent1>
      <a:accent2>
        <a:srgbClr val="FFDB00"/>
      </a:accent2>
      <a:accent3>
        <a:srgbClr val="70B0FA"/>
      </a:accent3>
      <a:accent4>
        <a:srgbClr val="3D6BD4"/>
      </a:accent4>
      <a:accent5>
        <a:srgbClr val="222222"/>
      </a:accent5>
      <a:accent6>
        <a:srgbClr val="C3C3C3"/>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